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3"/>
  </p:notesMasterIdLst>
  <p:sldIdLst>
    <p:sldId id="256" r:id="rId2"/>
    <p:sldId id="260" r:id="rId3"/>
    <p:sldId id="257" r:id="rId4"/>
    <p:sldId id="258" r:id="rId5"/>
    <p:sldId id="267" r:id="rId6"/>
    <p:sldId id="261" r:id="rId7"/>
    <p:sldId id="269" r:id="rId8"/>
    <p:sldId id="263" r:id="rId9"/>
    <p:sldId id="270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>
        <p:scale>
          <a:sx n="60" d="100"/>
          <a:sy n="60" d="100"/>
        </p:scale>
        <p:origin x="4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EFFC68-77CC-440A-B47B-B2148949FD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19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27714-9FFA-41DB-A468-B46956DEC0BE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55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B3E93-544D-4130-95B8-A78953FCFFAA}" type="slidenum">
              <a:rPr lang="en-US"/>
              <a:pPr/>
              <a:t>10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86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C6548-5C44-47A8-92FB-98CFEF27D798}" type="slidenum">
              <a:rPr lang="en-US"/>
              <a:pPr/>
              <a:t>11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9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BFC1F-0432-4688-90D1-D34E7F5B844F}" type="slidenum">
              <a:rPr lang="en-US"/>
              <a:pPr/>
              <a:t>2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1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99974-4257-4156-A0F8-7F855A73BE65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6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48B41-9C04-46E4-BE54-5E2BB4CB5F64}" type="slidenum">
              <a:rPr lang="en-US"/>
              <a:pPr/>
              <a:t>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35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48B41-9C04-46E4-BE54-5E2BB4CB5F64}" type="slidenum">
              <a:rPr lang="en-US"/>
              <a:pPr/>
              <a:t>5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4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E9A92-2AE1-4286-BE15-AC7D85495B3F}" type="slidenum">
              <a:rPr lang="en-US"/>
              <a:pPr/>
              <a:t>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3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E9A92-2AE1-4286-BE15-AC7D85495B3F}" type="slidenum">
              <a:rPr lang="en-US"/>
              <a:pPr/>
              <a:t>7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0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62D31-EB05-4D8F-AB3E-E224A698AE5F}" type="slidenum">
              <a:rPr lang="en-US"/>
              <a:pPr/>
              <a:t>8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9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62D31-EB05-4D8F-AB3E-E224A698AE5F}" type="slidenum">
              <a:rPr lang="en-US"/>
              <a:pPr/>
              <a:t>9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7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D24480-EC28-418A-A1B1-4A2C319220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4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A3D77-D996-4056-B04F-E44353321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479B9-4CC9-47F3-A3F2-736370E839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B776CE9B-DDD0-42A9-984B-5317DFFB7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1F422-F66F-4A6F-A7D0-3C4EA41906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F5A43-9871-4161-ACAC-1EDBA7370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9BA75-BC73-4447-A672-C6569ECB3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C55F8-3052-4F5A-9CD5-977E1242C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D67FD-5E7D-4F8C-8B5E-41A6E5D6C9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E33DC-52EF-4CBA-A35A-BA3C2B4F2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3469-CD87-4AD7-A141-C5E5E9953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606CF-DB81-4338-B315-6F1A6E085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945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5787EA42-FB38-4DEA-8C2D-99929A77E2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947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7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RNA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Code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genetic code is universal, meaning that it is the same for all organisms</a:t>
            </a:r>
          </a:p>
          <a:p>
            <a:r>
              <a:rPr lang="en-US" dirty="0" smtClean="0"/>
              <a:t>For example, </a:t>
            </a:r>
            <a:r>
              <a:rPr lang="en-US" b="1" i="1" dirty="0" smtClean="0"/>
              <a:t>UGU</a:t>
            </a:r>
            <a:r>
              <a:rPr lang="en-US" dirty="0" smtClean="0"/>
              <a:t> </a:t>
            </a:r>
            <a:r>
              <a:rPr lang="en-US" dirty="0"/>
              <a:t>will always code for the amino acid </a:t>
            </a:r>
            <a:r>
              <a:rPr lang="en-US" b="1" i="1" dirty="0" smtClean="0"/>
              <a:t>cysteine</a:t>
            </a:r>
          </a:p>
          <a:p>
            <a:r>
              <a:rPr lang="en-US" b="1" i="1" dirty="0" smtClean="0"/>
              <a:t>GUC</a:t>
            </a:r>
            <a:r>
              <a:rPr lang="en-US" dirty="0" smtClean="0"/>
              <a:t> </a:t>
            </a:r>
            <a:r>
              <a:rPr lang="en-US" dirty="0"/>
              <a:t>will always code for </a:t>
            </a:r>
            <a:r>
              <a:rPr lang="en-US" b="1" i="1" dirty="0"/>
              <a:t>valine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Redundancy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64 possible codons, yet there are only 20 amino acids</a:t>
            </a:r>
          </a:p>
          <a:p>
            <a:r>
              <a:rPr lang="en-US" dirty="0"/>
              <a:t>This means that the genetic code is </a:t>
            </a:r>
            <a:r>
              <a:rPr lang="en-US" b="1" i="1" dirty="0"/>
              <a:t>redundant</a:t>
            </a:r>
            <a:r>
              <a:rPr lang="en-US" dirty="0"/>
              <a:t>, </a:t>
            </a:r>
            <a:r>
              <a:rPr lang="en-US" dirty="0" smtClean="0"/>
              <a:t>or </a:t>
            </a:r>
            <a:r>
              <a:rPr lang="en-US" dirty="0" smtClean="0"/>
              <a:t>that </a:t>
            </a:r>
            <a:r>
              <a:rPr lang="en-US" dirty="0"/>
              <a:t>some amino acids have more than one codon that code for it</a:t>
            </a:r>
          </a:p>
          <a:p>
            <a:r>
              <a:rPr lang="en-US" dirty="0"/>
              <a:t>EX: </a:t>
            </a:r>
            <a:r>
              <a:rPr lang="en-US" b="1" i="1" dirty="0"/>
              <a:t>CUU</a:t>
            </a:r>
            <a:r>
              <a:rPr lang="en-US" dirty="0"/>
              <a:t>, </a:t>
            </a:r>
            <a:r>
              <a:rPr lang="en-US" b="1" i="1" dirty="0"/>
              <a:t>CUC</a:t>
            </a:r>
            <a:r>
              <a:rPr lang="en-US" dirty="0"/>
              <a:t>, </a:t>
            </a:r>
            <a:r>
              <a:rPr lang="en-US" b="1" i="1" dirty="0"/>
              <a:t>CUA</a:t>
            </a:r>
            <a:r>
              <a:rPr lang="en-US" dirty="0"/>
              <a:t>, and </a:t>
            </a:r>
            <a:r>
              <a:rPr lang="en-US" b="1" i="1" dirty="0"/>
              <a:t>CUG</a:t>
            </a:r>
            <a:r>
              <a:rPr lang="en-US" dirty="0"/>
              <a:t> all code for the amino acid </a:t>
            </a:r>
            <a:r>
              <a:rPr lang="en-US" b="1" i="1" dirty="0"/>
              <a:t>leucine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Codon:</a:t>
            </a:r>
            <a:r>
              <a:rPr lang="en-US" dirty="0"/>
              <a:t> a series of 3 bases in DNA or mRNA that code for a single amino acid</a:t>
            </a:r>
          </a:p>
          <a:p>
            <a:r>
              <a:rPr lang="en-US" b="1" dirty="0" smtClean="0"/>
              <a:t>Anticodon</a:t>
            </a:r>
            <a:r>
              <a:rPr lang="en-US" b="1" dirty="0"/>
              <a:t>:</a:t>
            </a:r>
            <a:r>
              <a:rPr lang="en-US" dirty="0"/>
              <a:t> a series of 3 bases in </a:t>
            </a:r>
            <a:r>
              <a:rPr lang="en-US" dirty="0" err="1"/>
              <a:t>tRNA</a:t>
            </a:r>
            <a:r>
              <a:rPr lang="en-US" dirty="0"/>
              <a:t> that is complementary to the codon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648200"/>
          </a:xfrm>
        </p:spPr>
        <p:txBody>
          <a:bodyPr/>
          <a:lstStyle/>
          <a:p>
            <a:r>
              <a:rPr lang="en-US" dirty="0"/>
              <a:t>Process by which the </a:t>
            </a:r>
            <a:r>
              <a:rPr lang="en-US" dirty="0" smtClean="0"/>
              <a:t>“language” </a:t>
            </a:r>
            <a:r>
              <a:rPr lang="en-US" dirty="0"/>
              <a:t>of nucleic acids (</a:t>
            </a:r>
            <a:r>
              <a:rPr lang="en-US" b="1" i="1" dirty="0"/>
              <a:t>bases</a:t>
            </a:r>
            <a:r>
              <a:rPr lang="en-US" dirty="0"/>
              <a:t>) is changed into the </a:t>
            </a:r>
            <a:r>
              <a:rPr lang="en-US" dirty="0" smtClean="0"/>
              <a:t>“language” </a:t>
            </a:r>
            <a:r>
              <a:rPr lang="en-US" dirty="0"/>
              <a:t>of proteins (</a:t>
            </a:r>
            <a:r>
              <a:rPr lang="en-US" b="1" i="1" dirty="0"/>
              <a:t>amino acids</a:t>
            </a:r>
            <a:r>
              <a:rPr lang="en-US" dirty="0"/>
              <a:t>)</a:t>
            </a:r>
          </a:p>
          <a:p>
            <a:r>
              <a:rPr lang="en-US" dirty="0"/>
              <a:t>Occurs in the cytoplasm</a:t>
            </a:r>
          </a:p>
          <a:p>
            <a:r>
              <a:rPr lang="en-US" dirty="0"/>
              <a:t>Divided into 3 parts:</a:t>
            </a:r>
          </a:p>
          <a:p>
            <a:pPr lvl="1"/>
            <a:r>
              <a:rPr lang="en-US" b="1" dirty="0"/>
              <a:t>Initiation</a:t>
            </a:r>
          </a:p>
          <a:p>
            <a:pPr lvl="1"/>
            <a:r>
              <a:rPr lang="en-US" b="1" dirty="0"/>
              <a:t>Elongation</a:t>
            </a:r>
          </a:p>
          <a:p>
            <a:pPr lvl="1"/>
            <a:r>
              <a:rPr lang="en-US" b="1" dirty="0"/>
              <a:t>Termination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8077200" cy="4191000"/>
          </a:xfrm>
        </p:spPr>
        <p:txBody>
          <a:bodyPr/>
          <a:lstStyle/>
          <a:p>
            <a:r>
              <a:rPr lang="en-US" dirty="0" smtClean="0"/>
              <a:t>The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ribosome </a:t>
            </a:r>
            <a:r>
              <a:rPr lang="en-US" dirty="0"/>
              <a:t>attach to a strand of mRNA</a:t>
            </a:r>
          </a:p>
          <a:p>
            <a:r>
              <a:rPr lang="en-US" dirty="0"/>
              <a:t>The first codon in a mRNA strand is </a:t>
            </a:r>
            <a:r>
              <a:rPr lang="en-US" b="1" i="1" dirty="0"/>
              <a:t>AUG</a:t>
            </a:r>
            <a:r>
              <a:rPr lang="en-US" dirty="0"/>
              <a:t>; this is known as the </a:t>
            </a:r>
            <a:r>
              <a:rPr lang="en-US" b="1" i="1" dirty="0"/>
              <a:t>start </a:t>
            </a:r>
            <a:r>
              <a:rPr lang="en-US" b="1" i="1" dirty="0" smtClean="0"/>
              <a:t>codon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" r="62690"/>
          <a:stretch/>
        </p:blipFill>
        <p:spPr>
          <a:xfrm>
            <a:off x="1219201" y="4191000"/>
            <a:ext cx="1676399" cy="2359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905000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s</a:t>
            </a:r>
            <a:r>
              <a:rPr lang="es-MX" sz="3200" b="1" dirty="0" err="1" smtClean="0"/>
              <a:t>mall</a:t>
            </a:r>
            <a:r>
              <a:rPr lang="es-MX" sz="3200" b="1" dirty="0" smtClean="0"/>
              <a:t> </a:t>
            </a:r>
            <a:endParaRPr lang="es-MX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1905000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l</a:t>
            </a:r>
            <a:r>
              <a:rPr lang="es-MX" sz="3200" b="1" dirty="0" err="1" smtClean="0"/>
              <a:t>arge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subunits</a:t>
            </a:r>
            <a:endParaRPr lang="es-MX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98420" y="19049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/>
              <a:t>and</a:t>
            </a:r>
            <a:endParaRPr lang="es-MX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19049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o</a:t>
            </a:r>
            <a:r>
              <a:rPr lang="es-MX" sz="3200" dirty="0" smtClean="0"/>
              <a:t>f a</a:t>
            </a:r>
            <a:endParaRPr lang="es-MX" sz="32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38400" y="2489774"/>
            <a:ext cx="216222" cy="36062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996250" y="4191000"/>
            <a:ext cx="2445860" cy="2235767"/>
            <a:chOff x="2996250" y="4191000"/>
            <a:chExt cx="2445860" cy="22357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6250" y="4191000"/>
              <a:ext cx="2438611" cy="221304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823791" y="5257800"/>
              <a:ext cx="618319" cy="1168967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4823792" y="2395946"/>
            <a:ext cx="161119" cy="2124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351" y="4721397"/>
            <a:ext cx="1981372" cy="1828959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6629400" y="2938440"/>
            <a:ext cx="444823" cy="29461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842738" y="4000500"/>
            <a:ext cx="523972" cy="18417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5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 (cont.)</a:t>
            </a:r>
            <a:endParaRPr lang="en-US" dirty="0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8077200" cy="4191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first </a:t>
            </a:r>
            <a:r>
              <a:rPr lang="en-US" dirty="0" err="1"/>
              <a:t>tRNA</a:t>
            </a:r>
            <a:r>
              <a:rPr lang="en-US" dirty="0"/>
              <a:t> with the </a:t>
            </a:r>
            <a:r>
              <a:rPr lang="en-US" dirty="0" smtClean="0"/>
              <a:t>anticodon </a:t>
            </a:r>
            <a:r>
              <a:rPr lang="en-US" dirty="0"/>
              <a:t>matching the AUG start codon (</a:t>
            </a:r>
            <a:r>
              <a:rPr lang="en-US" b="1" i="1" dirty="0"/>
              <a:t>UAC</a:t>
            </a:r>
            <a:r>
              <a:rPr lang="en-US" dirty="0"/>
              <a:t>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brings </a:t>
            </a:r>
            <a:r>
              <a:rPr lang="en-US" dirty="0"/>
              <a:t>in the first amino acid--</a:t>
            </a:r>
            <a:r>
              <a:rPr lang="en-US" b="1" i="1" dirty="0"/>
              <a:t>methionine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657600"/>
            <a:ext cx="2971800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3662149"/>
            <a:ext cx="685800" cy="68125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572000" y="2895600"/>
            <a:ext cx="2481214" cy="2286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686300" y="3431275"/>
            <a:ext cx="2615050" cy="10645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0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5175" cy="1431925"/>
          </a:xfrm>
        </p:spPr>
        <p:txBody>
          <a:bodyPr/>
          <a:lstStyle/>
          <a:p>
            <a:r>
              <a:rPr lang="en-US"/>
              <a:t>Elongation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7924800" cy="4495800"/>
          </a:xfrm>
        </p:spPr>
        <p:txBody>
          <a:bodyPr/>
          <a:lstStyle/>
          <a:p>
            <a:r>
              <a:rPr lang="en-US" dirty="0"/>
              <a:t>Another </a:t>
            </a:r>
            <a:r>
              <a:rPr lang="en-US" dirty="0" err="1"/>
              <a:t>tRNA</a:t>
            </a:r>
            <a:r>
              <a:rPr lang="en-US" dirty="0"/>
              <a:t> with a matching anticodon brings in another amino acid</a:t>
            </a:r>
          </a:p>
          <a:p>
            <a:r>
              <a:rPr lang="en-US" dirty="0"/>
              <a:t>A </a:t>
            </a:r>
            <a:r>
              <a:rPr lang="en-US" b="1" i="1" dirty="0"/>
              <a:t>peptide bond</a:t>
            </a:r>
            <a:r>
              <a:rPr lang="en-US" dirty="0"/>
              <a:t> is formed between the two amino </a:t>
            </a:r>
            <a:r>
              <a:rPr lang="en-US" dirty="0" smtClean="0"/>
              <a:t>acids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6357"/>
          <a:stretch/>
        </p:blipFill>
        <p:spPr>
          <a:xfrm>
            <a:off x="2209801" y="4419600"/>
            <a:ext cx="2286000" cy="1755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733800" y="2514600"/>
            <a:ext cx="3505200" cy="2971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3644"/>
          <a:stretch/>
        </p:blipFill>
        <p:spPr>
          <a:xfrm>
            <a:off x="4645563" y="4419600"/>
            <a:ext cx="1975473" cy="17558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764593" y="3429000"/>
            <a:ext cx="1417007" cy="1143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5175" cy="1431925"/>
          </a:xfrm>
        </p:spPr>
        <p:txBody>
          <a:bodyPr/>
          <a:lstStyle/>
          <a:p>
            <a:r>
              <a:rPr lang="en-US" dirty="0" smtClean="0"/>
              <a:t>Elongation (cont.)</a:t>
            </a:r>
            <a:endParaRPr lang="en-US" dirty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54406" y="1161111"/>
            <a:ext cx="8458200" cy="4495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ribosome moves down the mRNA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/>
              <a:t>can now bring in the next </a:t>
            </a:r>
            <a:r>
              <a:rPr lang="en-US" dirty="0" smtClean="0"/>
              <a:t>amino acid</a:t>
            </a:r>
          </a:p>
          <a:p>
            <a:r>
              <a:rPr lang="en-US" dirty="0" smtClean="0"/>
              <a:t>The ribosome will continue to move down one codon at a time to add more amino acids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650"/>
          <a:stretch/>
        </p:blipFill>
        <p:spPr>
          <a:xfrm>
            <a:off x="2362200" y="4495799"/>
            <a:ext cx="2521306" cy="23222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429000" y="2245218"/>
            <a:ext cx="609600" cy="31078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29000" y="5481960"/>
            <a:ext cx="921491" cy="123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15987" y="1762537"/>
            <a:ext cx="5011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c</a:t>
            </a:r>
            <a:r>
              <a:rPr lang="es-MX" sz="3200" dirty="0" err="1" smtClean="0"/>
              <a:t>hain</a:t>
            </a:r>
            <a:r>
              <a:rPr lang="es-MX" sz="3200" dirty="0" smtClean="0"/>
              <a:t> </a:t>
            </a:r>
            <a:r>
              <a:rPr lang="es-MX" sz="3200" dirty="0" err="1" smtClean="0"/>
              <a:t>one</a:t>
            </a:r>
            <a:r>
              <a:rPr lang="es-MX" sz="3200" dirty="0" smtClean="0"/>
              <a:t> </a:t>
            </a:r>
            <a:r>
              <a:rPr lang="es-MX" sz="3200" dirty="0" err="1" smtClean="0"/>
              <a:t>codon</a:t>
            </a:r>
            <a:r>
              <a:rPr lang="es-MX" sz="3200" dirty="0" smtClean="0"/>
              <a:t> (3 bases)</a:t>
            </a:r>
            <a:endParaRPr lang="es-MX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127295" y="1762537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a</a:t>
            </a:r>
            <a:r>
              <a:rPr lang="es-MX" sz="3200" dirty="0" smtClean="0"/>
              <a:t>nd a new</a:t>
            </a:r>
            <a:endParaRPr lang="es-MX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398264" y="2819400"/>
            <a:ext cx="2535936" cy="1752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3665"/>
          <a:stretch/>
        </p:blipFill>
        <p:spPr>
          <a:xfrm>
            <a:off x="5375858" y="4419599"/>
            <a:ext cx="2320342" cy="2407247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2913076" y="3358725"/>
            <a:ext cx="3622953" cy="22644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526262" y="5481960"/>
            <a:ext cx="1004237" cy="339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650991" y="4419599"/>
            <a:ext cx="853022" cy="5115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00232" y="3889178"/>
            <a:ext cx="5352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a</a:t>
            </a:r>
            <a:r>
              <a:rPr lang="es-MX" sz="3200" dirty="0" smtClean="0"/>
              <a:t>nd </a:t>
            </a:r>
            <a:r>
              <a:rPr lang="es-MX" sz="3200" dirty="0" err="1" smtClean="0"/>
              <a:t>extend</a:t>
            </a:r>
            <a:r>
              <a:rPr lang="es-MX" sz="3200" dirty="0" smtClean="0"/>
              <a:t> </a:t>
            </a:r>
            <a:r>
              <a:rPr lang="es-MX" sz="3200" dirty="0" err="1" smtClean="0"/>
              <a:t>the</a:t>
            </a:r>
            <a:r>
              <a:rPr lang="es-MX" sz="3200" dirty="0" smtClean="0"/>
              <a:t> </a:t>
            </a:r>
            <a:r>
              <a:rPr lang="es-MX" sz="3200" dirty="0" err="1" smtClean="0"/>
              <a:t>protein</a:t>
            </a:r>
            <a:r>
              <a:rPr lang="es-MX" sz="3200" dirty="0" smtClean="0"/>
              <a:t> </a:t>
            </a:r>
            <a:r>
              <a:rPr lang="es-MX" sz="3200" dirty="0" err="1" smtClean="0"/>
              <a:t>chain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8869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8" grpId="0"/>
      <p:bldP spid="16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ribosome encounters a </a:t>
            </a:r>
            <a:r>
              <a:rPr lang="en-US" b="1" i="1" dirty="0"/>
              <a:t>stop codon</a:t>
            </a:r>
            <a:r>
              <a:rPr lang="en-US" dirty="0"/>
              <a:t>,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and </a:t>
            </a:r>
            <a:r>
              <a:rPr lang="en-US" dirty="0" smtClean="0"/>
              <a:t>binds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subunits </a:t>
            </a:r>
            <a:r>
              <a:rPr lang="en-US" dirty="0"/>
              <a:t>to release </a:t>
            </a:r>
            <a:r>
              <a:rPr lang="en-US" dirty="0" smtClean="0"/>
              <a:t>the </a:t>
            </a:r>
            <a:r>
              <a:rPr lang="en-US" dirty="0"/>
              <a:t>mRNA </a:t>
            </a:r>
            <a:r>
              <a:rPr lang="en-US" dirty="0" smtClean="0"/>
              <a:t>strand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698" t="10737" r="55807" b="23824"/>
          <a:stretch/>
        </p:blipFill>
        <p:spPr>
          <a:xfrm>
            <a:off x="1524000" y="4147125"/>
            <a:ext cx="2288540" cy="201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8270" y="2386263"/>
            <a:ext cx="5535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latin typeface="+mn-lt"/>
              </a:rPr>
              <a:t>a</a:t>
            </a:r>
            <a:r>
              <a:rPr lang="es-MX" sz="3200" dirty="0" smtClean="0">
                <a:latin typeface="+mn-lt"/>
              </a:rPr>
              <a:t> </a:t>
            </a:r>
            <a:r>
              <a:rPr lang="es-MX" sz="3200" b="1" i="1" dirty="0" err="1" smtClean="0">
                <a:latin typeface="+mn-lt"/>
              </a:rPr>
              <a:t>release</a:t>
            </a:r>
            <a:r>
              <a:rPr lang="es-MX" sz="3200" dirty="0" smtClean="0">
                <a:latin typeface="+mn-lt"/>
              </a:rPr>
              <a:t> </a:t>
            </a:r>
            <a:r>
              <a:rPr lang="es-MX" sz="3200" b="1" i="1" dirty="0" smtClean="0">
                <a:latin typeface="+mn-lt"/>
              </a:rPr>
              <a:t>factor</a:t>
            </a:r>
            <a:r>
              <a:rPr lang="es-MX" sz="3200" dirty="0" smtClean="0">
                <a:latin typeface="+mn-lt"/>
              </a:rPr>
              <a:t> </a:t>
            </a:r>
            <a:r>
              <a:rPr lang="es-MX" sz="3200" dirty="0" err="1" smtClean="0">
                <a:latin typeface="+mn-lt"/>
              </a:rPr>
              <a:t>is</a:t>
            </a:r>
            <a:r>
              <a:rPr lang="es-MX" sz="3200" dirty="0" smtClean="0">
                <a:latin typeface="+mn-lt"/>
              </a:rPr>
              <a:t> </a:t>
            </a:r>
            <a:r>
              <a:rPr lang="es-MX" sz="3200" dirty="0" err="1" smtClean="0">
                <a:latin typeface="+mn-lt"/>
              </a:rPr>
              <a:t>brought</a:t>
            </a:r>
            <a:r>
              <a:rPr lang="es-MX" sz="3200" dirty="0" smtClean="0">
                <a:latin typeface="+mn-lt"/>
              </a:rPr>
              <a:t> in</a:t>
            </a:r>
            <a:endParaRPr lang="es-MX" sz="32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29000" y="2851484"/>
            <a:ext cx="1252127" cy="17967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1252"/>
          <a:stretch/>
        </p:blipFill>
        <p:spPr>
          <a:xfrm>
            <a:off x="4075366" y="4187149"/>
            <a:ext cx="1981372" cy="19586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41819" y="5312443"/>
            <a:ext cx="466998" cy="85398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angle 11"/>
          <p:cNvSpPr/>
          <p:nvPr/>
        </p:nvSpPr>
        <p:spPr>
          <a:xfrm>
            <a:off x="4076984" y="4487909"/>
            <a:ext cx="530465" cy="85398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95600" y="2362200"/>
            <a:ext cx="4618637" cy="3200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6028" y="2988594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>
                <a:latin typeface="+mn-lt"/>
              </a:rPr>
              <a:t>c</a:t>
            </a:r>
            <a:r>
              <a:rPr lang="es-MX" sz="3200" dirty="0" err="1" smtClean="0">
                <a:latin typeface="+mn-lt"/>
              </a:rPr>
              <a:t>ausing</a:t>
            </a:r>
            <a:r>
              <a:rPr lang="es-MX" sz="3200" dirty="0" smtClean="0">
                <a:latin typeface="+mn-lt"/>
              </a:rPr>
              <a:t> </a:t>
            </a:r>
            <a:r>
              <a:rPr lang="es-MX" sz="3200" dirty="0" err="1" smtClean="0">
                <a:latin typeface="+mn-lt"/>
              </a:rPr>
              <a:t>the</a:t>
            </a:r>
            <a:r>
              <a:rPr lang="es-MX" sz="3200" dirty="0" smtClean="0">
                <a:latin typeface="+mn-lt"/>
              </a:rPr>
              <a:t> </a:t>
            </a:r>
            <a:r>
              <a:rPr lang="es-MX" sz="3200" dirty="0" err="1" smtClean="0">
                <a:latin typeface="+mn-lt"/>
              </a:rPr>
              <a:t>large</a:t>
            </a:r>
            <a:r>
              <a:rPr lang="es-MX" sz="3200" dirty="0" smtClean="0">
                <a:latin typeface="+mn-lt"/>
              </a:rPr>
              <a:t> and </a:t>
            </a:r>
            <a:r>
              <a:rPr lang="es-MX" sz="3200" dirty="0" err="1" smtClean="0">
                <a:latin typeface="+mn-lt"/>
              </a:rPr>
              <a:t>small</a:t>
            </a:r>
            <a:endParaRPr lang="es-MX" sz="3200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95601" y="3424227"/>
            <a:ext cx="2471326" cy="21383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899" y="4139104"/>
            <a:ext cx="1723862" cy="23241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37176" y="4909019"/>
            <a:ext cx="265232" cy="85398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  <p:bldP spid="3" grpId="0"/>
      <p:bldP spid="9" grpId="0" animBg="1"/>
      <p:bldP spid="12" grpId="0" animBg="1"/>
      <p:bldP spid="13" grpId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Termination (cont.)</a:t>
            </a:r>
            <a:endParaRPr lang="en-US" dirty="0"/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newly formed amino acid chain or </a:t>
            </a:r>
            <a:r>
              <a:rPr lang="en-US" b="1" i="1" dirty="0"/>
              <a:t>protein</a:t>
            </a:r>
            <a:r>
              <a:rPr lang="en-US" dirty="0"/>
              <a:t> is released into the </a:t>
            </a:r>
            <a:r>
              <a:rPr lang="en-US" dirty="0" smtClean="0"/>
              <a:t>cytoplasm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are 3 different stop codons:</a:t>
            </a:r>
          </a:p>
          <a:p>
            <a:pPr lvl="1"/>
            <a:r>
              <a:rPr lang="en-US" b="1" dirty="0" smtClean="0"/>
              <a:t>UAA</a:t>
            </a:r>
          </a:p>
          <a:p>
            <a:pPr lvl="1"/>
            <a:r>
              <a:rPr lang="en-US" b="1" dirty="0" smtClean="0"/>
              <a:t>UAG</a:t>
            </a:r>
          </a:p>
          <a:p>
            <a:pPr lvl="1"/>
            <a:r>
              <a:rPr lang="en-US" b="1" dirty="0" smtClean="0"/>
              <a:t>UGA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048000"/>
            <a:ext cx="1295400" cy="16940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1" y="3399096"/>
            <a:ext cx="152400" cy="81244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62528" y="2851484"/>
            <a:ext cx="1828472" cy="4251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1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  <p:bldP spid="5" grpId="0" animBg="1"/>
    </p:bldLst>
  </p:timing>
</p:sld>
</file>

<file path=ppt/theme/theme1.xml><?xml version="1.0" encoding="utf-8"?>
<a:theme xmlns:a="http://schemas.openxmlformats.org/drawingml/2006/main" name="Glass Layers">
  <a:themeElements>
    <a:clrScheme name="Glass Layers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B25D3D752BA489AE9BC96B203127F" ma:contentTypeVersion="2" ma:contentTypeDescription="Create a new document." ma:contentTypeScope="" ma:versionID="cfcc35f74aaf493a99e079f4d7e3ff0d">
  <xsd:schema xmlns:xsd="http://www.w3.org/2001/XMLSchema" xmlns:xs="http://www.w3.org/2001/XMLSchema" xmlns:p="http://schemas.microsoft.com/office/2006/metadata/properties" xmlns:ns2="2de8ae11-17b1-454d-b782-318496b0122f" targetNamespace="http://schemas.microsoft.com/office/2006/metadata/properties" ma:root="true" ma:fieldsID="7a36f6ff0eee6d904f34a7cf05228f02" ns2:_="">
    <xsd:import namespace="2de8ae11-17b1-454d-b782-318496b0122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8ae11-17b1-454d-b782-318496b012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0AF5F3-54DC-4910-943A-1E0315B93BA4}"/>
</file>

<file path=customXml/itemProps2.xml><?xml version="1.0" encoding="utf-8"?>
<ds:datastoreItem xmlns:ds="http://schemas.openxmlformats.org/officeDocument/2006/customXml" ds:itemID="{E855F20D-60A8-4821-BC85-D9C27BCB4C22}"/>
</file>

<file path=customXml/itemProps3.xml><?xml version="1.0" encoding="utf-8"?>
<ds:datastoreItem xmlns:ds="http://schemas.openxmlformats.org/officeDocument/2006/customXml" ds:itemID="{078F75E0-98F1-4455-9F38-0F6EA4B5BFF5}"/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1352</TotalTime>
  <Words>367</Words>
  <Application>Microsoft Office PowerPoint</Application>
  <PresentationFormat>On-screen Show (4:3)</PresentationFormat>
  <Paragraphs>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Wingdings</vt:lpstr>
      <vt:lpstr>Glass Layers</vt:lpstr>
      <vt:lpstr>RNA</vt:lpstr>
      <vt:lpstr>Terms</vt:lpstr>
      <vt:lpstr>Translation</vt:lpstr>
      <vt:lpstr>Initiation</vt:lpstr>
      <vt:lpstr>Initiation (cont.)</vt:lpstr>
      <vt:lpstr>Elongation</vt:lpstr>
      <vt:lpstr>Elongation (cont.)</vt:lpstr>
      <vt:lpstr>Termination</vt:lpstr>
      <vt:lpstr>Termination (cont.)</vt:lpstr>
      <vt:lpstr>Genetic Code</vt:lpstr>
      <vt:lpstr>Redundancy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</dc:title>
  <dc:creator>Vero</dc:creator>
  <cp:lastModifiedBy>Veronica V Fuentes</cp:lastModifiedBy>
  <cp:revision>31</cp:revision>
  <dcterms:created xsi:type="dcterms:W3CDTF">2010-01-13T23:46:40Z</dcterms:created>
  <dcterms:modified xsi:type="dcterms:W3CDTF">2016-07-02T17:39:37Z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0x010100C9AB25D3D752BA489AE9BC96B203127F</vt:lpwstr>
  </property>
</Properties>
</file>