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handoutMasterIdLst>
    <p:handoutMasterId r:id="rId46"/>
  </p:handoutMasterIdLst>
  <p:sldIdLst>
    <p:sldId id="256" r:id="rId5"/>
    <p:sldId id="257" r:id="rId6"/>
    <p:sldId id="258" r:id="rId7"/>
    <p:sldId id="286" r:id="rId8"/>
    <p:sldId id="259" r:id="rId9"/>
    <p:sldId id="302" r:id="rId10"/>
    <p:sldId id="291" r:id="rId11"/>
    <p:sldId id="303" r:id="rId12"/>
    <p:sldId id="265" r:id="rId13"/>
    <p:sldId id="266" r:id="rId14"/>
    <p:sldId id="304" r:id="rId15"/>
    <p:sldId id="292" r:id="rId16"/>
    <p:sldId id="268" r:id="rId17"/>
    <p:sldId id="269" r:id="rId18"/>
    <p:sldId id="270" r:id="rId19"/>
    <p:sldId id="262" r:id="rId20"/>
    <p:sldId id="261" r:id="rId21"/>
    <p:sldId id="297" r:id="rId22"/>
    <p:sldId id="287" r:id="rId23"/>
    <p:sldId id="264" r:id="rId24"/>
    <p:sldId id="271" r:id="rId25"/>
    <p:sldId id="272" r:id="rId26"/>
    <p:sldId id="273" r:id="rId27"/>
    <p:sldId id="298" r:id="rId28"/>
    <p:sldId id="274" r:id="rId29"/>
    <p:sldId id="275" r:id="rId30"/>
    <p:sldId id="276" r:id="rId31"/>
    <p:sldId id="277" r:id="rId32"/>
    <p:sldId id="278" r:id="rId33"/>
    <p:sldId id="293" r:id="rId34"/>
    <p:sldId id="288" r:id="rId35"/>
    <p:sldId id="310" r:id="rId36"/>
    <p:sldId id="281" r:id="rId37"/>
    <p:sldId id="282" r:id="rId38"/>
    <p:sldId id="308" r:id="rId39"/>
    <p:sldId id="283" r:id="rId40"/>
    <p:sldId id="305" r:id="rId41"/>
    <p:sldId id="284" r:id="rId42"/>
    <p:sldId id="306" r:id="rId43"/>
    <p:sldId id="307" r:id="rId44"/>
    <p:sldId id="30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8" d="100"/>
          <a:sy n="58" d="100"/>
        </p:scale>
        <p:origin x="-7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FF649D-1F28-40E3-9966-7C73222E0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892D0A-23DE-445B-9019-77A8F244C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DFEC-9981-4E50-BE30-2FA6129BF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EBCA5-3D64-4451-AF8E-53A62F483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9D13-349B-4E04-B837-3B42F86C2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9988" y="19462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69988" y="40798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B78A38-356E-47BA-B6B0-F2B53B0B1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5F8833-516D-487B-B61F-D91C02857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CAD6F4-B77D-48FC-B115-5F761263B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4D1EF7-B370-4A4A-97D6-25B3CF0E6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8639F-6B12-4A7D-BFD7-338CC7279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507E3-995D-4BA3-ACA0-28802F6DE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4A3B-FAEA-452F-A578-398042A05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E6C8-7B93-4A40-9994-859B76A5B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6906-5EFC-4FFB-BAB4-38AF8B9F4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C375F-43C2-477E-A671-E5758B056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42BC-4ABA-40B4-858A-C45B2B7E3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B8E1-5E39-4ED2-851B-7A5F465D2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DE07-C67B-475C-BA06-F87A3FABE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E1B6F92-DD33-4498-8447-D7B40E3619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javascript:openGlossary('gbtheory','0-13-181118-5')" TargetMode="External"/><Relationship Id="rId2" Type="http://schemas.openxmlformats.org/officeDocument/2006/relationships/hyperlink" Target="javascript:openGlossary('gbevolut','0-13-181118-5')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javascript:openGlossary('gbfossil','0-13-181118-5'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phsgirard.org/sitebuilder/images/800px-Human_evolution_svg-371x2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7" y="2667000"/>
            <a:ext cx="6693578" cy="40233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685800"/>
            <a:ext cx="5808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Darwin’s Theory of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Land Tortoises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Darwin Finches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Blue-Footed Booby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Marine Iguanas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6" name="Picture 7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505200" cy="240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62200"/>
            <a:ext cx="4091267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&#10;Picture 3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4" cstate="print"/>
          <a:srcRect l="2381" b="2778"/>
          <a:stretch>
            <a:fillRect/>
          </a:stretch>
        </p:blipFill>
        <p:spPr>
          <a:xfrm>
            <a:off x="5105400" y="3048000"/>
            <a:ext cx="3124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&#10;Picture 4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3810000"/>
            <a:ext cx="3886200" cy="277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Galapagos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1" y="990600"/>
            <a:ext cx="7162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Darwin was fascinated in particular by the land tortoises and marine iguanas in the Galápagos.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Giant tortoises varied in predictable ways from one island to another.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shape of a tortoise's shell could be used to identify which island a particular tortoise inhabited.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94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Galapagos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09600"/>
            <a:ext cx="8305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Journey Home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454525"/>
          </a:xfrm>
        </p:spPr>
        <p:txBody>
          <a:bodyPr/>
          <a:lstStyle/>
          <a:p>
            <a:r>
              <a:rPr lang="en-US" sz="3600" dirty="0"/>
              <a:t>Darwin Observed that characteristics of many plants and animals vary greatly among the islands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r>
              <a:rPr lang="en-US" sz="3600" b="1" dirty="0"/>
              <a:t>Hypothesis:</a:t>
            </a:r>
            <a:r>
              <a:rPr lang="en-US" sz="3600" dirty="0"/>
              <a:t>  Separate species may have arose from an original ancestor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Ideas that shaped Darwin’s Thinking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James Hutton: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1795 Theory of Geological change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Forces change earth’s surface shape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Changes are slow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Earth much older than thousands of years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8438" name="Picture 6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4038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Ideas that Shaped Darwin’s Thinking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Charles Lyell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Book: </a:t>
            </a:r>
            <a:r>
              <a:rPr lang="en-US" i="1" dirty="0"/>
              <a:t>Principles of Geography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Geographical features can be built up or torn down</a:t>
            </a:r>
          </a:p>
          <a:p>
            <a:pPr>
              <a:lnSpc>
                <a:spcPct val="90000"/>
              </a:lnSpc>
            </a:pPr>
            <a:r>
              <a:rPr lang="en-US" dirty="0"/>
              <a:t>Darwin thought if earth changed over time, what about life?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13652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1" name="Picture 5" descr="&#10;Picture 3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400800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0"/>
            <a:ext cx="294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Lamarck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Lamarck’s</a:t>
            </a:r>
            <a:r>
              <a:rPr lang="en-US" dirty="0">
                <a:solidFill>
                  <a:schemeClr val="tx1"/>
                </a:solidFill>
              </a:rPr>
              <a:t> Theory of Evolution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3276600" cy="4114800"/>
          </a:xfrm>
        </p:spPr>
        <p:txBody>
          <a:bodyPr/>
          <a:lstStyle/>
          <a:p>
            <a:r>
              <a:rPr lang="en-US" dirty="0"/>
              <a:t>Tendency toward  </a:t>
            </a:r>
            <a:r>
              <a:rPr lang="en-US" dirty="0" smtClean="0"/>
              <a:t>Perfection</a:t>
            </a:r>
          </a:p>
          <a:p>
            <a:pPr lvl="1"/>
            <a:r>
              <a:rPr lang="en-US" sz="2800" dirty="0" smtClean="0"/>
              <a:t>Innate tendency toward complexity and perfection 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&#10;Picture 4.png                                                  000A2B16bunsen                         C167EDBD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0145" y="1981200"/>
            <a:ext cx="4853855" cy="4297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Lamarck’s Theory of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087812" cy="4114800"/>
          </a:xfrm>
        </p:spPr>
        <p:txBody>
          <a:bodyPr/>
          <a:lstStyle/>
          <a:p>
            <a:r>
              <a:rPr lang="en-US" dirty="0" smtClean="0"/>
              <a:t>Use and Disuse</a:t>
            </a:r>
          </a:p>
          <a:p>
            <a:pPr lvl="1"/>
            <a:r>
              <a:rPr lang="en-US" dirty="0" smtClean="0"/>
              <a:t>Alteration of size or shape of particular organ by using the body in a new way</a:t>
            </a:r>
          </a:p>
          <a:p>
            <a:pPr lvl="1"/>
            <a:endParaRPr lang="en-US" dirty="0"/>
          </a:p>
        </p:txBody>
      </p:sp>
      <p:pic>
        <p:nvPicPr>
          <p:cNvPr id="6" name="Picture 3" descr="C:\WINDOWS\Desktop\bio_ch15\bio_ch15_4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501178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Lamarck’s Theory of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9988" y="1946275"/>
            <a:ext cx="3859212" cy="4114800"/>
          </a:xfrm>
        </p:spPr>
        <p:txBody>
          <a:bodyPr/>
          <a:lstStyle/>
          <a:p>
            <a:r>
              <a:rPr lang="en-US" dirty="0" smtClean="0"/>
              <a:t>Inheritance of Acquired Traits</a:t>
            </a:r>
          </a:p>
          <a:p>
            <a:pPr lvl="1"/>
            <a:r>
              <a:rPr lang="en-US" dirty="0" smtClean="0"/>
              <a:t>Acquired characteristics could be inherited</a:t>
            </a:r>
          </a:p>
          <a:p>
            <a:pPr lvl="1"/>
            <a:endParaRPr lang="en-US" dirty="0"/>
          </a:p>
        </p:txBody>
      </p:sp>
      <p:pic>
        <p:nvPicPr>
          <p:cNvPr id="6" name="Picture 3" descr="C:\WINDOWS\Desktop\bio_ch15\bio_ch15_4293.jpg"/>
          <p:cNvPicPr>
            <a:picLocks noChangeAspect="1" noChangeArrowheads="1"/>
          </p:cNvPicPr>
          <p:nvPr/>
        </p:nvPicPr>
        <p:blipFill>
          <a:blip r:embed="rId2" cstate="print"/>
          <a:srcRect l="48466" t="20253" r="1238"/>
          <a:stretch>
            <a:fillRect/>
          </a:stretch>
        </p:blipFill>
        <p:spPr bwMode="auto">
          <a:xfrm>
            <a:off x="4724400" y="1905000"/>
            <a:ext cx="41148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Darwin’s Theory of Evolution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u="sng" dirty="0">
                <a:hlinkClick r:id="rId2"/>
              </a:rPr>
              <a:t>Evolution</a:t>
            </a:r>
            <a:r>
              <a:rPr lang="en-US" sz="2400" dirty="0"/>
              <a:t>, or change over time, is the process by which modern organisms have descended from ancient </a:t>
            </a:r>
            <a:r>
              <a:rPr lang="en-US" sz="2400" dirty="0" smtClean="0"/>
              <a:t>organisms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sz="2400" dirty="0"/>
              <a:t>A scientific </a:t>
            </a:r>
            <a:r>
              <a:rPr lang="en-US" sz="2400" b="1" u="sng" dirty="0">
                <a:hlinkClick r:id="rId3"/>
              </a:rPr>
              <a:t>theory</a:t>
            </a:r>
            <a:r>
              <a:rPr lang="en-US" sz="2400" dirty="0"/>
              <a:t> is a well-supported testable explanation of phenomena that have occurred in the natural </a:t>
            </a:r>
            <a:r>
              <a:rPr lang="en-US" sz="2400" dirty="0" smtClean="0"/>
              <a:t>world</a:t>
            </a:r>
            <a:endParaRPr lang="en-US" sz="2400" dirty="0"/>
          </a:p>
        </p:txBody>
      </p:sp>
      <p:pic>
        <p:nvPicPr>
          <p:cNvPr id="7" name="Picture 7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4" cstate="print"/>
          <a:srcRect l="4210" t="2193" r="1053"/>
          <a:stretch>
            <a:fillRect/>
          </a:stretch>
        </p:blipFill>
        <p:spPr bwMode="auto">
          <a:xfrm>
            <a:off x="5410200" y="2286000"/>
            <a:ext cx="3429000" cy="3398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Population Growth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Thomas Malthus</a:t>
            </a:r>
            <a:r>
              <a:rPr lang="en-US" sz="2800" dirty="0"/>
              <a:t>-19th century English economist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population grew (more Babies born than die)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Insufficient living space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Food runs out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Darwin applied this theory to animals</a:t>
            </a:r>
            <a:endParaRPr lang="en-US" sz="2400" dirty="0"/>
          </a:p>
        </p:txBody>
      </p:sp>
      <p:pic>
        <p:nvPicPr>
          <p:cNvPr id="12295" name="Picture 7" descr="&#10;Picture 5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4338" y="1946275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Publication of </a:t>
            </a:r>
            <a:r>
              <a:rPr lang="en-US" dirty="0" smtClean="0">
                <a:solidFill>
                  <a:schemeClr val="tx1"/>
                </a:solidFill>
              </a:rPr>
              <a:t>Origin </a:t>
            </a:r>
            <a:r>
              <a:rPr lang="en-US" dirty="0">
                <a:solidFill>
                  <a:schemeClr val="tx1"/>
                </a:solidFill>
              </a:rPr>
              <a:t>of Species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err="1"/>
              <a:t>Russel</a:t>
            </a:r>
            <a:r>
              <a:rPr lang="en-US" sz="2800" dirty="0"/>
              <a:t> Wallace wrote an essay summarizing evolutionary change from his field work in Malaysia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Gave Darwin the drive to publish his findings</a:t>
            </a:r>
          </a:p>
        </p:txBody>
      </p:sp>
      <p:pic>
        <p:nvPicPr>
          <p:cNvPr id="23558" name="Picture 6" descr=" Orgin.jpg                                                      0005DC90tessio                         BF1E63C3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997" y="1946275"/>
            <a:ext cx="2997413" cy="4663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772400" cy="4114800"/>
          </a:xfrm>
        </p:spPr>
        <p:txBody>
          <a:bodyPr/>
          <a:lstStyle/>
          <a:p>
            <a:r>
              <a:rPr lang="en-US" b="1" dirty="0"/>
              <a:t>Natural variation</a:t>
            </a:r>
            <a:r>
              <a:rPr lang="en-US" dirty="0"/>
              <a:t>--differences among individuals of a species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b="1" dirty="0"/>
              <a:t>Artificial selection</a:t>
            </a:r>
            <a:r>
              <a:rPr lang="en-US" dirty="0"/>
              <a:t>- nature provides the variation among different organisms, and humans select those variations they find useful</a:t>
            </a:r>
            <a:r>
              <a:rPr lang="en-US" sz="4000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6938" y="228600"/>
            <a:ext cx="87084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Artificial &amp; Natural Selection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Evolution by Natural Selection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7440612" cy="4114800"/>
          </a:xfrm>
        </p:spPr>
        <p:txBody>
          <a:bodyPr/>
          <a:lstStyle/>
          <a:p>
            <a:r>
              <a:rPr lang="en-US" b="1" dirty="0"/>
              <a:t>The Struggle for Existence</a:t>
            </a:r>
            <a:r>
              <a:rPr lang="en-US" dirty="0"/>
              <a:t>-members of each species have to compete for food, shelter, other life necessities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b="1" dirty="0"/>
              <a:t>Survival of the Fittest</a:t>
            </a:r>
            <a:r>
              <a:rPr lang="en-US" dirty="0"/>
              <a:t>-Some individuals better suited for the environment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fundivision.net/wp-content/uploads/2008/06/giraff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545822" cy="61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tparents.org/Library/Unification/Books/EvolTheo/EvolTheo-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4442771" cy="6400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Natural Selection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Over time, natural selection results in changes in inherited characteristics of a population.  These changes increase a species fitness in its environment</a:t>
            </a:r>
          </a:p>
        </p:txBody>
      </p:sp>
      <p:pic>
        <p:nvPicPr>
          <p:cNvPr id="17410" name="Picture 2" descr="http://www.jyi.org/articleimages/477/original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03058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Descent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7772400" cy="1981200"/>
          </a:xfrm>
        </p:spPr>
        <p:txBody>
          <a:bodyPr/>
          <a:lstStyle/>
          <a:p>
            <a:r>
              <a:rPr lang="en-US" sz="2800" b="1" dirty="0"/>
              <a:t>Descent with Modification</a:t>
            </a:r>
            <a:r>
              <a:rPr lang="en-US" sz="2800" dirty="0"/>
              <a:t>-Each living organism has descended, with changes from other species over time</a:t>
            </a:r>
          </a:p>
          <a:p>
            <a:r>
              <a:rPr lang="en-US" sz="2800" b="1" dirty="0"/>
              <a:t>Common Descent</a:t>
            </a:r>
            <a:r>
              <a:rPr lang="en-US" sz="2800" dirty="0"/>
              <a:t>- were derived from common ancestors</a:t>
            </a:r>
          </a:p>
        </p:txBody>
      </p:sp>
      <p:pic>
        <p:nvPicPr>
          <p:cNvPr id="29707" name="Picture 11" descr="&#10;Picture 2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657600"/>
            <a:ext cx="8001000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Evidence of Evolution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Fossil Record</a:t>
            </a:r>
          </a:p>
          <a:p>
            <a:endParaRPr lang="en-US" b="1" dirty="0"/>
          </a:p>
          <a:p>
            <a:r>
              <a:rPr lang="en-US" b="1" dirty="0"/>
              <a:t>Geographic Distribution of Living Things</a:t>
            </a:r>
          </a:p>
          <a:p>
            <a:endParaRPr lang="en-US" b="1" dirty="0"/>
          </a:p>
          <a:p>
            <a:r>
              <a:rPr lang="en-US" b="1" dirty="0"/>
              <a:t>Homologous Body Structures</a:t>
            </a:r>
          </a:p>
          <a:p>
            <a:endParaRPr lang="en-US" b="1" dirty="0"/>
          </a:p>
          <a:p>
            <a:r>
              <a:rPr lang="en-US" b="1" dirty="0"/>
              <a:t>Similarities in Early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for Evolution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388" y="194627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 Fossil </a:t>
            </a:r>
            <a:r>
              <a:rPr lang="en-US" b="1" dirty="0" smtClean="0"/>
              <a:t>Record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Each layer of rock shows various changes in organisms over time</a:t>
            </a:r>
            <a:endParaRPr lang="en-US" dirty="0">
              <a:effectLst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3799" name="Picture 7" descr="&#10;Picture 3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414178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Evidence of Evolution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388" y="1752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Geographic </a:t>
            </a:r>
            <a:r>
              <a:rPr lang="en-US" b="1" dirty="0"/>
              <a:t>Distribution of Living </a:t>
            </a:r>
            <a:r>
              <a:rPr lang="en-US" b="1" dirty="0" smtClean="0"/>
              <a:t>Things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Similar </a:t>
            </a:r>
            <a:r>
              <a:rPr lang="en-US" dirty="0"/>
              <a:t>environments have similar types of </a:t>
            </a:r>
            <a:r>
              <a:rPr lang="en-US" dirty="0" smtClean="0"/>
              <a:t>organisms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4824" name="Picture 8" descr="C:\WINDOWS\Desktop\bio_ch15\bio_ch15_4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181"/>
          <a:stretch>
            <a:fillRect/>
          </a:stretch>
        </p:blipFill>
        <p:spPr>
          <a:xfrm>
            <a:off x="1066800" y="1219200"/>
            <a:ext cx="3124200" cy="5303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Voyage of the Beagle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r>
              <a:rPr lang="en-US" sz="2400" dirty="0" smtClean="0"/>
              <a:t>Dates: February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1831</a:t>
            </a:r>
          </a:p>
          <a:p>
            <a:r>
              <a:rPr lang="en-US" sz="2400" dirty="0" smtClean="0"/>
              <a:t>Naturalist: Charles Darwin</a:t>
            </a:r>
          </a:p>
          <a:p>
            <a:r>
              <a:rPr lang="en-US" sz="2400" dirty="0" smtClean="0"/>
              <a:t>Ship: H.M.S Beagle</a:t>
            </a:r>
          </a:p>
          <a:p>
            <a:r>
              <a:rPr lang="en-US" sz="2400" dirty="0" smtClean="0"/>
              <a:t>Destination: Voyage around the world</a:t>
            </a:r>
          </a:p>
          <a:p>
            <a:r>
              <a:rPr lang="en-US" sz="2400" dirty="0" smtClean="0"/>
              <a:t>Findings: Evidence to propose a revolutionary hypothesis  about how life changes over time</a:t>
            </a:r>
            <a:endParaRPr lang="en-US" sz="2400" dirty="0"/>
          </a:p>
        </p:txBody>
      </p:sp>
      <p:pic>
        <p:nvPicPr>
          <p:cNvPr id="1032" name="Picture 8" descr="http://farm1.static.flickr.com/21/97887748_cba82d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02073" cy="4114800"/>
          </a:xfrm>
          <a:prstGeom prst="rect">
            <a:avLst/>
          </a:prstGeom>
          <a:noFill/>
        </p:spPr>
      </p:pic>
      <p:sp>
        <p:nvSpPr>
          <p:cNvPr id="41986" name="AutoShape 2" descr="data:image/jpeg;base64,/9j/4AAQSkZJRgABAQAAAQABAAD/2wCEAAkGBhQSERUUEhQWFRUWGBkWGBgXGBUYGBoXFxcYFRcVGBcYHyYeGBokGhgVHy8gJCcpLCwsFh4xNTAqNSYrLCkBCQoKDgwOGQ8PGCwcHx8sKSkpLCkpLCkpKSksKSksKSwpLCkpKSkpKSwpKSkpKSksKSkpLCwpKSwpLCwpLCkpKf/AABEIALgArwMBIgACEQEDEQH/xAAbAAACAgMBAAAAAAAAAAAAAAADBAUGAAECB//EADkQAAECBAQDBwMCBgIDAQAAAAECEQADITEEEkFRBWFxBhMigZGh8EKxwTLRByNSYuHxFHIVM4KS/8QAGQEAAwEBAQAAAAAAAAAAAAAAAgMEAQUA/8QAIxEAAgICAwEAAgMBAAAAAAAAAAECEQMhEjFBBCJRQmGBMv/aAAwDAQACEQMRAD8A9mK4BMXWOZii8c1jm2OSNKV4iHuLwJZ6x3qYBMPzeDRpz3hHSMmzH2gSl1qIxRePB0CnTdIwqjUx4WxM4IZ7WA3O0euj1HU1Q1LeYiG4r2kw8k/zJiU6ly59NYqPbDtqpzJlKq7EpdwofSnobmKjI7OHFKda2URrMCieZcA12G0LTvbdIdHE/FZ6BM/ilhA7KUpqOJagOTUrDOA7fSZqgnMUk6rbL6sWiqYX+GqQl1lQO7NXShoIneG9hAhinxWbMkguP7kqt094B5YXUWPWFpXIuMrFAsxBd/8APWG0zHerD7RTOM8XVhmSQMyQBYWFWpR63+0WPhfEUT5QWm9iNjBwnfYmUPUSsstzhhM2nrEcmbygqJloZQmh5MwWI5/7ghV5+0JInPBpa6R4BoZ714zO0DSQ1YwmjQLBCpnfHggPwwshoOgbGAaPB5qXhcGMmrpAQI0NI2ou7QHvAAxI+faOlJNfKkR8xNb09325ww2g5UeoJvtGpkwueVafKwnNUMwIcRip1N2tGMJILNxW0VPtZxValJkSnK1PQCqRqX0o9Ym8VicoLe/vTpFPw2PRnXOJclIUonRFcqR9/OE5ZUPxwtia+zKZaGSAs0rcDMRTcn/MWfhnAZYDrSFOzvuPxaAYZYUxJAsR6O/vEvhleFh85xO5OtldUhtHDEWNtAWYDlq3IwTC8NKCWUcp+lwQOYe3rBZCok8PLcO1YJRT2JlNoqvHeyYxErKtbkPlUwdJbra46GK12KnTZClyJgIZQSSASxIcFvqSbg09o9MXq8VfjMhKJoUWAPhJ1CQcya7Xgr4mRd9kqmnq3zlHeeIzA47ODV2JH5r5NDoVziqDtCJxoZvyg7sIUQvm/wAtBAukEKocEy0bCju4+VhWWq0HkL0EYwaCk8qQeSvSFlLo/WOkzm+WgKBaNSsS9WbQj7GCpU3lCGCmAkH+oQyg1+aQmE7Q+UaOZ0xiVC4+ViPVPqTvU9YNj5pFth9zEYJhh8dmDSkufxGgWBhdE2tdYKJtrx5mor3ajH91h5ys1MrDRyaBh1jyrDcVaXlJclQeuhBHtF2/ijiWRKQkfqU9/wCkFutY80lSPpdixqdxudIbGCa2ZzcXo9E7OcQUqYlKjUDL/wDmhi5cMDqNX5RSuxkjMgKLEpo7vcbeoPlHXFeOz8PNypQrxENR8w2SdTeIJ4/ypHSU9Kz1OSW3hrDqJf8AePKeHdo8ZMld4iQUJSopUolRJO2QpHOrxceH8SnGSqZMQU92HUzuQK0SzmNcXDTEuNptMsqhFA/ifjzKw9DlUVAJ3ern0eEOI/xFnd4lMpCmUMyRZShuKOTq3KI3jeK/8lhpbEjKui1AgE5TR9xd+UFGLtNrQKj+h/sZxpS501OiQjo5oT7e0XmSsPbakUHshwcAzFJHhWpLF3dKQ4UCbupw3KLzJSA3JvZ4qUf0Lm9bGlAM4HvHaFaMYBW0MosfW0a0JYZII3+faDiZv67/ALQmFmxDfmDgnkR9oFgDEYRV9/mscZdqx0lZ1pAmMiOFOkqlqukuk8jErsef3iMnguFD1+c4kJU2t4gxSp0WZEuxHiCjmZz+n8wlMMSHEQ6n3H5iMU7+lI6ECc2mYYwTXuPOBlN2jk2h/FM0rH8QcGpclK0ISvuzmU5IIDiw1eKZhZCFygpSQzqqbh/pO8epzkhQILF6dYonajhCpCzMlS/AoeIJtzLcr+cDOLSpGx07YTsjjcpIuC4HTT/cejy0onSkpmJfUaEEWINweYjx/hT5XS7jo5Dx6T2exalIGbS2/SIcmpF8VcbLHIwwGpU1n+9LmDYNdVPs46wqtau6UEZc5ScuYsH0drV1iu4ftTiETO7Xg5mY0DVBvULHgahuRGK2KcbLZisECblN9ASNfCo1EVztNLSDIYDKFMRyIa+tWidmYg5A9CQCW6fPSKT2g4me/QhOni94CTbdB440WHCywLBgGYaAbWtDSVNakLyVuDHST82jpQ/5RJPtjSK1Bd/xzg6SYWlGlQz/AIgwXyjWLDiCBNIWlzHqNngqZm+sLBYwJ/h84Imbv7woN3YE9OkdhY/F4wwXmoAJBsajrtG8Oqg3+ODBlJB++jc4D3LW9uenOOau7KrB48EkHTKKbRGzCaV9fxElMqCLn8H/AFEZNQbjS8XYpWgGtnQmCOVimkAliDE3D9N/KKVKgaAzEesRHafisuRIUVpzlQZKTqrR+Vy+jRNKU1TRvsPjxSsThUY5cxSlKyhDS2sA9Fj/ALFyRsBGTmn2DV9FT4VxAHwv4gzVYEx6F2Y4qClrEEhQ+fKx47ipJQoiob/XpFl4J2rBypnHIU/pmAEsP6VAVI5ekDlwWuUQ8P0U+Mj1vEhaySib3Yv+gLB6+Ie0AlcTmkmUZ8rNQjwEEeTsoRxgJ4VKSsqQtCqBSCCCb9QWqxh4CURQAm70HlELVPZcmvDappQlRmqCi5LhJSLbElo8/wAHiP8AlYta0kBIUCkl7ChZtKe8WziPBjiUFJm9zKNCSHKhqED8wnw7g8uSAEJagfW37w3Fju2KnOnom8OpkprzhoEa0hLDwyBUxY9Ez2MZwLfaOkqakJqnt11YR1KxBMCDQ4knWCBVaQv3lY2JjXjD1DBXWkGlktCkjn6wTMz/AOvSBPB+8B5R0VgMr1584V0t6faO1BgxEcdSKKOMRbp61iMnHKdwQ97xJzJZDvY0hDE4cB8ygGDkkMGHOK8MmC0LCYXsIIZgTdh9oRxHEkobIO8dyGIYtoTpEJ/5SZNmEuzCuUlgD9POrl+g0ilzoxKzjtRxtUx5MslCSCFm5y7DaOezsoJlKOpdi+gFD7xHY/Dt4hR77XiY4dJKZafS3x4XLJ+IUY0eanCZ2Qf/AGAhKQ18x/TWx29Ij5mEIcGhBKSDQuCxDcmMTXabEoRiFiWXYlz/AEqd6cwYbHE04sLXiUklh/MTVaWBZwAMyTtHSU2oqRBKK5NEBh8TNkVTmQC2hYtbkdWiawvFMbNQalMsXX+huQUbltIUwPEwlRCZ01AcsCMwI0DA00q8TmFnKnpUorWQlsklMslLkf8AtK7BlAixflAzrtpB478bIjhnFJhmArUs5nCCpRonM1Nq6R6XwziHeJrcUIPhrv0MeWiWpTgJIZXeJDOafqAOgP3HKLZwjHMkGqgACCxqm7cw1YVk/GpIdit6ZdgS8MS5m8IyJ9Ps/wBuf+YOJjnkaU5Xgls2qC5iaDcQxLGj6wKUpncPqDy3js8ma/PrHjwwg15NGBPz8QupRq4IdvLnGLmPYG4HrAM8NA6u3y3KG5a6UHqLRHBddxDArcsRZ9RtAs9Q+lLtRi2kaWdzUQrIxbsx5beRhXjfEjLSAkPMmFgLU+pXkHMcKM5SaiVuNbF+P8WrLSLVUsA3cDwONtfSK9xabKmoAmDNlOYIbwWbxFqAc3hoJ7xPiLlNjukWJhZLCwYH5XlHQWtiiOxEyhCaWLalqFhbasLYHE5Us7lR9rD7H1jniczICCcr0fbMRU9HiCmdoEoOVCcynYDnYUEOUHNaQLkk9lm7vOoC9Q9Kf6iVTI8JSwNX97RXuESMSSFzJgSlLHu0JTfZRPKLFLmXhOVcddjYu9lV7Z4TKqUpAAcEMWFUVDdQVegiBw0pOYLKUkG4ZwRcg2YG1KxfeM8PGJkrl21BNgoVHqWEUHuggZUuA1RqFAspvO/SOn8M4yXGRBng1Ky8YD+F2F4jKM3AzlJL+OVMU5lKNQnNdSToTVolOB9gcXLyoxkkNKHhmIUky1SiR3iSxC8zAUZjWsUfs/xuZhJgmy1BKmZjVKhcoUNQdOse89ke2MvHS6DJMT+uWbh9R/Ug7+RrSKc+LjaFp8do8s7Z4EI4iAACkJCQB4RXMQwFvDEBwpJkzFpqAkuHIIANRRvLziW7a4vNjXBfKlI3olZZvQ16QliJTYoOwSpKkhtgHSH1/wAQiSvDY7G/yHMFxFaHYApNFJqciqUcVAZq6xM4bjiFkoNCBmKSC1C2ZKti0QmGmKQQuUQCQ1bK/tVuLxH8Q4iQsrQnKU1UBt+pQIPJyGiOEr0VSiX5GJSpLoUDTb86QUkm4B5j8iKjhuIstK0gBKhmbQp+r2v1B0i3YchSQ1jUeerjlDVJsU1R3lDNUbG/tpHMoeusFUgE19NIGUs5dvIN7x48HldebHUaebwRYJNKHQ/cNC2cKa7Pv9jDCZpFGdvI9TSAbPBsTIYhQ/8Ar7g9bxW+McSC8RlRZCAT1VRuVAYss7EMkmh22+aRRUzD3i1ufEogNqwA+8cf5lyk3+iqWlQ1IxTpB1au3WOE4llFLMfesLIWMoFukaxbsCDVMXULI7j8vvEKAFSGDkNmFUqfaO+Bdn0SXU5UssxVeodQDaH8QLGz/C5cAnKW9HewMSeCxqJwGRXiABKLGlL62sIY5SUKQCS5Ww02mUJAHSOxMYvRvzrCWLlqK2zsPrIu2iRsecGSlqJDMAKcoQ+hobvLv8EQfHOGZpgmJchT5gAPMjqG9DEmV62jSZ4FCHHM2BpfeGYpuErQOSPJbKzKwtLOLHZgl3O/7GHcJiVSSFS1FExJ8KgagKFqjyhpZZWjJVlIIJUQp6gvQAcqwHuaFLvqCLkFNwNqeUduM70/SFRRxisEShSlK8aVEHT6UlIqbML2dxGlkTZSFl80pSQXOmYgEeRg03JMkrIqsILDUkAKA6EZqjV4r2Fx2STNSXcpYeTEHltC304Gp0yzd64KhrUDYFjBsomcjcciKg12pEbwnF5g4pQgvtf7GHAvK3ID316Ry5JxdF8XaCdzRnAWklSaDKa+INpUmn90TnZnGKZUsswDpG24fUajo0Q3/KqnqCHDbP6h4LgJ5lTwSwdTF6hiN9iH80wUJW9gSii5iaE3sI5TiWSRcn0EcZh/UCd22jQnFRu7QxyFpBdgdeUEMm2jUFzSAzcUmjg+cEVlaqvQUHXe8KckbQLELIQsfVlLelTFPwVZaOQqdzd/V4tqMQlScwIPhNukUzgqD3eVQIKSfc/Z4g+f+X+FM0MLH7x2U+b6R3iEUB2r83gcxIIBEVIATmymSoPo/l5Wijz565cwlJKSKhvURe8RMI8QNnfoQa84j5/AhPQpKiyk0BbTQxRimodk+SDl0D4J2nE3wTGC/ZXloeUThWzNHnmI4ctKmAOYVo9G1cW3iZ4P2ssmd0zCzbkadYPJhT/KBmPK06mWmaWbdVXFg2/7RkjKpV6Gh/MBl4kGxr9wNoKjED3b0MQNNFRW+L8QCJ5QtNUsnPcqF0qYW2NYkuErCwCFZmDum4D1BSbfmA8W4MMRMUSrKojMlQHhOjM/IPFexXAZ0sgpBUdDLNR5CvpHZxT5QSOfNOLLFLwypa0rCgpzXar6apakQXHMO0wZVM5UlWnjFHANgWjjCcSxBWhBBUSQPEmrEh2941jeIlXeCYkhQJc6u71BsxrDfRcpWjrs7jcqw40YvpVrbsw8oteJTtrY8xoeUVbs/hxVZu7HoW96xcUpC0Dp9rRzvppS0W/PfESXUJG5+3ww7xWQ0olOjDzdwelYAU+JrXJfRhtDC1GYspulg76mv4iZPY6RM8N4jnSK8tzYX2aJMJD0Ie+rRVuzsgpQoFQ/UaWZrfiLJJmUFa684Y3sAKpZuavGIUBd/L8PaOwrVxGd62xOxavQaxlmUUmX2kTJSqoLiiXuTTTkYNwyayC+qiro706RQS6FMd3IG+0XTg+KzyEK1DhXVzDJ4IwVx9Bhlc3TJIka+UcILuCP9axpIemkcIVlN7QgcdpYliHS4ChuLF/J4Ajwy1ZicySUqo1Xy2J2SD5wWbNKVJItYnleI/ii1J71IutSOfiItBJWA9BODklMxf1LXlB3SBYnR6+kQ3aXhSVPNQMqiXIAoX5RM4PClCCBoNNtD94amTHSx5352g1NxlaAa5RplCwXEFyFNUgXQfwdDFmlcXQsApL0YjVxuN+cIcc4USSpP6r9Rr5xWxNKWKSx+U5xXwjmV+kynLE68LurFBUxJd6KSerp/cRtHFKlLJzWAU6QdHBH2iH4RxITElJAzU8qG3K3pDv/ABQuYwcEkZQSGq1HUwZ+YvB44qOmHy5bQYY1RmyklJfM9wQEtUvcENs0R/aDD96QqWA5OVbOAWFFl+QqYkUYQISoqUxDi+paX5GqgQNoXxUnu8PNUbTUkS0u5AspX2EMdXaAl0R3CZn8tZFAfZjQ+49It3DV/wAsOHYt+5incAZlj+1/NKn9WaLdhlMhB3Z/W8Q/StlHz9Gl1Xl/vSn1IHo0OYTDt3g1JNdhag2gRSBPBpR166N/iHJaWqdaxI2PYHAMmepBJGaosxJADsejRLpwBSaKpoDpEDxNh4hUivkIsnC+Id4hKhUiirQXLVghVYElLZn8h+8bmcKWbKYUul/zDUsAOzRsT9h1/wBwPJHt+Hk3a4Ba0r1IZX/YUu3SN9jMS+eWRQMocnuIZVh0rdEyxeoZw+oiL4DM/wCPiSlSgHBFIuW8bj6iZrjkUvGW8H2J9I4SoaUb57wGbiQHqPFq/v0gMxTNR6sSLtvElFN2PzJbprr7NAJcqpalUEB6hXiduTAwOTNFCFCu9D6Rxi5rrTWjFII1+tJ9c0ak2YxmcpmEcFQhdOIzM9CHEbnzMqVKNgPXlGqLMsycQ1tYq/F+GM6kilSRsd4n/wDkpU2RYWGFWIq1RWrg0MLzZ1Tz+0Pxt42KklNFb4JiFJmeG9L1FC9tYss/s1PnAlcyWB5q+M8V+VL7vEeEPVwDTR2pyicwuKBmMkBIIJKiaJT9SieT23MWSe7RNDqmBwnCphT4pmUl1d4fEnuQMtE3JJe20JcdnzNWCSwSz/pSkACtdSepibk8VQTnKyRQJFfChIZAr1J/+oX7SzJa5Yeqku2rvzFhSPRdvYTjoh+AkEsbPZ20Z+cXdIHiA+k7cmAij8EYLD0GdAPJ1CLbg5gOZJYFw5tZyfnKJPqWx/zvRIplnwPYNmb+5Th38obVakBUT3KlIqT4wLulLUHUCNIxiVICswYh3cMYg72UsVxxLhi+hA0Dw32empQFpJA8Q0ejNpyaEcRxBISoOl2LMQ/WI2RNWgpWxLMG3D6tfX1EMjFuNAXs9CGPltQ+x940cVLGvtFfkcRG1Nif8QYcVSPpPlX2aJ2n6UKK8PPJnFFgulGU+caw+NXmzul7fpdtXDfeNRkdxRSOW229knhcetSC6QpIdykuUkN+pNCE1vXnElhpgvto7xkZCc0EloZik29nYxjrGVC1VNbAl6UItCGOxSu8l+BSQDmrYg0cHVgTGRkJglYyTMmzGUFCu/7mCrxT9C+3y0ZGRplkfJnJScqU5btz0jU2YNSWAjIyGNdMWmLYQgT5SyQGU4eoo5Yg3eg84Y4vxlS/CAhNAPCGcC2Y6jlGRkOQpneAIdP8p0iilNmNW3b3MSHFuFgS1rSGSwFasNHq1bRkZGS7Q6CXEqnD1DOQPqBbqzj7RbsEhwc1lkP50U21DGRkK+rR75vSx8MwndykJzEtqbtpX0isYJTy0IFVDOCbt/MNQnn+YyMiHE75N/0VT1RynhxuspT/ANlh2/6ixiTROkJDJmZrFQcF6CuZqa0jIyHyjyQuLBYvAoZ0uEk0KSRWjg5atrmq2tIhpmOQFZc6zceIrLEciT6xkZDcUbuxeSbj0f/Z"/>
          <p:cNvSpPr>
            <a:spLocks noChangeAspect="1" noChangeArrowheads="1"/>
          </p:cNvSpPr>
          <p:nvPr/>
        </p:nvSpPr>
        <p:spPr bwMode="auto">
          <a:xfrm>
            <a:off x="63500" y="-850900"/>
            <a:ext cx="16668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galapagosonline.files.wordpress.com/2011/09/charles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288102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Evidence of Evolution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Homologous </a:t>
            </a:r>
            <a:r>
              <a:rPr lang="en-US" sz="3600" b="1" dirty="0" smtClean="0"/>
              <a:t>Structures	</a:t>
            </a:r>
            <a:endParaRPr lang="en-US" dirty="0"/>
          </a:p>
          <a:p>
            <a:pPr lvl="1"/>
            <a:r>
              <a:rPr lang="en-US" dirty="0" smtClean="0"/>
              <a:t>structures </a:t>
            </a:r>
            <a:r>
              <a:rPr lang="en-US" dirty="0"/>
              <a:t>that have different mature forms in different organisms, but develop from the same embryonic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homologym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4019550" cy="5734051"/>
          </a:xfrm>
          <a:prstGeom prst="rect">
            <a:avLst/>
          </a:prstGeom>
          <a:noFill/>
        </p:spPr>
      </p:pic>
      <p:pic>
        <p:nvPicPr>
          <p:cNvPr id="47111" name="Picture 7" descr="http://freethinkersasylum.com/images/homolog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581400" cy="576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Evolved from different embryologic tissue</a:t>
            </a:r>
          </a:p>
          <a:p>
            <a:r>
              <a:rPr lang="en-US" dirty="0" smtClean="0"/>
              <a:t>Looks the same</a:t>
            </a:r>
          </a:p>
          <a:p>
            <a:r>
              <a:rPr lang="en-US" dirty="0" smtClean="0"/>
              <a:t>Similar in function</a:t>
            </a:r>
            <a:endParaRPr lang="en-US" dirty="0"/>
          </a:p>
        </p:txBody>
      </p:sp>
      <p:pic>
        <p:nvPicPr>
          <p:cNvPr id="1026" name="Picture 2" descr="http://www.peabody.yale.edu/exhibits/treeoflife/images/convergence4.jpg"/>
          <p:cNvPicPr>
            <a:picLocks noChangeAspect="1" noChangeArrowheads="1"/>
          </p:cNvPicPr>
          <p:nvPr/>
        </p:nvPicPr>
        <p:blipFill>
          <a:blip r:embed="rId2" cstate="print"/>
          <a:srcRect l="3901" t="1515" r="4435" b="6061"/>
          <a:stretch>
            <a:fillRect/>
          </a:stretch>
        </p:blipFill>
        <p:spPr bwMode="auto">
          <a:xfrm>
            <a:off x="5105400" y="1676400"/>
            <a:ext cx="3581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for Evolution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981200"/>
            <a:ext cx="3657600" cy="4114800"/>
          </a:xfrm>
        </p:spPr>
        <p:txBody>
          <a:bodyPr/>
          <a:lstStyle/>
          <a:p>
            <a:r>
              <a:rPr lang="en-US" sz="3600" b="1" dirty="0"/>
              <a:t>Vestigial </a:t>
            </a:r>
            <a:r>
              <a:rPr lang="en-US" sz="3600" b="1" dirty="0" smtClean="0"/>
              <a:t>organs</a:t>
            </a:r>
            <a:endParaRPr lang="en-US" sz="3600" dirty="0"/>
          </a:p>
          <a:p>
            <a:pPr lvl="1"/>
            <a:r>
              <a:rPr lang="en-US" sz="3600" dirty="0" smtClean="0"/>
              <a:t>organs </a:t>
            </a:r>
            <a:r>
              <a:rPr lang="en-US" sz="3600" dirty="0"/>
              <a:t>that serve no useful function in an organism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42" name="Picture 2" descr="http://www.nlm.nih.gov/medlineplus/ency/images/ency/fullsize/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810000" cy="3048000"/>
          </a:xfrm>
          <a:prstGeom prst="rect">
            <a:avLst/>
          </a:prstGeom>
          <a:noFill/>
        </p:spPr>
      </p:pic>
      <p:pic>
        <p:nvPicPr>
          <p:cNvPr id="10244" name="Picture 4" descr="http://www.amnh.org/exhibitions/darwin/images/exhibit/gallery/md/snake-limb-b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969698" cy="2651760"/>
          </a:xfrm>
          <a:prstGeom prst="rect">
            <a:avLst/>
          </a:prstGeom>
          <a:noFill/>
        </p:spPr>
      </p:pic>
      <p:pic>
        <p:nvPicPr>
          <p:cNvPr id="10246" name="Picture 6" descr="http://www.answersingenesis.org/assets/images/articles/ee/v2/whale-vestigial-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4511242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Similarities in Early Development</a:t>
            </a:r>
          </a:p>
        </p:txBody>
      </p:sp>
      <p:pic>
        <p:nvPicPr>
          <p:cNvPr id="39949" name="Picture 13" descr="http://www.microscopy-uk.org.uk/mag/imgnov04macro/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7620000" cy="2057400"/>
          </a:xfrm>
          <a:prstGeom prst="rect">
            <a:avLst/>
          </a:prstGeom>
          <a:noFill/>
        </p:spPr>
      </p:pic>
      <p:pic>
        <p:nvPicPr>
          <p:cNvPr id="39951" name="Picture 15" descr="http://www.cdb.riken.go.jp/en/labtour/downloader/list/s-2.jpg"/>
          <p:cNvPicPr>
            <a:picLocks noChangeAspect="1" noChangeArrowheads="1"/>
          </p:cNvPicPr>
          <p:nvPr/>
        </p:nvPicPr>
        <p:blipFill>
          <a:blip r:embed="rId3" cstate="print"/>
          <a:srcRect l="1949" t="50089" b="5546"/>
          <a:stretch>
            <a:fillRect/>
          </a:stretch>
        </p:blipFill>
        <p:spPr bwMode="auto">
          <a:xfrm>
            <a:off x="1219200" y="4038600"/>
            <a:ext cx="762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embryology.med.unsw.edu.au/wwwHuman/Stages/Images/Cst32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381227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Individuals in nature differ from one another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Organisms in nature produce more offspring than can survive, and many of those who do not survive do  not reproduce.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more organisms are </a:t>
            </a:r>
            <a:r>
              <a:rPr lang="en-US" dirty="0" smtClean="0"/>
              <a:t>produced </a:t>
            </a:r>
            <a:r>
              <a:rPr lang="en-US" dirty="0"/>
              <a:t>than can survive, each species must struggle for resources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Each organism is unique, each has advantages and disadvantages in the struggle for existence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of Darwin’s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best suited for the environment survive and reproduce most successful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Species change over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 </a:t>
            </a:r>
            <a:r>
              <a:rPr lang="en-US" dirty="0" smtClean="0">
                <a:solidFill>
                  <a:schemeClr val="tx1"/>
                </a:solidFill>
              </a:rPr>
              <a:t>of Darwin’s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dirty="0"/>
              <a:t>Species alive today descended with modification from species that lived in the past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All organisms on earth are united into a single family tree of life by common descent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WINDOWS\Desktop\bio_ch15\bio_ch15_429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09600"/>
            <a:ext cx="779938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 of Evolutionary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advances</a:t>
            </a:r>
          </a:p>
          <a:p>
            <a:pPr lvl="1"/>
            <a:r>
              <a:rPr lang="en-US" dirty="0" smtClean="0"/>
              <a:t>Geology and physics</a:t>
            </a:r>
          </a:p>
          <a:p>
            <a:pPr lvl="1"/>
            <a:r>
              <a:rPr lang="en-US" dirty="0" smtClean="0"/>
              <a:t>Confirmed and expanded  </a:t>
            </a:r>
          </a:p>
          <a:p>
            <a:r>
              <a:rPr lang="en-US" dirty="0" smtClean="0"/>
              <a:t>Change is continuous</a:t>
            </a:r>
          </a:p>
          <a:p>
            <a:pPr lvl="1"/>
            <a:r>
              <a:rPr lang="en-US" dirty="0" smtClean="0"/>
              <a:t>How species arise?</a:t>
            </a:r>
          </a:p>
          <a:p>
            <a:pPr lvl="1"/>
            <a:r>
              <a:rPr lang="en-US" dirty="0" smtClean="0"/>
              <a:t>Why species become extinct?</a:t>
            </a:r>
          </a:p>
          <a:p>
            <a:pPr lvl="1"/>
            <a:r>
              <a:rPr lang="en-US" dirty="0" smtClean="0"/>
              <a:t>How did life begin?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Journey Continues…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http://religioncompass.files.wordpress.com/2008/10/darwin-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63040"/>
            <a:ext cx="4256379" cy="53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Patterns of Diversity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8534400" cy="5791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Darwin  visited Argentina and Australia which had similar grassland ecosystems. </a:t>
            </a:r>
          </a:p>
          <a:p>
            <a:endParaRPr lang="en-US" dirty="0"/>
          </a:p>
          <a:p>
            <a:pPr lvl="1"/>
            <a:r>
              <a:rPr lang="en-US" sz="2800" dirty="0"/>
              <a:t>those grasslands were inhabited by very different animals.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neither Argentina nor Australia was home to the sorts of animals that lived in European grasslands.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Patterns of Diversity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5562600" cy="5791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Darwin posed challenging questions. </a:t>
            </a:r>
          </a:p>
          <a:p>
            <a:pPr lvl="1"/>
            <a:r>
              <a:rPr lang="en-US" sz="2800" dirty="0"/>
              <a:t>Why were there no rabbits in Australia, despite the presence of habitats that seemed perfect for them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800" dirty="0"/>
              <a:t> Why were there no kangaroos in England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38914" name="Picture 2" descr="http://t2.gstatic.com/images?q=tbn:ANd9GcRYMAu1VWN9_03Ao0fBPh_2dgutXvM9rp-BwdVyF2ux0rCsl4rg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AutoShape 4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AutoShape 14" descr="data:image/jpeg;base64,/9j/4AAQSkZJRgABAQAAAQABAAD/2wBDAAkGBwgHBgkIBwgKCgkLDRYPDQwMDRsUFRAWIB0iIiAdHx8kKDQsJCYxJx8fLT0tMTU3Ojo6Iys/RD84QzQ5Ojf/2wBDAQoKCg0MDRoPDxo3JR8lNzc3Nzc3Nzc3Nzc3Nzc3Nzc3Nzc3Nzc3Nzc3Nzc3Nzc3Nzc3Nzc3Nzc3Nzc3Nzc3Nzf/wAARCAC+AQkDASIAAhEBAxEB/8QAGwAAAgMBAQEAAAAAAAAAAAAAAwQCBQYBAAf/xAA7EAACAgEDAgUCAwYGAgEFAAABAgMRAAQSITFBBRMiUWEycVKBkQYUQqHB8BUjU2Kx0TPh8SRjc5Ki/8QAGAEAAwEBAAAAAAAAAAAAAAAAAAECAwT/xAAfEQEBAQEAAwEBAQEBAAAAAAAAARECEiExQQNhcSL/2gAMAwEAAhEDEQA/AAoqSABSSPnCtEqngAsffBwMYwLAvvkpefXZBPbOdr+OyCgKUbjxeRdGRCD72clMQxCr1A6jJrpH6zE12ycItCyxAnqx5AGGD3tY2D2ODaLy2F1d9TnLYgkdsNIQOGcCV6X3GTMKub38GjgYjvosnF9clKxhZlT1t0AHTCHE/ISQ+mr9xkIolDPvJZQaAzqyNGhVlC0OB74NzIHReACRYvthotOokaKF28nnjI6khXF7SDzx0GCdx5u1eRXQnjBzHceQar8sLTlS3CViY6IC2fjCaWRlo2PYk+2LRFwSEuieSPbOuzCT0ngirxfB7Ekbcx2cX3yM04g0LWu01fPXOVM7gVd9xiXi7OjCNywsXRHXFb6PmbVLqT5l2bF85f8A7GukdyTLSeYKIHOUPG9gRzXfL7wDSzMschUmLf8Aw9+hr7dz+Wafyiv6tFrdM2r8S881ScAkcWO39/GV2rRU1m5gWUgkn5B/9nNB4iPL00nl3urau3qSepzLz+uQl3YMQQQOeffNb8YH4gzInlIQTe7jgfbITLLC0cnpKk+kdz98SWSTS+iCZnBW/Vd/bHYJjtZjR44Vz0+2ZRoH+8PGXYNSt2IvIeeWKxaaPzByXv8Apk5dsjFDaBj6jhYootOyLG7Vf1DvxjBdwwVZXQ7x2b4+ML/lJBZ53e3B/LCTlZYj5K7Wrqxs4lIq+lVYlVHWu+TaBxFB5W4Rnnm25OU2u8OTUo7wR0Bd1/PLVFKLxJzV8HFrY+YIlKxgV8YaT586TaDW7voZD+VZpfD/ABGPXQKpoSA8jpYyXi/h373UpjokfUB1zPyrNppCQpi2dhxjv/r/AKcbFZSoQqlBV9+SDjERV1tiq0LO4ZQ+C+KR6tESY7Su0FvgZoFm07H0R7lJrnFfpYiqCbdt2PtFmuLxfy3/ANEfrjziIPsJVD3IHTI7V/1ZP0x4l0KQdw5w6VxcZJ6YSOIlLCnbfXORy7dyOpB7GuuElUE8YjIIsk4RZmncruJoULwTkObVyPjBLSy77AZegydCepRq44IFGu+QiU8AAmh0rrhWlSQ+kMOOpPfPGd1q9pviwO2A9IMzhVAFAc1/1gzKFYEA2BZJxgOzrtcA1e2sTlQqaRTZ5rCj4LKWcAt39+wwMrhK3DcSeK7DDoTJ6QQO3JwjKgTYF9XXcB7YSHiEEPmfSxDVd+wycypElILJIsYZZbiTbyWP64CVZmmu67XXFYDHI/8AMl2q1E8cjOyQqj8yqSLsdc83mhzsKliOST1yIIJIkAG3qTiMMSFPUtn4HbE/EI2kAZyWJFdPfLKNoWcLyCSbIHbO62WBotpoiqH2xXnVc3LrMyR7PMb3HpGar9k6m00KLMwDG9lda5JP3/pik8Gnk0/nBljVSF9Q63lj4TrIvC9TFBLHs3DaCOd3t+vGbcZEd7Vh+0es8jTnYQpI4FWQPfM3pXEkkLMpLAgknvzzeK/tH47p9Vrzp4Gd3B5dhQLYxofNJQuqLQBNC/76ZozOzsm1vLvcnPBA4wcUp3gFSznuO+TWF9T6tvpQHcwGDaIRlthehRPwb/lmLQcR+Yu836TRb2vDQBhuT6yTzR6D7YvGgoq5DhuQQfbGtJS299DwfbFPoHkktPTHt9PJ284pKkcm3jbfVsZ1MjKSY3Unpx7ZEQxPOY5K3PwADQGOwK9UZWqJgdtgke2A43kb9i/Pc4zLFs1MsaHzF6bq4z2kEMOotubW1vkD75OeyDk0JJ2eYrWAbHAbK3xLwmPVaU7m2soI3sKBy1DhiY5lb7huL/pj06QxQshpixABJ3KB3rLh6+dSAaHStDHGfNPG4Drlh4drZNDp1fUephyEPUZdeI+GJNHLJGEIqzuJJGZXU6aRZQszN5Y798WYbUxeJw6xfNRSgc7SPnGd8X4Fyg1Gq0sGiSPTglrtR85X/v2p/EMUulY13i7tJp02SsqjqBxXzlbp5tXGWCTFgKBB5y4ZNxp1BUiiDlVqYZtEaS3jc8kL9OVzfxGDw+JoJSJwVJFBlHB/LGpSqweaSGiJrzV6X7EdRlHMwZlI3KDZH/Qwen17aWTqdpPKlqB+4x+Onq6WWJhe4munscLCGdwNtA8m+2Jx6aDXadtRoG8tl5aEnofjF/PngJEm9T79MzsvLTmTr5VzW3kMCT+VZIBAN4ALe19cp/3tyt0zHvzhYdeyjaeOe3XFp+CwrzWG0KoHUrjCQ2rlTuvox7YnptVAX9VAVlj5ilWWNuC17QcJZRebERCqIG3c++CVgkLL0B9jkpWbbVkC8r2mKMKb1dCtY/8Aib8GBZUXyxus8mumLayeLTxltRJT3Zs9MU1viUqRPFAC7EXvX+H5zO60Sebvmdpi3G5/+sqcJ1aR6x9SpCBuT1Hf++MsdLBMVUUOOCa7cf8AWVvhYDBBKdpJvj7Vmr0mkBT1dGHYf32zXApdQEktZ1LK20CuB98HJrOUAe1DWv4qH/zl3rPC3PG6gUJHp4PAysTw5dK5EkW+h9RH8snq5Np8y25FfIdI2pSVVAkItvv7fpWXOlKx6fYdoMh7jnKbVnQo1O6wn8R45yen8W0SFUl1sDFeBTg84bvPorzl9tJpG8lEML/U3QnnG205dghmUA3uYC+cqNNqYZChiZJSOTRBA/PLVHRhYtVJ78gZnN/TKI5ScR7PSDRJxhfL0iyMWtyfpPfJCBxEZGdFrjgXftiszRsvmghinY9MM96DcBG1ZEChRzRvreSeNHP/ANQPWTw18kYl+/MHAQDbVkDDSTJK427wQu0jdxfvzjAokSHeki2jAjkcKOxxPaHdElXbHzTDrnkVzJTGqFEnocIIJJtuw7jR3R30xFhUKN5BLMOd1d8lqJJU06LE1X0XqchKrRSgopkBFADnnBFJRK5kLf5Z9YUX1xbdBnS6gGFo5UHFgsOuVepi88kSRkCgaxoyb19K7Vqz717540BuEm/mg13YytCol8I/eYyUDiRelEdMW/wmb8BzRxW6blUgryxA7e2T88+w/TFMp6M8nmWBQPt3yMq7wUZAEArnBMhjcFTbZ3zfM5LENfHti0iOq0jLGhXftVu38OIa3Rq774hasOvse+XLMQCbDD5yIiV1pKDnkfOac9flKwn+z8arqgWXYwP1M9cfbNPrvDU1EQaN45D1aMmx+XtmfeHTTn8Lg16h0x/SDUaQBYmUoOt+r9M0+p3Cving7aeA6jTuyi68t+oGU6s6vskUqR2PfNzp9utppKZl6HaRWV2r8EZ5Xl1SGVSfqR+g+B73k+EVO6zKu25il1fteWnh/IDksCp546Yv4hoZNPuaEhUQAtbW3x0yPhDyu7P0jCnnreRePTSd6ttXrSx8uJV3d79sqZnaSVUhDbTe4nvno9T5nmbym9gOR7e2d8LkDzPbA81QWuOvOVzMibdFfQtJGxIVAFrgd++V2o0Ehj3UNtjgdjXNZstPChUNtDAj0t7e38jgtSsNV19+P+P0y0snpxum4+k2OByD2/rmz0RRdLtJPAHfoAMz82mEEu6IgbeFvmyb/plnp5FF39RX0gnp/YwC+8/g+YFZODmf8e8RRdGSioJOhI6DCvLIxIiBZT1oUVyh8Q0U3iEZY7iD2qsAyms0E/icryebsjU7QPfK/TaBNPrY49ZflO23cOgOXoM2jMWnlUxwxij6L3fP3xLxqSLUaWMx8OkoI+Rm2cXn/WNvUrXeEaGLRSbY9z8VVmqy7MsUUJonaW5BGZn9nvFA+gQIG82Fdrmu1muftlsJGmBlYBARVXWcXWyt5iwj1y6hUjI2vW2wOo+cUfTMr3KAULGiD1++Tjfy3iIUjjv0ws7oYG8pUKqQDu6k4pRCFuJHbTqgJ7EUB9smjrLsVnFsfUfnCShn3krs59O0cZxdOpRpFVvKB78EYzMp6hI2nkG1eOmLGSUiT1Ko21V0evbORAqspF0p6g1edtSyGP0Vy+7uPjFIHlJi05UvTXY29cGsihJZALUv6iRzeOapF1M7PAWBIG2zXGImG0YLY7cdL+cYReeJ3t4ifSQNnF/fBoCgANgc3eMJCChcjoK3dOfnBxFtx3DeoWhRusKE1mCRsQ5BYAcdx7YPn8Q//XOPp2MoMYI21fONf4fP+FsMtIGaSiWKkYr5oMu9W4XtjNBvSwvmsisA2kbNq37dcWezx0t5zgSMSlcUMIlRIJqorx14Ocb8MQCbe/vngWPodSwHW++MZXmj89auj1DKORjenlREUSghzzR74pCCO131o4woJJ8yyi8gdxlc9YmzRf8AEngkO4jaBwAMc0v7QRTqxUpxwaPN/c8ZTamIlSdt7ubOU2o0kjVzYHIGay6huZptG8beY0auw4ArMzPIIdbLLIpWGRNgA6ffjMlqdHIZwkOplBIshSax6Dz4IBppp3ZB9JLcD4xX4c+iiVIRLFCHdARycf8ADdM0ci+YyI55VelZWacMNW5Ycijye+NafxbSxSbpQGcdAW4ybbska5M2tlonaDTurljfJ6dObAyu1mo2you4ESGgcpNX47DJTIpjaq9LdRnYNW0ojdrIDXzloi0kIJAkYnd9I9/76ZFZZFDAgkXQFV79T+WemmpVI62KI9s6uyR1YV0+kdjgDEOoLiwAoI5wWoDsFaNjfUqDV/GcpApN2AeAM8SoNPZU8E3RH54BVPqBukAj3EN9LCx0xCePSagHzYAjdPRxzltqtKplcggULFdh74hqIA6LtGxgBzfbAgPCdLHptQXDhoiOjCwa/PLicoteUWaFu4UgA+2V3h+nHnKrkUOvF2ftn0Pw7w7T6jTBFdDFVWY7Y/Y4eOjcZeCSJnFKxA9JNdP54ZWNABS/NCxg9dp/3aeSFCTHuIJC0OM6hZSsa7CBwQx6fbMMxc9mY5wqc35oPCjtgmmJYSbDR4r3OQdwru3ljzAK9A4IyGnfg7yUN2EPf8sVNyQkp3CE3ftnonWI8lWVj19jhJpDVMnHZfvgi0axKpIJ7nspwAw1CklZK3MensMEzhpNgJ3DgC6GeRgzhTtYP1HSjnnMaRElvUOgH/eH4muLMPOaNQQGHvY++MuFRH8vjaQtAcnK6KaY6p/KQlWAG8C6GO6WWP6ZaYj8Rwg1ze7MT9XNHth97fiP64JlWT6FogckcVkfL/8AvNley9hKDJbr6SO+dRZNjLuNf1zhYuASGAUds8TsQuPVfY4qtM+lAx5Ujp7HIsxB2hiVHJzkFUu9aVvfJxIsjVQpSeR3w+h1E48wNtA6Ad/vklkZT1F1fPfDA0jBRd9yOhyCJHtO9S7k0LPTFgeIkkiG0qN3vko9OrgyFQdrbfm6yRJKiOQJ5aHhl9znDKFJVPUByT7Y56Ik+j03KqGFmibxbWeHQyaQRw2XHF++WhVH5U0GHTBhbWlUEr0AGOd0sY7xud/DIyH/APKwAH/eZ7waE63XgzepVBYizmq8a8Lk8V8QF2AiXtvqOecopFm8B18iEDy3FgsL47HNuPHdrPu9WD6ptCs0kcEbiaD6jZ23dVV/fL3TyGPw9C4pjyOOozLeFr52olm1TbpZnXaV72ef5X+mX+oe5jHGfSp6k5Xd2jn1FrDMXRUJtf8AjCwStewCq+MqNCzLvVvULrpdD/jLSNPMZGQWCAP7GRWkONIqAE9T7dODno5FkHqZbNFvn4yn8V1bRMVugOCSe2Z+TWlQVjZuT0b3w0ev19FjhlcAFRTC7B7c5X6jTNDMIZUp2N8EmwPv98pfB/2l12hZVKLKp5IYH2++ajT+IaPxCIF90OqmXckTj0sOwB/7xlsUwjWGVmhJ8kH1lT0P5fOfQPCZIX0isYyD0A45+9ZkHV1id5mjVi2wMv0E/b34zQeASrBDJpZyoq2AY2PsT0xypr00C67Uyq6sNh4G68X1HhE8I3xoroBfA5GT87ytZsQbr9r4y3h1DbQa44zD+lytuJsZWOllpjXW1I5Hxk2KqWLQh2K0CTW0++abWaPTa/mQMjjo69co9fon0hPHpr0sOcQ+ERI0htmW6AqrusXKnY10wIvaB0+cZC+YDucAbhRPc5CVTwsdGuN19R+eBYGpjLh0HCn+LjBJFI8zmMggnpXQZFpeDGTQZrF9/wA84zkFSjCulg81k1NMskkK0FW6o8VxntPIUO4UG3Cjx1xYOZQEpiRzuvPLLs9LDkXw3fnphCOySSU+1vqFstcYn5v+7+eSVyQWaSu9Dm8H5p91/TKhwYuU9B4BPTOTqVNH6TyOcJBZI8yyo6ZN2ik3E/asDAICqBySa/LCxlVUgUftxeBs2Tu7UAMmkbWoUHnqb6YA5FMZFPFsBV5wybt3ApRXHU4GMmHcu4bGPS855zNKRXpJ6e+A0wm9I9hC+WWDUKsmvfBGKm4KkcWDhaQhivoHYHAElS21moe9c4qEnAZzsrb03dskCY0YoSxquTQGCoAJJI3NfT0vJqTNZoKQR6T2GA/XqUpaoBIQBY9sqPGPDx4j4dJCqB9TGd0TfHcX+uXZPDtx9+4yu1coTUoyudrtTfbL5pdRi/CIHTUO7AgxigPYm/8Ao46sgXVEk8MOB7f3/XLbUaGkVokFyW/zz0/llbqdM0WxvLArg8c/GapNaJg7GuQOoPN/fLvRSR+W7OCl2tEdvy7ZQeGNEXkRlUqQbbbeWvhxgTUBA8o8xbBVtor8+mKnGf8AHyT4jqEBtboC+nziC6cKP8xgq0enJxjx5vI8WnaQEIZCp5xeCeORt3mg8cjvWPmI6piOSNQAtEe/fEofEJf8V2Qm03Vd+3f4OC8xl1JjYrQ5WvbGfCvDGLNIeXL2BR4GUl9V8BWPxTwhHlETzQ9C38X3ywOh3K7xASmzTFeFPsB0zN/s8zQIkCuU43Px9YvkffNoZAuhdvKbZVUGHI+2JctZXUtLpZgyE7h/ChrGtNLrZVUqo46+sk4KTa05ALc9mo56GZoZHQJRHSic5+7tdHHqL3TswUFyAfk4U+VOnlyA0ffKtNY0hFxsPk9MZjYB/SbH3vCejvtHWeDgx3AQSTYFCv0yh1GmkXcpPI6j2Oa2CcUQSDntTpItXH9A3djWEsqLLGEjRWntnVa6pXt8Z5kTfy3foRQGWWp8LaDVnzBtWuCAeuV7acrIN4bixYvDCyOJFsti3BW+OhwbxqzWANp6kN1wpUIAqtVmiudWK08tSGN31xl8Kou2T1Lz2s4fY34E/UZKbT7EtmUtfPcjBcf6mCLg0LMUO4ggZOMEoVk4vteRAVDYFL7kY1FInG8Cj0rFPiwIQ29lUAkemut5MKdODuNt7HJLRZ/JAIA5o9MHKjFaFm6onqTgAVNbnfmzwuHkZWMZCVxf2+cHIjFfUpULy1G7zmmlVAwVmCsKJOIaYRxTB2X5odj0yXlxhebB7UcAUVogqksAbJrDKwk9Boiul1jp12UxB0IUcc3eTDq1soAYHndzzioSMEgg0Ovxgi4/8e8EKP4e+KfUmNRMsbtF9RK9uxOVU6swJIDDkfbGls7yTe0EdM7rJVpFBFKBdCuT/wCs255kKrDw6OPUwh5DbKqooHUjv/fzntX4JHMhR1BPVjfT++P1+2VWh8QWHUqLFqQRx055zRf4gsyszUFNmh1rpzlJrIyaN/DtVSC0cc0O+M6ZkaeGOaM75LUFP4Pv7dM0Wrg00+nYSuLB4r34P55XppJN4LsVCOBSnqMKcqj/AGs/Z9tQX1UablaiwB6n3GY7/B3Djy1ZWv3z6ztkBEdjygpUggk5TS6RGj85mJIfafTRPPGCbGG/w/VTRH0VInKEsBl54IrLp1JJ8w1YI6fH88tBpNhYdVUi+ecAsBgkP+m4tiegybackW3h7MhCqSO4AHzyDebQRXpY4VUji+uYzw0QvMgaRSCeNpsm83Mce6YXbcdAce6JFDqdNJHJ+f6Z5QplBI5PBF5pJdHBqYyAD062MqP3QRS7SSDffJ64aTpOGHnaCMhq0EQuq+2SnkkiIEKAkdz3yr1OpeWSnVkb2xWSQ5fZyDUDeAxq+nHGWsE3QseczyvsUVbA8/bG9PqKUBiGQ9ycx9ytdljQPCupSmXr3zO+KeGywbqYeWxu7s5c6bUCMen1L98anEWqiaNqJrgHNJZfrKx858QcoCUU7x2J64PTuYInnRKmatwq/wBMsvF9O2m1BjPBokA/8YlGHO1JGCsO45xJB085lJZgQOgU8X84Tzl/B/xg20uyR7aip7nk4Lyf9xx6U0+g9Q3HcPeumdstJYViFNHjPQ/XQDbDyee+OQPFLDIFTY/duxAyfwaCiMqhoz6759qwUjMG9IIJ5xwxn92UOQAQdpGJoE3i23Ecgk1xh7NFBvV2BIU8X3zmkkCD0IH2GwD0PXrnpkYraqQvthYNPIIo2hCyNZsd1Hzh+j/XEcs+wlQrNuYjij/1npkCpuViG3UR8YSAep5CV9XRfb3xaZN2o8vzAfYg8VjOu6iRfIteGC2TeIwyFV3MOW+kD298n4kwjgWMCmPcDr98rZ9QsZUG6AoH298vifpLFpdkR5/3XfzlXrvEOQqA8ivzyMmoedTFCpIux2rD+FeHjzVnm9Sg2M0Ku6DQTBPPlY735APYHGo53iZonPpJoc9byx2gsBZABHHvlbrV8mfzR6lBq+2FB1JiOd5DUKxvSzyRFud5JoE9gf8A5wUEcOoUMG210N988qSJILXi7vI8p8V4rOPWiVI/Qeu1vt7/AJ/0yUghlBAjIBNcf84rC6oSFTjg3nDqX2FV4/L74e045qdMFBYCRr5NL3zP+Iw63XOdNFC8ERscKSST71mlbXSWo2WCSOBkhrWF8AdaIHzWK6chT9nfBz4ZFE2rMZeMcAc2b4Pxmm8P1DvNUgJF9e4+2Zyd9QWDLIQS3TLXw6SSMhpCD7n2x84LK1iBFANg3z064tqNOsk2+uDhYnWSMFev2/njsUYdRfDZohXx6ENxtBGZz9oITpZVJQbffNuFCdRmV/ao2VWvyrri6no5falgniIskAH56/OSlYxSkJTirKn++uVnnLC1IVMbcMCOgzon2MksnLODZU8V2zBa702qjsKzFeOD2xtNQ0bC5LFdbzLarVtG8ZRg4lWxX9cP58saozsAr8rGeSBisOdtBqJ4tVGNyqxHHTnM/r9N5dMGYIDZX3ww1Lk2hO4ckZHU6hZR6ieOvIzPysbZOopZCdSwJuELxtu/zyfln/U//rOagbdQq/wEdevOS8n/AG/zzWXYw6llwxukMe5R9POTQrIt7mJ/rk2BLizQrtg3UIQsYZueW6YiNOzGhuB2DoT0xRlIZpBtIA6d6xhoyadiqqxusFtCO3pJWuCD+uHsY88npDKTZHAPYZCZpA8bRsVZDwRx19sGWaNwAQ1njjoM4rvI1yEUh4W+mAo8LEqvqBZrJNZzasaqXFlutdhgnZRu2G+Pas7NJ5UDFzbdhj05LVbr528zkjaWNYFYVmAHqJ6kDDS8yJwD7g9saVQjj3KWOOmbSeiCi0saLtKEWNzMfbtj0CBLjYjeBfByCEvtBItT6jfBGTi815RvC7mUVX3xkJIpK3XO0XzziusjD6VjIepNg9BjTIVjLWy9uO+LGpAY5AW4oD+uFLQPBZQG8tjZU+3XjNFEQ1/7gAOPzzJTQSaTXIVJoe2aXwzWLMuwEWg5P3zHvn9a8dGQgtu3NfJwTacbCFYgEhr7nGnXeNwPI5Fd88qbVLffMvOz018JSse2TySAR6hZ/v8ALCBQoKn2JA++GSIKKr1LXHvWSO0Pyt+xr9Lx+dLwQEYZfru8a04ZaVu2AUhG5Fqe4xlGVeR0+2Pm20uskXOkrcNxr2y3joBQTmf0GoBQK1EXxeWay7VBDcf8Z1RzU3q5CsZo89s+c+Pa+V3l/wAwKQaG4fOanx3xIRaZh3++YLxhJZ1DKyqe5brkd0+QJo/Mj/zGJU0Rt6DJ6SJo1PmFpDQCn8I/PPItRBCbIHXCxsaULz2BzKU4DpdK37swlk3H4NAH74xqNQqIrn1FFvgcff5zoRHVtsb0p5F+3vgkeOOEohcX1NChjNF9SzIk0XO0EsCOarK19UJJg8Ro13GNiaKNmSVmZnNbgKB+MVHh8DalnRmKnggmgMmxfPeIxao6nVqjMAq/VWPce4/XFU0kcBZoqU3yv4vnCb//AMf64ZYnrryq5Nlg23j/AHZKRUC8MSx546YvRC+YRQHB5wgreGVrXsMf4RkBWXaQVAFYKKlZlJuvisL58bIAEaxz1wLSKTfarPvjOJy+X+6l6Jcmg3YYoAqM2+gK3WOmdnndV8pF6cVV4YaF/L36noBYW/zyfg+0ERrGPMarPAH9cVnVnQ7r5OOOrSPZAogVWS2b0ugAOuResrfnn0qQR5p5II6Y8AS4LMArCgGPfE5IwJGvijXzjR2mNTRDoQbFfqc6p8c/xFWi3ypXUEG/nvhwVUb0LBwooqffjAuCrNsqwN24ckjDaezp9zAbQeb640iFtqmmYqbFHtis68K0RIarPHOMOx8tWKlmAvntgpiFre191pucAi5j1OkUkBnBq2rnB+HO0UhDnbTe9WPbAuzACQL0IJFd8kzK1SIaYkHnse+Kw5Wo07Bvp3VfU44wUxgAVfBBys8MctEObNDkZZnlWRvr7Ed85epldHNBB3tRHI/irO8SMVQdOD85xB5T9ySOPnCcbT+KuD7ZKwIwVkZWFgdcBrp2gdVXduv1CuuOwgEkkVkPENJ5yb1W29xmv88Y9ieH64OoVlI+cf8A3sBT6qAyhgYx1u4rAeIa+h5cZJI+rNtyMhPFtemocqhvirHOVEjkTqZFPPSj98iliRioDHqKPXFzK/m0QQLsWMxt04jqJTGd21yRYAHT88gpmmZQCyqBuq6sY4d5YtQFcNYyJk6ACnFgmuow2QPQFwGj8whujKRwcKkL6eMHcshIIZKvIvKHlWkpieXPNj2rOmR1k3Kg5Ncc8Y57EoExSWM7EB2sTfe8HvCUS20s2264Jw0LAFgSALo1kFeMOyVaJfAA749LUSC8ZdRuF1trkfng9n+w4xpnCo7byrnkLXX4zvmr+GT+WIYeCq4ota3xeDMirIyrYFc0euQimkZbpeDnPFoDoND5+8s8nNVwLwzAMrSiHfGu6uSfbGNBpN+ifVTt/ldRt6k4XRD968HVCdu5OwyXhjBNGdFNyiWLXFvtfia0kCReHwuF+tgXI64WWEOWsj6tyn3GVw1506PHpwXQcVL0yrl1WredlMxRb+lOAMW+z3FtNHDp/rkCr7Yt+8aW6DMfmumVqIkjf5m52vqzZGdiqAL1GLxmn50xqViMpO47XHbreA9WncKxPHTnr98FDKz7QoAPWzzjqoJo3ZxZUWM34vrGd9+3orCqFopyRWRIKJsKXGwF8/N4HSyNHKdORdWQb6Y+yeam1iBXQgdOMtIT2oJUgIBuBPXFmBlAANX0P598MpPlNwGpSfV7YIoi3JHYDryDgEZg1c3dCw39MCg8s0T6buuuMgLILYbh0o4tIiRrY3WeRzwMAuNBIY0UrVOQB+uaADdGrAes8ZjtLqnQqhA9wQcu4da43ItgjvffMe+a156w+zAvwapufjCeoC1HBH8sHCiOCwB/XGWYJGNo6rWZWNJUY3VdygXX8snp3bswJ9umdjADgkdQRhI4gJSFJoi67ZE9KvsDWoNpYRgkdq/95nJDGNQ3G1iKBP8A1my2qtLybBq8rtf4ZDOGkSo26ml65vLsYdc4yyP5M7Hbu7c8jBahbkWQdb7Hph9fp207Wr7tv4hi1kPa0A3Ne3xgh1F4CcU55B98I7eXGVAtrokDBjZLfBAjI21/fxk1O4hmJYt74rMGuPK0KEOoJI4J6jBq7bzICApsAth4amithRBIJHxkV2rASw3E812x/DAdQIhIFILnhugxVUhFNKWINg1zR7YfUSbbQXtUcA8gD7ZFVGwQn6XAYECiDhzCGhooy7WLKbaug/PCbF/tsBGz6dy0ZpSLIHzhfX+LDRt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AutoShape 16" descr="data:image/jpeg;base64,/9j/4AAQSkZJRgABAQAAAQABAAD/2wBDAAkGBwgHBgkIBwgKCgkLDRYPDQwMDRsUFRAWIB0iIiAdHx8kKDQsJCYxJx8fLT0tMTU3Ojo6Iys/RD84QzQ5Ojf/2wBDAQoKCg0MDRoPDxo3JR8lNzc3Nzc3Nzc3Nzc3Nzc3Nzc3Nzc3Nzc3Nzc3Nzc3Nzc3Nzc3Nzc3Nzc3Nzc3Nzc3Nzf/wAARCAC+AQkDASIAAhEBAxEB/8QAGwAAAgMBAQEAAAAAAAAAAAAAAwQCBQYBAAf/xAA7EAACAgEDAgUCAwYGAgEFAAABAgMRAAQSITFBBRMiUWEycVKBkQYUQqHB8BUjU2Kx0TPh8SRjc5Ki/8QAGAEAAwEBAAAAAAAAAAAAAAAAAAECAwT/xAAfEQEBAQEAAwEBAQEBAAAAAAAAARECEiExQQNhcSL/2gAMAwEAAhEDEQA/AAoqSABSSPnCtEqngAsffBwMYwLAvvkpefXZBPbOdr+OyCgKUbjxeRdGRCD72clMQxCr1A6jJrpH6zE12ycItCyxAnqx5AGGD3tY2D2ODaLy2F1d9TnLYgkdsNIQOGcCV6X3GTMKub38GjgYjvosnF9clKxhZlT1t0AHTCHE/ISQ+mr9xkIolDPvJZQaAzqyNGhVlC0OB74NzIHReACRYvthotOokaKF28nnjI6khXF7SDzx0GCdx5u1eRXQnjBzHceQar8sLTlS3CViY6IC2fjCaWRlo2PYk+2LRFwSEuieSPbOuzCT0ngirxfB7Ekbcx2cX3yM04g0LWu01fPXOVM7gVd9xiXi7OjCNywsXRHXFb6PmbVLqT5l2bF85f8A7GukdyTLSeYKIHOUPG9gRzXfL7wDSzMschUmLf8Aw9+hr7dz+Wafyiv6tFrdM2r8S881ScAkcWO39/GV2rRU1m5gWUgkn5B/9nNB4iPL00nl3urau3qSepzLz+uQl3YMQQQOeffNb8YH4gzInlIQTe7jgfbITLLC0cnpKk+kdz98SWSTS+iCZnBW/Vd/bHYJjtZjR44Vz0+2ZRoH+8PGXYNSt2IvIeeWKxaaPzByXv8Apk5dsjFDaBj6jhYootOyLG7Vf1DvxjBdwwVZXQ7x2b4+ML/lJBZ53e3B/LCTlZYj5K7Wrqxs4lIq+lVYlVHWu+TaBxFB5W4Rnnm25OU2u8OTUo7wR0Bd1/PLVFKLxJzV8HFrY+YIlKxgV8YaT586TaDW7voZD+VZpfD/ABGPXQKpoSA8jpYyXi/h373UpjokfUB1zPyrNppCQpi2dhxjv/r/AKcbFZSoQqlBV9+SDjERV1tiq0LO4ZQ+C+KR6tESY7Su0FvgZoFm07H0R7lJrnFfpYiqCbdt2PtFmuLxfy3/ANEfrjziIPsJVD3IHTI7V/1ZP0x4l0KQdw5w6VxcZJ6YSOIlLCnbfXORy7dyOpB7GuuElUE8YjIIsk4RZmncruJoULwTkObVyPjBLSy77AZegydCepRq44IFGu+QiU8AAmh0rrhWlSQ+kMOOpPfPGd1q9pviwO2A9IMzhVAFAc1/1gzKFYEA2BZJxgOzrtcA1e2sTlQqaRTZ5rCj4LKWcAt39+wwMrhK3DcSeK7DDoTJ6QQO3JwjKgTYF9XXcB7YSHiEEPmfSxDVd+wycypElILJIsYZZbiTbyWP64CVZmmu67XXFYDHI/8AMl2q1E8cjOyQqj8yqSLsdc83mhzsKliOST1yIIJIkAG3qTiMMSFPUtn4HbE/EI2kAZyWJFdPfLKNoWcLyCSbIHbO62WBotpoiqH2xXnVc3LrMyR7PMb3HpGar9k6m00KLMwDG9lda5JP3/pik8Gnk0/nBljVSF9Q63lj4TrIvC9TFBLHs3DaCOd3t+vGbcZEd7Vh+0es8jTnYQpI4FWQPfM3pXEkkLMpLAgknvzzeK/tH47p9Vrzp4Gd3B5dhQLYxofNJQuqLQBNC/76ZozOzsm1vLvcnPBA4wcUp3gFSznuO+TWF9T6tvpQHcwGDaIRlthehRPwb/lmLQcR+Yu836TRb2vDQBhuT6yTzR6D7YvGgoq5DhuQQfbGtJS299DwfbFPoHkktPTHt9PJ284pKkcm3jbfVsZ1MjKSY3Unpx7ZEQxPOY5K3PwADQGOwK9UZWqJgdtgke2A43kb9i/Pc4zLFs1MsaHzF6bq4z2kEMOotubW1vkD75OeyDk0JJ2eYrWAbHAbK3xLwmPVaU7m2soI3sKBy1DhiY5lb7huL/pj06QxQshpixABJ3KB3rLh6+dSAaHStDHGfNPG4Drlh4drZNDp1fUephyEPUZdeI+GJNHLJGEIqzuJJGZXU6aRZQszN5Y798WYbUxeJw6xfNRSgc7SPnGd8X4Fyg1Gq0sGiSPTglrtR85X/v2p/EMUulY13i7tJp02SsqjqBxXzlbp5tXGWCTFgKBB5y4ZNxp1BUiiDlVqYZtEaS3jc8kL9OVzfxGDw+JoJSJwVJFBlHB/LGpSqweaSGiJrzV6X7EdRlHMwZlI3KDZH/Qwen17aWTqdpPKlqB+4x+Onq6WWJhe4munscLCGdwNtA8m+2Jx6aDXadtRoG8tl5aEnofjF/PngJEm9T79MzsvLTmTr5VzW3kMCT+VZIBAN4ALe19cp/3tyt0zHvzhYdeyjaeOe3XFp+CwrzWG0KoHUrjCQ2rlTuvox7YnptVAX9VAVlj5ilWWNuC17QcJZRebERCqIG3c++CVgkLL0B9jkpWbbVkC8r2mKMKb1dCtY/8Aib8GBZUXyxus8mumLayeLTxltRJT3Zs9MU1viUqRPFAC7EXvX+H5zO60Sebvmdpi3G5/+sqcJ1aR6x9SpCBuT1Hf++MsdLBMVUUOOCa7cf8AWVvhYDBBKdpJvj7Vmr0mkBT1dGHYf32zXApdQEktZ1LK20CuB98HJrOUAe1DWv4qH/zl3rPC3PG6gUJHp4PAysTw5dK5EkW+h9RH8snq5Np8y25FfIdI2pSVVAkItvv7fpWXOlKx6fYdoMh7jnKbVnQo1O6wn8R45yen8W0SFUl1sDFeBTg84bvPorzl9tJpG8lEML/U3QnnG205dghmUA3uYC+cqNNqYZChiZJSOTRBA/PLVHRhYtVJ78gZnN/TKI5ScR7PSDRJxhfL0iyMWtyfpPfJCBxEZGdFrjgXftiszRsvmghinY9MM96DcBG1ZEChRzRvreSeNHP/ANQPWTw18kYl+/MHAQDbVkDDSTJK427wQu0jdxfvzjAokSHeki2jAjkcKOxxPaHdElXbHzTDrnkVzJTGqFEnocIIJJtuw7jR3R30xFhUKN5BLMOd1d8lqJJU06LE1X0XqchKrRSgopkBFADnnBFJRK5kLf5Z9YUX1xbdBnS6gGFo5UHFgsOuVepi88kSRkCgaxoyb19K7Vqz717540BuEm/mg13YytCol8I/eYyUDiRelEdMW/wmb8BzRxW6blUgryxA7e2T88+w/TFMp6M8nmWBQPt3yMq7wUZAEArnBMhjcFTbZ3zfM5LENfHti0iOq0jLGhXftVu38OIa3Rq774hasOvse+XLMQCbDD5yIiV1pKDnkfOac9flKwn+z8arqgWXYwP1M9cfbNPrvDU1EQaN45D1aMmx+XtmfeHTTn8Lg16h0x/SDUaQBYmUoOt+r9M0+p3Cving7aeA6jTuyi68t+oGU6s6vskUqR2PfNzp9utppKZl6HaRWV2r8EZ5Xl1SGVSfqR+g+B73k+EVO6zKu25il1fteWnh/IDksCp546Yv4hoZNPuaEhUQAtbW3x0yPhDyu7P0jCnnreRePTSd6ttXrSx8uJV3d79sqZnaSVUhDbTe4nvno9T5nmbym9gOR7e2d8LkDzPbA81QWuOvOVzMibdFfQtJGxIVAFrgd++V2o0Ehj3UNtjgdjXNZstPChUNtDAj0t7e38jgtSsNV19+P+P0y0snpxum4+k2OByD2/rmz0RRdLtJPAHfoAMz82mEEu6IgbeFvmyb/plnp5FF39RX0gnp/YwC+8/g+YFZODmf8e8RRdGSioJOhI6DCvLIxIiBZT1oUVyh8Q0U3iEZY7iD2qsAyms0E/icryebsjU7QPfK/TaBNPrY49ZflO23cOgOXoM2jMWnlUxwxij6L3fP3xLxqSLUaWMx8OkoI+Rm2cXn/WNvUrXeEaGLRSbY9z8VVmqy7MsUUJonaW5BGZn9nvFA+gQIG82Fdrmu1muftlsJGmBlYBARVXWcXWyt5iwj1y6hUjI2vW2wOo+cUfTMr3KAULGiD1++Tjfy3iIUjjv0ws7oYG8pUKqQDu6k4pRCFuJHbTqgJ7EUB9smjrLsVnFsfUfnCShn3krs59O0cZxdOpRpFVvKB78EYzMp6hI2nkG1eOmLGSUiT1Ko21V0evbORAqspF0p6g1edtSyGP0Vy+7uPjFIHlJi05UvTXY29cGsihJZALUv6iRzeOapF1M7PAWBIG2zXGImG0YLY7cdL+cYReeJ3t4ifSQNnF/fBoCgANgc3eMJCChcjoK3dOfnBxFtx3DeoWhRusKE1mCRsQ5BYAcdx7YPn8Q//XOPp2MoMYI21fONf4fP+FsMtIGaSiWKkYr5oMu9W4XtjNBvSwvmsisA2kbNq37dcWezx0t5zgSMSlcUMIlRIJqorx14Ocb8MQCbe/vngWPodSwHW++MZXmj89auj1DKORjenlREUSghzzR74pCCO131o4woJJ8yyi8gdxlc9YmzRf8AEngkO4jaBwAMc0v7QRTqxUpxwaPN/c8ZTamIlSdt7ubOU2o0kjVzYHIGay6huZptG8beY0auw4ArMzPIIdbLLIpWGRNgA6ffjMlqdHIZwkOplBIshSax6Dz4IBppp3ZB9JLcD4xX4c+iiVIRLFCHdARycf8ADdM0ci+YyI55VelZWacMNW5Ycijye+NafxbSxSbpQGcdAW4ybbska5M2tlonaDTurljfJ6dObAyu1mo2you4ESGgcpNX47DJTIpjaq9LdRnYNW0ojdrIDXzloi0kIJAkYnd9I9/76ZFZZFDAgkXQFV79T+WemmpVI62KI9s6uyR1YV0+kdjgDEOoLiwAoI5wWoDsFaNjfUqDV/GcpApN2AeAM8SoNPZU8E3RH54BVPqBukAj3EN9LCx0xCePSagHzYAjdPRxzltqtKplcggULFdh74hqIA6LtGxgBzfbAgPCdLHptQXDhoiOjCwa/PLicoteUWaFu4UgA+2V3h+nHnKrkUOvF2ftn0Pw7w7T6jTBFdDFVWY7Y/Y4eOjcZeCSJnFKxA9JNdP54ZWNABS/NCxg9dp/3aeSFCTHuIJC0OM6hZSsa7CBwQx6fbMMxc9mY5wqc35oPCjtgmmJYSbDR4r3OQdwru3ljzAK9A4IyGnfg7yUN2EPf8sVNyQkp3CE3ftnonWI8lWVj19jhJpDVMnHZfvgi0axKpIJ7nspwAw1CklZK3MensMEzhpNgJ3DgC6GeRgzhTtYP1HSjnnMaRElvUOgH/eH4muLMPOaNQQGHvY++MuFRH8vjaQtAcnK6KaY6p/KQlWAG8C6GO6WWP6ZaYj8Rwg1ze7MT9XNHth97fiP64JlWT6FogckcVkfL/8AvNley9hKDJbr6SO+dRZNjLuNf1zhYuASGAUds8TsQuPVfY4qtM+lAx5Ujp7HIsxB2hiVHJzkFUu9aVvfJxIsjVQpSeR3w+h1E48wNtA6Ad/vklkZT1F1fPfDA0jBRd9yOhyCJHtO9S7k0LPTFgeIkkiG0qN3vko9OrgyFQdrbfm6yRJKiOQJ5aHhl9znDKFJVPUByT7Y56Ik+j03KqGFmibxbWeHQyaQRw2XHF++WhVH5U0GHTBhbWlUEr0AGOd0sY7xud/DIyH/APKwAH/eZ7waE63XgzepVBYizmq8a8Lk8V8QF2AiXtvqOecopFm8B18iEDy3FgsL47HNuPHdrPu9WD6ptCs0kcEbiaD6jZ23dVV/fL3TyGPw9C4pjyOOozLeFr52olm1TbpZnXaV72ef5X+mX+oe5jHGfSp6k5Xd2jn1FrDMXRUJtf8AjCwStewCq+MqNCzLvVvULrpdD/jLSNPMZGQWCAP7GRWkONIqAE9T7dODno5FkHqZbNFvn4yn8V1bRMVugOCSe2Z+TWlQVjZuT0b3w0ev19FjhlcAFRTC7B7c5X6jTNDMIZUp2N8EmwPv98pfB/2l12hZVKLKp5IYH2++ajT+IaPxCIF90OqmXckTj0sOwB/7xlsUwjWGVmhJ8kH1lT0P5fOfQPCZIX0isYyD0A45+9ZkHV1id5mjVi2wMv0E/b34zQeASrBDJpZyoq2AY2PsT0xypr00C67Uyq6sNh4G68X1HhE8I3xoroBfA5GT87ytZsQbr9r4y3h1DbQa44zD+lytuJsZWOllpjXW1I5Hxk2KqWLQh2K0CTW0++abWaPTa/mQMjjo69co9fon0hPHpr0sOcQ+ERI0htmW6AqrusXKnY10wIvaB0+cZC+YDucAbhRPc5CVTwsdGuN19R+eBYGpjLh0HCn+LjBJFI8zmMggnpXQZFpeDGTQZrF9/wA84zkFSjCulg81k1NMskkK0FW6o8VxntPIUO4UG3Cjx1xYOZQEpiRzuvPLLs9LDkXw3fnphCOySSU+1vqFstcYn5v+7+eSVyQWaSu9Dm8H5p91/TKhwYuU9B4BPTOTqVNH6TyOcJBZI8yyo6ZN2ik3E/asDAICqBySa/LCxlVUgUftxeBs2Tu7UAMmkbWoUHnqb6YA5FMZFPFsBV5wybt3ApRXHU4GMmHcu4bGPS855zNKRXpJ6e+A0wm9I9hC+WWDUKsmvfBGKm4KkcWDhaQhivoHYHAElS21moe9c4qEnAZzsrb03dskCY0YoSxquTQGCoAJJI3NfT0vJqTNZoKQR6T2GA/XqUpaoBIQBY9sqPGPDx4j4dJCqB9TGd0TfHcX+uXZPDtx9+4yu1coTUoyudrtTfbL5pdRi/CIHTUO7AgxigPYm/8Ao46sgXVEk8MOB7f3/XLbUaGkVokFyW/zz0/llbqdM0WxvLArg8c/GapNaJg7GuQOoPN/fLvRSR+W7OCl2tEdvy7ZQeGNEXkRlUqQbbbeWvhxgTUBA8o8xbBVtor8+mKnGf8AHyT4jqEBtboC+nziC6cKP8xgq0enJxjx5vI8WnaQEIZCp5xeCeORt3mg8cjvWPmI6piOSNQAtEe/fEofEJf8V2Qm03Vd+3f4OC8xl1JjYrQ5WvbGfCvDGLNIeXL2BR4GUl9V8BWPxTwhHlETzQ9C38X3ywOh3K7xASmzTFeFPsB0zN/s8zQIkCuU43Px9YvkffNoZAuhdvKbZVUGHI+2JctZXUtLpZgyE7h/ChrGtNLrZVUqo46+sk4KTa05ALc9mo56GZoZHQJRHSic5+7tdHHqL3TswUFyAfk4U+VOnlyA0ffKtNY0hFxsPk9MZjYB/SbH3vCejvtHWeDgx3AQSTYFCv0yh1GmkXcpPI6j2Oa2CcUQSDntTpItXH9A3djWEsqLLGEjRWntnVa6pXt8Z5kTfy3foRQGWWp8LaDVnzBtWuCAeuV7acrIN4bixYvDCyOJFsti3BW+OhwbxqzWANp6kN1wpUIAqtVmiudWK08tSGN31xl8Kou2T1Lz2s4fY34E/UZKbT7EtmUtfPcjBcf6mCLg0LMUO4ggZOMEoVk4vteRAVDYFL7kY1FInG8Cj0rFPiwIQ29lUAkemut5MKdODuNt7HJLRZ/JAIA5o9MHKjFaFm6onqTgAVNbnfmzwuHkZWMZCVxf2+cHIjFfUpULy1G7zmmlVAwVmCsKJOIaYRxTB2X5odj0yXlxhebB7UcAUVogqksAbJrDKwk9Boiul1jp12UxB0IUcc3eTDq1soAYHndzzioSMEgg0Ovxgi4/8e8EKP4e+KfUmNRMsbtF9RK9uxOVU6swJIDDkfbGls7yTe0EdM7rJVpFBFKBdCuT/wCs255kKrDw6OPUwh5DbKqooHUjv/fzntX4JHMhR1BPVjfT++P1+2VWh8QWHUqLFqQRx055zRf4gsyszUFNmh1rpzlJrIyaN/DtVSC0cc0O+M6ZkaeGOaM75LUFP4Pv7dM0Wrg00+nYSuLB4r34P55XppJN4LsVCOBSnqMKcqj/AGs/Z9tQX1UablaiwB6n3GY7/B3Djy1ZWv3z6ztkBEdjygpUggk5TS6RGj85mJIfafTRPPGCbGG/w/VTRH0VInKEsBl54IrLp1JJ8w1YI6fH88tBpNhYdVUi+ecAsBgkP+m4tiegybackW3h7MhCqSO4AHzyDebQRXpY4VUji+uYzw0QvMgaRSCeNpsm83Mce6YXbcdAce6JFDqdNJHJ+f6Z5QplBI5PBF5pJdHBqYyAD062MqP3QRS7SSDffJ64aTpOGHnaCMhq0EQuq+2SnkkiIEKAkdz3yr1OpeWSnVkb2xWSQ5fZyDUDeAxq+nHGWsE3QseczyvsUVbA8/bG9PqKUBiGQ9ycx9ytdljQPCupSmXr3zO+KeGywbqYeWxu7s5c6bUCMen1L98anEWqiaNqJrgHNJZfrKx858QcoCUU7x2J64PTuYInnRKmatwq/wBMsvF9O2m1BjPBokA/8YlGHO1JGCsO45xJB085lJZgQOgU8X84Tzl/B/xg20uyR7aip7nk4Lyf9xx6U0+g9Q3HcPeumdstJYViFNHjPQ/XQDbDyee+OQPFLDIFTY/duxAyfwaCiMqhoz6759qwUjMG9IIJ5xwxn92UOQAQdpGJoE3i23Ecgk1xh7NFBvV2BIU8X3zmkkCD0IH2GwD0PXrnpkYraqQvthYNPIIo2hCyNZsd1Hzh+j/XEcs+wlQrNuYjij/1npkCpuViG3UR8YSAep5CV9XRfb3xaZN2o8vzAfYg8VjOu6iRfIteGC2TeIwyFV3MOW+kD298n4kwjgWMCmPcDr98rZ9QsZUG6AoH298vifpLFpdkR5/3XfzlXrvEOQqA8ivzyMmoedTFCpIux2rD+FeHjzVnm9Sg2M0Ku6DQTBPPlY735APYHGo53iZonPpJoc9byx2gsBZABHHvlbrV8mfzR6lBq+2FB1JiOd5DUKxvSzyRFud5JoE9gf8A5wUEcOoUMG210N988qSJILXi7vI8p8V4rOPWiVI/Qeu1vt7/AJ/0yUghlBAjIBNcf84rC6oSFTjg3nDqX2FV4/L74e045qdMFBYCRr5NL3zP+Iw63XOdNFC8ERscKSST71mlbXSWo2WCSOBkhrWF8AdaIHzWK6chT9nfBz4ZFE2rMZeMcAc2b4Pxmm8P1DvNUgJF9e4+2Zyd9QWDLIQS3TLXw6SSMhpCD7n2x84LK1iBFANg3z064tqNOsk2+uDhYnWSMFev2/njsUYdRfDZohXx6ENxtBGZz9oITpZVJQbffNuFCdRmV/ao2VWvyrri6no5falgniIskAH56/OSlYxSkJTirKn++uVnnLC1IVMbcMCOgzon2MksnLODZU8V2zBa702qjsKzFeOD2xtNQ0bC5LFdbzLarVtG8ZRg4lWxX9cP58saozsAr8rGeSBisOdtBqJ4tVGNyqxHHTnM/r9N5dMGYIDZX3ww1Lk2hO4ckZHU6hZR6ieOvIzPysbZOopZCdSwJuELxtu/zyfln/U//rOagbdQq/wEdevOS8n/AG/zzWXYw6llwxukMe5R9POTQrIt7mJ/rk2BLizQrtg3UIQsYZueW6YiNOzGhuB2DoT0xRlIZpBtIA6d6xhoyadiqqxusFtCO3pJWuCD+uHsY88npDKTZHAPYZCZpA8bRsVZDwRx19sGWaNwAQ1njjoM4rvI1yEUh4W+mAo8LEqvqBZrJNZzasaqXFlutdhgnZRu2G+Pas7NJ5UDFzbdhj05LVbr528zkjaWNYFYVmAHqJ6kDDS8yJwD7g9saVQjj3KWOOmbSeiCi0saLtKEWNzMfbtj0CBLjYjeBfByCEvtBItT6jfBGTi815RvC7mUVX3xkJIpK3XO0XzziusjD6VjIepNg9BjTIVjLWy9uO+LGpAY5AW4oD+uFLQPBZQG8tjZU+3XjNFEQ1/7gAOPzzJTQSaTXIVJoe2aXwzWLMuwEWg5P3zHvn9a8dGQgtu3NfJwTacbCFYgEhr7nGnXeNwPI5Fd88qbVLffMvOz018JSse2TySAR6hZ/v8ALCBQoKn2JA++GSIKKr1LXHvWSO0Pyt+xr9Lx+dLwQEYZfru8a04ZaVu2AUhG5Fqe4xlGVeR0+2Pm20uskXOkrcNxr2y3joBQTmf0GoBQK1EXxeWay7VBDcf8Z1RzU3q5CsZo89s+c+Pa+V3l/wAwKQaG4fOanx3xIRaZh3++YLxhJZ1DKyqe5brkd0+QJo/Mj/zGJU0Rt6DJ6SJo1PmFpDQCn8I/PPItRBCbIHXCxsaULz2BzKU4DpdK37swlk3H4NAH74xqNQqIrn1FFvgcff5zoRHVtsb0p5F+3vgkeOOEohcX1NChjNF9SzIk0XO0EsCOarK19UJJg8Ro13GNiaKNmSVmZnNbgKB+MVHh8DalnRmKnggmgMmxfPeIxao6nVqjMAq/VWPce4/XFU0kcBZoqU3yv4vnCb//AMf64ZYnrryq5Nlg23j/AHZKRUC8MSx546YvRC+YRQHB5wgreGVrXsMf4RkBWXaQVAFYKKlZlJuvisL58bIAEaxz1wLSKTfarPvjOJy+X+6l6Jcmg3YYoAqM2+gK3WOmdnndV8pF6cVV4YaF/L36noBYW/zyfg+0ERrGPMarPAH9cVnVnQ7r5OOOrSPZAogVWS2b0ugAOuResrfnn0qQR5p5II6Y8AS4LMArCgGPfE5IwJGvijXzjR2mNTRDoQbFfqc6p8c/xFWi3ypXUEG/nvhwVUb0LBwooqffjAuCrNsqwN24ckjDaezp9zAbQeb640iFtqmmYqbFHtis68K0RIarPHOMOx8tWKlmAvntgpiFre191pucAi5j1OkUkBnBq2rnB+HO0UhDnbTe9WPbAuzACQL0IJFd8kzK1SIaYkHnse+Kw5Wo07Bvp3VfU44wUxgAVfBBys8MctEObNDkZZnlWRvr7Ed85epldHNBB3tRHI/irO8SMVQdOD85xB5T9ySOPnCcbT+KuD7ZKwIwVkZWFgdcBrp2gdVXduv1CuuOwgEkkVkPENJ5yb1W29xmv88Y9ieH64OoVlI+cf8A3sBT6qAyhgYx1u4rAeIa+h5cZJI+rNtyMhPFtemocqhvirHOVEjkTqZFPPSj98iliRioDHqKPXFzK/m0QQLsWMxt04jqJTGd21yRYAHT88gpmmZQCyqBuq6sY4d5YtQFcNYyJk6ACnFgmuow2QPQFwGj8whujKRwcKkL6eMHcshIIZKvIvKHlWkpieXPNj2rOmR1k3Kg5Ncc8Y57EoExSWM7EB2sTfe8HvCUS20s2264Jw0LAFgSALo1kFeMOyVaJfAA749LUSC8ZdRuF1trkfng9n+w4xpnCo7byrnkLXX4zvmr+GT+WIYeCq4ota3xeDMirIyrYFc0euQimkZbpeDnPFoDoND5+8s8nNVwLwzAMrSiHfGu6uSfbGNBpN+ifVTt/ldRt6k4XRD968HVCdu5OwyXhjBNGdFNyiWLXFvtfia0kCReHwuF+tgXI64WWEOWsj6tyn3GVw1506PHpwXQcVL0yrl1WredlMxRb+lOAMW+z3FtNHDp/rkCr7Yt+8aW6DMfmumVqIkjf5m52vqzZGdiqAL1GLxmn50xqViMpO47XHbreA9WncKxPHTnr98FDKz7QoAPWzzjqoJo3ZxZUWM34vrGd9+3orCqFopyRWRIKJsKXGwF8/N4HSyNHKdORdWQb6Y+yeam1iBXQgdOMtIT2oJUgIBuBPXFmBlAANX0P598MpPlNwGpSfV7YIoi3JHYDryDgEZg1c3dCw39MCg8s0T6buuuMgLILYbh0o4tIiRrY3WeRzwMAuNBIY0UrVOQB+uaADdGrAes8ZjtLqnQqhA9wQcu4da43ItgjvffMe+a156w+zAvwapufjCeoC1HBH8sHCiOCwB/XGWYJGNo6rWZWNJUY3VdygXX8snp3bswJ9umdjADgkdQRhI4gJSFJoi67ZE9KvsDWoNpYRgkdq/95nJDGNQ3G1iKBP8A1my2qtLybBq8rtf4ZDOGkSo26ml65vLsYdc4yyP5M7Hbu7c8jBahbkWQdb7Hph9fp207Wr7tv4hi1kPa0A3Ne3xgh1F4CcU55B98I7eXGVAtrokDBjZLfBAjI21/fxk1O4hmJYt74rMGuPK0KEOoJI4J6jBq7bzICApsAth4amithRBIJHxkV2rASw3E812x/DAdQIhIFILnhugxVUhFNKWINg1zR7YfUSbbQXtUcA8gD7ZFVGwQn6XAYECiDhzCGhooy7WLKbaug/PCbF/tsBGz6dy0ZpSLIHzhfX+LDRt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AutoShape 18" descr="data:image/jpeg;base64,/9j/4AAQSkZJRgABAQAAAQABAAD/2wBDAAkGBwgHBgkIBwgKCgkLDRYPDQwMDRsUFRAWIB0iIiAdHx8kKDQsJCYxJx8fLT0tMTU3Ojo6Iys/RD84QzQ5Ojf/2wBDAQoKCg0MDRoPDxo3JR8lNzc3Nzc3Nzc3Nzc3Nzc3Nzc3Nzc3Nzc3Nzc3Nzc3Nzc3Nzc3Nzc3Nzc3Nzc3Nzc3Nzf/wAARCAC+AQkDASIAAhEBAxEB/8QAGwAAAgMBAQEAAAAAAAAAAAAAAwQCBQYBAAf/xAA7EAACAgEDAgUCAwYGAgEFAAABAgMRAAQSITFBBRMiUWEycVKBkQYUQqHB8BUjU2Kx0TPh8SRjc5Ki/8QAGAEAAwEBAAAAAAAAAAAAAAAAAAECAwT/xAAfEQEBAQEAAwEBAQEBAAAAAAAAARECEiExQQNhcSL/2gAMAwEAAhEDEQA/AAoqSABSSPnCtEqngAsffBwMYwLAvvkpefXZBPbOdr+OyCgKUbjxeRdGRCD72clMQxCr1A6jJrpH6zE12ycItCyxAnqx5AGGD3tY2D2ODaLy2F1d9TnLYgkdsNIQOGcCV6X3GTMKub38GjgYjvosnF9clKxhZlT1t0AHTCHE/ISQ+mr9xkIolDPvJZQaAzqyNGhVlC0OB74NzIHReACRYvthotOokaKF28nnjI6khXF7SDzx0GCdx5u1eRXQnjBzHceQar8sLTlS3CViY6IC2fjCaWRlo2PYk+2LRFwSEuieSPbOuzCT0ngirxfB7Ekbcx2cX3yM04g0LWu01fPXOVM7gVd9xiXi7OjCNywsXRHXFb6PmbVLqT5l2bF85f8A7GukdyTLSeYKIHOUPG9gRzXfL7wDSzMschUmLf8Aw9+hr7dz+Wafyiv6tFrdM2r8S881ScAkcWO39/GV2rRU1m5gWUgkn5B/9nNB4iPL00nl3urau3qSepzLz+uQl3YMQQQOeffNb8YH4gzInlIQTe7jgfbITLLC0cnpKk+kdz98SWSTS+iCZnBW/Vd/bHYJjtZjR44Vz0+2ZRoH+8PGXYNSt2IvIeeWKxaaPzByXv8Apk5dsjFDaBj6jhYootOyLG7Vf1DvxjBdwwVZXQ7x2b4+ML/lJBZ53e3B/LCTlZYj5K7Wrqxs4lIq+lVYlVHWu+TaBxFB5W4Rnnm25OU2u8OTUo7wR0Bd1/PLVFKLxJzV8HFrY+YIlKxgV8YaT586TaDW7voZD+VZpfD/ABGPXQKpoSA8jpYyXi/h373UpjokfUB1zPyrNppCQpi2dhxjv/r/AKcbFZSoQqlBV9+SDjERV1tiq0LO4ZQ+C+KR6tESY7Su0FvgZoFm07H0R7lJrnFfpYiqCbdt2PtFmuLxfy3/ANEfrjziIPsJVD3IHTI7V/1ZP0x4l0KQdw5w6VxcZJ6YSOIlLCnbfXORy7dyOpB7GuuElUE8YjIIsk4RZmncruJoULwTkObVyPjBLSy77AZegydCepRq44IFGu+QiU8AAmh0rrhWlSQ+kMOOpPfPGd1q9pviwO2A9IMzhVAFAc1/1gzKFYEA2BZJxgOzrtcA1e2sTlQqaRTZ5rCj4LKWcAt39+wwMrhK3DcSeK7DDoTJ6QQO3JwjKgTYF9XXcB7YSHiEEPmfSxDVd+wycypElILJIsYZZbiTbyWP64CVZmmu67XXFYDHI/8AMl2q1E8cjOyQqj8yqSLsdc83mhzsKliOST1yIIJIkAG3qTiMMSFPUtn4HbE/EI2kAZyWJFdPfLKNoWcLyCSbIHbO62WBotpoiqH2xXnVc3LrMyR7PMb3HpGar9k6m00KLMwDG9lda5JP3/pik8Gnk0/nBljVSF9Q63lj4TrIvC9TFBLHs3DaCOd3t+vGbcZEd7Vh+0es8jTnYQpI4FWQPfM3pXEkkLMpLAgknvzzeK/tH47p9Vrzp4Gd3B5dhQLYxofNJQuqLQBNC/76ZozOzsm1vLvcnPBA4wcUp3gFSznuO+TWF9T6tvpQHcwGDaIRlthehRPwb/lmLQcR+Yu836TRb2vDQBhuT6yTzR6D7YvGgoq5DhuQQfbGtJS299DwfbFPoHkktPTHt9PJ284pKkcm3jbfVsZ1MjKSY3Unpx7ZEQxPOY5K3PwADQGOwK9UZWqJgdtgke2A43kb9i/Pc4zLFs1MsaHzF6bq4z2kEMOotubW1vkD75OeyDk0JJ2eYrWAbHAbK3xLwmPVaU7m2soI3sKBy1DhiY5lb7huL/pj06QxQshpixABJ3KB3rLh6+dSAaHStDHGfNPG4Drlh4drZNDp1fUephyEPUZdeI+GJNHLJGEIqzuJJGZXU6aRZQszN5Y798WYbUxeJw6xfNRSgc7SPnGd8X4Fyg1Gq0sGiSPTglrtR85X/v2p/EMUulY13i7tJp02SsqjqBxXzlbp5tXGWCTFgKBB5y4ZNxp1BUiiDlVqYZtEaS3jc8kL9OVzfxGDw+JoJSJwVJFBlHB/LGpSqweaSGiJrzV6X7EdRlHMwZlI3KDZH/Qwen17aWTqdpPKlqB+4x+Onq6WWJhe4munscLCGdwNtA8m+2Jx6aDXadtRoG8tl5aEnofjF/PngJEm9T79MzsvLTmTr5VzW3kMCT+VZIBAN4ALe19cp/3tyt0zHvzhYdeyjaeOe3XFp+CwrzWG0KoHUrjCQ2rlTuvox7YnptVAX9VAVlj5ilWWNuC17QcJZRebERCqIG3c++CVgkLL0B9jkpWbbVkC8r2mKMKb1dCtY/8Aib8GBZUXyxus8mumLayeLTxltRJT3Zs9MU1viUqRPFAC7EXvX+H5zO60Sebvmdpi3G5/+sqcJ1aR6x9SpCBuT1Hf++MsdLBMVUUOOCa7cf8AWVvhYDBBKdpJvj7Vmr0mkBT1dGHYf32zXApdQEktZ1LK20CuB98HJrOUAe1DWv4qH/zl3rPC3PG6gUJHp4PAysTw5dK5EkW+h9RH8snq5Np8y25FfIdI2pSVVAkItvv7fpWXOlKx6fYdoMh7jnKbVnQo1O6wn8R45yen8W0SFUl1sDFeBTg84bvPorzl9tJpG8lEML/U3QnnG205dghmUA3uYC+cqNNqYZChiZJSOTRBA/PLVHRhYtVJ78gZnN/TKI5ScR7PSDRJxhfL0iyMWtyfpPfJCBxEZGdFrjgXftiszRsvmghinY9MM96DcBG1ZEChRzRvreSeNHP/ANQPWTw18kYl+/MHAQDbVkDDSTJK427wQu0jdxfvzjAokSHeki2jAjkcKOxxPaHdElXbHzTDrnkVzJTGqFEnocIIJJtuw7jR3R30xFhUKN5BLMOd1d8lqJJU06LE1X0XqchKrRSgopkBFADnnBFJRK5kLf5Z9YUX1xbdBnS6gGFo5UHFgsOuVepi88kSRkCgaxoyb19K7Vqz717540BuEm/mg13YytCol8I/eYyUDiRelEdMW/wmb8BzRxW6blUgryxA7e2T88+w/TFMp6M8nmWBQPt3yMq7wUZAEArnBMhjcFTbZ3zfM5LENfHti0iOq0jLGhXftVu38OIa3Rq774hasOvse+XLMQCbDD5yIiV1pKDnkfOac9flKwn+z8arqgWXYwP1M9cfbNPrvDU1EQaN45D1aMmx+XtmfeHTTn8Lg16h0x/SDUaQBYmUoOt+r9M0+p3Cving7aeA6jTuyi68t+oGU6s6vskUqR2PfNzp9utppKZl6HaRWV2r8EZ5Xl1SGVSfqR+g+B73k+EVO6zKu25il1fteWnh/IDksCp546Yv4hoZNPuaEhUQAtbW3x0yPhDyu7P0jCnnreRePTSd6ttXrSx8uJV3d79sqZnaSVUhDbTe4nvno9T5nmbym9gOR7e2d8LkDzPbA81QWuOvOVzMibdFfQtJGxIVAFrgd++V2o0Ehj3UNtjgdjXNZstPChUNtDAj0t7e38jgtSsNV19+P+P0y0snpxum4+k2OByD2/rmz0RRdLtJPAHfoAMz82mEEu6IgbeFvmyb/plnp5FF39RX0gnp/YwC+8/g+YFZODmf8e8RRdGSioJOhI6DCvLIxIiBZT1oUVyh8Q0U3iEZY7iD2qsAyms0E/icryebsjU7QPfK/TaBNPrY49ZflO23cOgOXoM2jMWnlUxwxij6L3fP3xLxqSLUaWMx8OkoI+Rm2cXn/WNvUrXeEaGLRSbY9z8VVmqy7MsUUJonaW5BGZn9nvFA+gQIG82Fdrmu1muftlsJGmBlYBARVXWcXWyt5iwj1y6hUjI2vW2wOo+cUfTMr3KAULGiD1++Tjfy3iIUjjv0ws7oYG8pUKqQDu6k4pRCFuJHbTqgJ7EUB9smjrLsVnFsfUfnCShn3krs59O0cZxdOpRpFVvKB78EYzMp6hI2nkG1eOmLGSUiT1Ko21V0evbORAqspF0p6g1edtSyGP0Vy+7uPjFIHlJi05UvTXY29cGsihJZALUv6iRzeOapF1M7PAWBIG2zXGImG0YLY7cdL+cYReeJ3t4ifSQNnF/fBoCgANgc3eMJCChcjoK3dOfnBxFtx3DeoWhRusKE1mCRsQ5BYAcdx7YPn8Q//XOPp2MoMYI21fONf4fP+FsMtIGaSiWKkYr5oMu9W4XtjNBvSwvmsisA2kbNq37dcWezx0t5zgSMSlcUMIlRIJqorx14Ocb8MQCbe/vngWPodSwHW++MZXmj89auj1DKORjenlREUSghzzR74pCCO131o4woJJ8yyi8gdxlc9YmzRf8AEngkO4jaBwAMc0v7QRTqxUpxwaPN/c8ZTamIlSdt7ubOU2o0kjVzYHIGay6huZptG8beY0auw4ArMzPIIdbLLIpWGRNgA6ffjMlqdHIZwkOplBIshSax6Dz4IBppp3ZB9JLcD4xX4c+iiVIRLFCHdARycf8ADdM0ci+YyI55VelZWacMNW5Ycijye+NafxbSxSbpQGcdAW4ybbska5M2tlonaDTurljfJ6dObAyu1mo2you4ESGgcpNX47DJTIpjaq9LdRnYNW0ojdrIDXzloi0kIJAkYnd9I9/76ZFZZFDAgkXQFV79T+WemmpVI62KI9s6uyR1YV0+kdjgDEOoLiwAoI5wWoDsFaNjfUqDV/GcpApN2AeAM8SoNPZU8E3RH54BVPqBukAj3EN9LCx0xCePSagHzYAjdPRxzltqtKplcggULFdh74hqIA6LtGxgBzfbAgPCdLHptQXDhoiOjCwa/PLicoteUWaFu4UgA+2V3h+nHnKrkUOvF2ftn0Pw7w7T6jTBFdDFVWY7Y/Y4eOjcZeCSJnFKxA9JNdP54ZWNABS/NCxg9dp/3aeSFCTHuIJC0OM6hZSsa7CBwQx6fbMMxc9mY5wqc35oPCjtgmmJYSbDR4r3OQdwru3ljzAK9A4IyGnfg7yUN2EPf8sVNyQkp3CE3ftnonWI8lWVj19jhJpDVMnHZfvgi0axKpIJ7nspwAw1CklZK3MensMEzhpNgJ3DgC6GeRgzhTtYP1HSjnnMaRElvUOgH/eH4muLMPOaNQQGHvY++MuFRH8vjaQtAcnK6KaY6p/KQlWAG8C6GO6WWP6ZaYj8Rwg1ze7MT9XNHth97fiP64JlWT6FogckcVkfL/8AvNley9hKDJbr6SO+dRZNjLuNf1zhYuASGAUds8TsQuPVfY4qtM+lAx5Ujp7HIsxB2hiVHJzkFUu9aVvfJxIsjVQpSeR3w+h1E48wNtA6Ad/vklkZT1F1fPfDA0jBRd9yOhyCJHtO9S7k0LPTFgeIkkiG0qN3vko9OrgyFQdrbfm6yRJKiOQJ5aHhl9znDKFJVPUByT7Y56Ik+j03KqGFmibxbWeHQyaQRw2XHF++WhVH5U0GHTBhbWlUEr0AGOd0sY7xud/DIyH/APKwAH/eZ7waE63XgzepVBYizmq8a8Lk8V8QF2AiXtvqOecopFm8B18iEDy3FgsL47HNuPHdrPu9WD6ptCs0kcEbiaD6jZ23dVV/fL3TyGPw9C4pjyOOozLeFr52olm1TbpZnXaV72ef5X+mX+oe5jHGfSp6k5Xd2jn1FrDMXRUJtf8AjCwStewCq+MqNCzLvVvULrpdD/jLSNPMZGQWCAP7GRWkONIqAE9T7dODno5FkHqZbNFvn4yn8V1bRMVugOCSe2Z+TWlQVjZuT0b3w0ev19FjhlcAFRTC7B7c5X6jTNDMIZUp2N8EmwPv98pfB/2l12hZVKLKp5IYH2++ajT+IaPxCIF90OqmXckTj0sOwB/7xlsUwjWGVmhJ8kH1lT0P5fOfQPCZIX0isYyD0A45+9ZkHV1id5mjVi2wMv0E/b34zQeASrBDJpZyoq2AY2PsT0xypr00C67Uyq6sNh4G68X1HhE8I3xoroBfA5GT87ytZsQbr9r4y3h1DbQa44zD+lytuJsZWOllpjXW1I5Hxk2KqWLQh2K0CTW0++abWaPTa/mQMjjo69co9fon0hPHpr0sOcQ+ERI0htmW6AqrusXKnY10wIvaB0+cZC+YDucAbhRPc5CVTwsdGuN19R+eBYGpjLh0HCn+LjBJFI8zmMggnpXQZFpeDGTQZrF9/wA84zkFSjCulg81k1NMskkK0FW6o8VxntPIUO4UG3Cjx1xYOZQEpiRzuvPLLs9LDkXw3fnphCOySSU+1vqFstcYn5v+7+eSVyQWaSu9Dm8H5p91/TKhwYuU9B4BPTOTqVNH6TyOcJBZI8yyo6ZN2ik3E/asDAICqBySa/LCxlVUgUftxeBs2Tu7UAMmkbWoUHnqb6YA5FMZFPFsBV5wybt3ApRXHU4GMmHcu4bGPS855zNKRXpJ6e+A0wm9I9hC+WWDUKsmvfBGKm4KkcWDhaQhivoHYHAElS21moe9c4qEnAZzsrb03dskCY0YoSxquTQGCoAJJI3NfT0vJqTNZoKQR6T2GA/XqUpaoBIQBY9sqPGPDx4j4dJCqB9TGd0TfHcX+uXZPDtx9+4yu1coTUoyudrtTfbL5pdRi/CIHTUO7AgxigPYm/8Ao46sgXVEk8MOB7f3/XLbUaGkVokFyW/zz0/llbqdM0WxvLArg8c/GapNaJg7GuQOoPN/fLvRSR+W7OCl2tEdvy7ZQeGNEXkRlUqQbbbeWvhxgTUBA8o8xbBVtor8+mKnGf8AHyT4jqEBtboC+nziC6cKP8xgq0enJxjx5vI8WnaQEIZCp5xeCeORt3mg8cjvWPmI6piOSNQAtEe/fEofEJf8V2Qm03Vd+3f4OC8xl1JjYrQ5WvbGfCvDGLNIeXL2BR4GUl9V8BWPxTwhHlETzQ9C38X3ywOh3K7xASmzTFeFPsB0zN/s8zQIkCuU43Px9YvkffNoZAuhdvKbZVUGHI+2JctZXUtLpZgyE7h/ChrGtNLrZVUqo46+sk4KTa05ALc9mo56GZoZHQJRHSic5+7tdHHqL3TswUFyAfk4U+VOnlyA0ffKtNY0hFxsPk9MZjYB/SbH3vCejvtHWeDgx3AQSTYFCv0yh1GmkXcpPI6j2Oa2CcUQSDntTpItXH9A3djWEsqLLGEjRWntnVa6pXt8Z5kTfy3foRQGWWp8LaDVnzBtWuCAeuV7acrIN4bixYvDCyOJFsti3BW+OhwbxqzWANp6kN1wpUIAqtVmiudWK08tSGN31xl8Kou2T1Lz2s4fY34E/UZKbT7EtmUtfPcjBcf6mCLg0LMUO4ggZOMEoVk4vteRAVDYFL7kY1FInG8Cj0rFPiwIQ29lUAkemut5MKdODuNt7HJLRZ/JAIA5o9MHKjFaFm6onqTgAVNbnfmzwuHkZWMZCVxf2+cHIjFfUpULy1G7zmmlVAwVmCsKJOIaYRxTB2X5odj0yXlxhebB7UcAUVogqksAbJrDKwk9Boiul1jp12UxB0IUcc3eTDq1soAYHndzzioSMEgg0Ovxgi4/8e8EKP4e+KfUmNRMsbtF9RK9uxOVU6swJIDDkfbGls7yTe0EdM7rJVpFBFKBdCuT/wCs255kKrDw6OPUwh5DbKqooHUjv/fzntX4JHMhR1BPVjfT++P1+2VWh8QWHUqLFqQRx055zRf4gsyszUFNmh1rpzlJrIyaN/DtVSC0cc0O+M6ZkaeGOaM75LUFP4Pv7dM0Wrg00+nYSuLB4r34P55XppJN4LsVCOBSnqMKcqj/AGs/Z9tQX1UablaiwB6n3GY7/B3Djy1ZWv3z6ztkBEdjygpUggk5TS6RGj85mJIfafTRPPGCbGG/w/VTRH0VInKEsBl54IrLp1JJ8w1YI6fH88tBpNhYdVUi+ecAsBgkP+m4tiegybackW3h7MhCqSO4AHzyDebQRXpY4VUji+uYzw0QvMgaRSCeNpsm83Mce6YXbcdAce6JFDqdNJHJ+f6Z5QplBI5PBF5pJdHBqYyAD062MqP3QRS7SSDffJ64aTpOGHnaCMhq0EQuq+2SnkkiIEKAkdz3yr1OpeWSnVkb2xWSQ5fZyDUDeAxq+nHGWsE3QseczyvsUVbA8/bG9PqKUBiGQ9ycx9ytdljQPCupSmXr3zO+KeGywbqYeWxu7s5c6bUCMen1L98anEWqiaNqJrgHNJZfrKx858QcoCUU7x2J64PTuYInnRKmatwq/wBMsvF9O2m1BjPBokA/8YlGHO1JGCsO45xJB085lJZgQOgU8X84Tzl/B/xg20uyR7aip7nk4Lyf9xx6U0+g9Q3HcPeumdstJYViFNHjPQ/XQDbDyee+OQPFLDIFTY/duxAyfwaCiMqhoz6759qwUjMG9IIJ5xwxn92UOQAQdpGJoE3i23Ecgk1xh7NFBvV2BIU8X3zmkkCD0IH2GwD0PXrnpkYraqQvthYNPIIo2hCyNZsd1Hzh+j/XEcs+wlQrNuYjij/1npkCpuViG3UR8YSAep5CV9XRfb3xaZN2o8vzAfYg8VjOu6iRfIteGC2TeIwyFV3MOW+kD298n4kwjgWMCmPcDr98rZ9QsZUG6AoH298vifpLFpdkR5/3XfzlXrvEOQqA8ivzyMmoedTFCpIux2rD+FeHjzVnm9Sg2M0Ku6DQTBPPlY735APYHGo53iZonPpJoc9byx2gsBZABHHvlbrV8mfzR6lBq+2FB1JiOd5DUKxvSzyRFud5JoE9gf8A5wUEcOoUMG210N988qSJILXi7vI8p8V4rOPWiVI/Qeu1vt7/AJ/0yUghlBAjIBNcf84rC6oSFTjg3nDqX2FV4/L74e045qdMFBYCRr5NL3zP+Iw63XOdNFC8ERscKSST71mlbXSWo2WCSOBkhrWF8AdaIHzWK6chT9nfBz4ZFE2rMZeMcAc2b4Pxmm8P1DvNUgJF9e4+2Zyd9QWDLIQS3TLXw6SSMhpCD7n2x84LK1iBFANg3z064tqNOsk2+uDhYnWSMFev2/njsUYdRfDZohXx6ENxtBGZz9oITpZVJQbffNuFCdRmV/ao2VWvyrri6no5falgniIskAH56/OSlYxSkJTirKn++uVnnLC1IVMbcMCOgzon2MksnLODZU8V2zBa702qjsKzFeOD2xtNQ0bC5LFdbzLarVtG8ZRg4lWxX9cP58saozsAr8rGeSBisOdtBqJ4tVGNyqxHHTnM/r9N5dMGYIDZX3ww1Lk2hO4ckZHU6hZR6ieOvIzPysbZOopZCdSwJuELxtu/zyfln/U//rOagbdQq/wEdevOS8n/AG/zzWXYw6llwxukMe5R9POTQrIt7mJ/rk2BLizQrtg3UIQsYZueW6YiNOzGhuB2DoT0xRlIZpBtIA6d6xhoyadiqqxusFtCO3pJWuCD+uHsY88npDKTZHAPYZCZpA8bRsVZDwRx19sGWaNwAQ1njjoM4rvI1yEUh4W+mAo8LEqvqBZrJNZzasaqXFlutdhgnZRu2G+Pas7NJ5UDFzbdhj05LVbr528zkjaWNYFYVmAHqJ6kDDS8yJwD7g9saVQjj3KWOOmbSeiCi0saLtKEWNzMfbtj0CBLjYjeBfByCEvtBItT6jfBGTi815RvC7mUVX3xkJIpK3XO0XzziusjD6VjIepNg9BjTIVjLWy9uO+LGpAY5AW4oD+uFLQPBZQG8tjZU+3XjNFEQ1/7gAOPzzJTQSaTXIVJoe2aXwzWLMuwEWg5P3zHvn9a8dGQgtu3NfJwTacbCFYgEhr7nGnXeNwPI5Fd88qbVLffMvOz018JSse2TySAR6hZ/v8ALCBQoKn2JA++GSIKKr1LXHvWSO0Pyt+xr9Lx+dLwQEYZfru8a04ZaVu2AUhG5Fqe4xlGVeR0+2Pm20uskXOkrcNxr2y3joBQTmf0GoBQK1EXxeWay7VBDcf8Z1RzU3q5CsZo89s+c+Pa+V3l/wAwKQaG4fOanx3xIRaZh3++YLxhJZ1DKyqe5brkd0+QJo/Mj/zGJU0Rt6DJ6SJo1PmFpDQCn8I/PPItRBCbIHXCxsaULz2BzKU4DpdK37swlk3H4NAH74xqNQqIrn1FFvgcff5zoRHVtsb0p5F+3vgkeOOEohcX1NChjNF9SzIk0XO0EsCOarK19UJJg8Ro13GNiaKNmSVmZnNbgKB+MVHh8DalnRmKnggmgMmxfPeIxao6nVqjMAq/VWPce4/XFU0kcBZoqU3yv4vnCb//AMf64ZYnrryq5Nlg23j/AHZKRUC8MSx546YvRC+YRQHB5wgreGVrXsMf4RkBWXaQVAFYKKlZlJuvisL58bIAEaxz1wLSKTfarPvjOJy+X+6l6Jcmg3YYoAqM2+gK3WOmdnndV8pF6cVV4YaF/L36noBYW/zyfg+0ERrGPMarPAH9cVnVnQ7r5OOOrSPZAogVWS2b0ugAOuResrfnn0qQR5p5II6Y8AS4LMArCgGPfE5IwJGvijXzjR2mNTRDoQbFfqc6p8c/xFWi3ypXUEG/nvhwVUb0LBwooqffjAuCrNsqwN24ckjDaezp9zAbQeb640iFtqmmYqbFHtis68K0RIarPHOMOx8tWKlmAvntgpiFre191pucAi5j1OkUkBnBq2rnB+HO0UhDnbTe9WPbAuzACQL0IJFd8kzK1SIaYkHnse+Kw5Wo07Bvp3VfU44wUxgAVfBBys8MctEObNDkZZnlWRvr7Ed85epldHNBB3tRHI/irO8SMVQdOD85xB5T9ySOPnCcbT+KuD7ZKwIwVkZWFgdcBrp2gdVXduv1CuuOwgEkkVkPENJ5yb1W29xmv88Y9ieH64OoVlI+cf8A3sBT6qAyhgYx1u4rAeIa+h5cZJI+rNtyMhPFtemocqhvirHOVEjkTqZFPPSj98iliRioDHqKPXFzK/m0QQLsWMxt04jqJTGd21yRYAHT88gpmmZQCyqBuq6sY4d5YtQFcNYyJk6ACnFgmuow2QPQFwGj8whujKRwcKkL6eMHcshIIZKvIvKHlWkpieXPNj2rOmR1k3Kg5Ncc8Y57EoExSWM7EB2sTfe8HvCUS20s2264Jw0LAFgSALo1kFeMOyVaJfAA749LUSC8ZdRuF1trkfng9n+w4xpnCo7byrnkLXX4zvmr+GT+WIYeCq4ota3xeDMirIyrYFc0euQimkZbpeDnPFoDoND5+8s8nNVwLwzAMrSiHfGu6uSfbGNBpN+ifVTt/ldRt6k4XRD968HVCdu5OwyXhjBNGdFNyiWLXFvtfia0kCReHwuF+tgXI64WWEOWsj6tyn3GVw1506PHpwXQcVL0yrl1WredlMxRb+lOAMW+z3FtNHDp/rkCr7Yt+8aW6DMfmumVqIkjf5m52vqzZGdiqAL1GLxmn50xqViMpO47XHbreA9WncKxPHTnr98FDKz7QoAPWzzjqoJo3ZxZUWM34vrGd9+3orCqFopyRWRIKJsKXGwF8/N4HSyNHKdORdWQb6Y+yeam1iBXQgdOMtIT2oJUgIBuBPXFmBlAANX0P598MpPlNwGpSfV7YIoi3JHYDryDgEZg1c3dCw39MCg8s0T6buuuMgLILYbh0o4tIiRrY3WeRzwMAuNBIY0UrVOQB+uaADdGrAes8ZjtLqnQqhA9wQcu4da43ItgjvffMe+a156w+zAvwapufjCeoC1HBH8sHCiOCwB/XGWYJGNo6rWZWNJUY3VdygXX8snp3bswJ9umdjADgkdQRhI4gJSFJoi67ZE9KvsDWoNpYRgkdq/95nJDGNQ3G1iKBP8A1my2qtLybBq8rtf4ZDOGkSo26ml65vLsYdc4yyP5M7Hbu7c8jBahbkWQdb7Hph9fp207Wr7tv4hi1kPa0A3Ne3xgh1F4CcU55B98I7eXGVAtrokDBjZLfBAjI21/fxk1O4hmJYt74rMGuPK0KEOoJI4J6jBq7bzICApsAth4amithRBIJHxkV2rASw3E812x/DAdQIhIFILnhugxVUhFNKWINg1zR7YfUSbbQXtUcA8gD7ZFVGwQn6XAYECiDhzCGhooy7WLKbaug/PCbF/tsBGz6dy0ZpSLIHzhfX+LDRt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32" name="Picture 20" descr="http://www.interestingfacts.org/facts-images/kangar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2412999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Living Organisms and Fossils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4102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 dirty="0"/>
          </a:p>
          <a:p>
            <a:r>
              <a:rPr lang="en-US" dirty="0"/>
              <a:t>Darwin collected the preserved remains of ancient organisms, called </a:t>
            </a:r>
            <a:r>
              <a:rPr lang="en-US" b="1" u="sng" dirty="0">
                <a:hlinkClick r:id="rId2"/>
              </a:rPr>
              <a:t>fossils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Some of those fossils resembled organisms that were still alive today.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4" descr="&#10;Picture 4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504018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5" descr="dino.png     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3095158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Living Organisms and Fossils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85188" cy="4800600"/>
          </a:xfrm>
        </p:spPr>
        <p:txBody>
          <a:bodyPr/>
          <a:lstStyle/>
          <a:p>
            <a:r>
              <a:rPr lang="en-US" sz="2800" dirty="0" smtClean="0"/>
              <a:t>As </a:t>
            </a:r>
            <a:r>
              <a:rPr lang="en-US" sz="2800" dirty="0"/>
              <a:t>Darwin studied fossils, new questions </a:t>
            </a:r>
            <a:r>
              <a:rPr lang="en-US" sz="2800" dirty="0" smtClean="0"/>
              <a:t>arose</a:t>
            </a:r>
            <a:endParaRPr lang="en-US" sz="2800" dirty="0"/>
          </a:p>
          <a:p>
            <a:pPr lvl="1"/>
            <a:r>
              <a:rPr lang="en-US" sz="2800" dirty="0"/>
              <a:t>Why had so many of these species disappeared? </a:t>
            </a:r>
          </a:p>
          <a:p>
            <a:pPr lvl="1">
              <a:buFont typeface="Wingdings" pitchFamily="2" charset="2"/>
              <a:buNone/>
            </a:pPr>
            <a:endParaRPr lang="en-US" sz="2800" dirty="0"/>
          </a:p>
          <a:p>
            <a:pPr lvl="1"/>
            <a:r>
              <a:rPr lang="en-US" sz="2800" dirty="0"/>
              <a:t>How were they related to living species?</a:t>
            </a:r>
          </a:p>
        </p:txBody>
      </p:sp>
      <p:pic>
        <p:nvPicPr>
          <p:cNvPr id="35842" name="Picture 2" descr="http://t2.gstatic.com/images?q=tbn:ANd9GcQO--GgpHe-SvP_TPnnrkv5fz7vUk1C-CdsON3_LiYjhxfCjg0_bDT4Lz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2474699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7440613" cy="5257800"/>
          </a:xfrm>
        </p:spPr>
        <p:txBody>
          <a:bodyPr/>
          <a:lstStyle/>
          <a:p>
            <a:r>
              <a:rPr lang="en-US" sz="3200" dirty="0"/>
              <a:t>The smallest, lowest islands were hot, dry, and nearly barren-Hood Island-sparse vegetation</a:t>
            </a:r>
          </a:p>
          <a:p>
            <a:pPr>
              <a:buFont typeface="Wingdings" pitchFamily="2" charset="2"/>
              <a:buNone/>
            </a:pPr>
            <a:endParaRPr lang="en-US" sz="3200" dirty="0"/>
          </a:p>
          <a:p>
            <a:r>
              <a:rPr lang="en-US" sz="3200" dirty="0"/>
              <a:t>The higher islands had greater rainfall and a different assortment of plants and animals-</a:t>
            </a:r>
            <a:r>
              <a:rPr lang="en-US" sz="3200" dirty="0" err="1"/>
              <a:t>Isabela</a:t>
            </a:r>
            <a:r>
              <a:rPr lang="en-US" sz="3200" dirty="0"/>
              <a:t>- Island had rich vegetation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894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Galapagos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6" grpId="0"/>
    </p:bld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B25D3D752BA489AE9BC96B203127F" ma:contentTypeVersion="4" ma:contentTypeDescription="Create a new document." ma:contentTypeScope="" ma:versionID="1b02d0d3e85b8263c676823c8096b3f7">
  <xsd:schema xmlns:xsd="http://www.w3.org/2001/XMLSchema" xmlns:xs="http://www.w3.org/2001/XMLSchema" xmlns:p="http://schemas.microsoft.com/office/2006/metadata/properties" xmlns:ns2="2de8ae11-17b1-454d-b782-318496b0122f" targetNamespace="http://schemas.microsoft.com/office/2006/metadata/properties" ma:root="true" ma:fieldsID="17fc4acb7bfff588d3998a58125cb6db" ns2:_="">
    <xsd:import namespace="2de8ae11-17b1-454d-b782-318496b012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ae11-17b1-454d-b782-318496b012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A81BD-7146-44B5-887B-599AA74F84F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de8ae11-17b1-454d-b782-318496b0122f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BD88D3-F536-4AC1-A049-4F3F279C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63E52-4C11-4B89-A366-FEE4B3B50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8ae11-17b1-454d-b782-318496b01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SCSD:Applications:Microsoft Office X:Templates:Presentations:Designs:Blank Presentation</Template>
  <TotalTime>1551</TotalTime>
  <Words>863</Words>
  <Application>Microsoft Office PowerPoint</Application>
  <PresentationFormat>On-screen Show (4:3)</PresentationFormat>
  <Paragraphs>155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Azure</vt:lpstr>
      <vt:lpstr>PowerPoint Presentation</vt:lpstr>
      <vt:lpstr>Darwin’s Theory of Evolution</vt:lpstr>
      <vt:lpstr>Voyage of the Beagle</vt:lpstr>
      <vt:lpstr>PowerPoint Presentation</vt:lpstr>
      <vt:lpstr>Patterns of Diversity</vt:lpstr>
      <vt:lpstr>Patterns of Diversity</vt:lpstr>
      <vt:lpstr>Living Organisms and Fossils</vt:lpstr>
      <vt:lpstr>Living Organisms and Fossils</vt:lpstr>
      <vt:lpstr>PowerPoint Presentation</vt:lpstr>
      <vt:lpstr>The Galapagos Island</vt:lpstr>
      <vt:lpstr>PowerPoint Presentation</vt:lpstr>
      <vt:lpstr>PowerPoint Presentation</vt:lpstr>
      <vt:lpstr>The Journey Home</vt:lpstr>
      <vt:lpstr>Ideas that shaped Darwin’s Thinking</vt:lpstr>
      <vt:lpstr>Ideas that Shaped Darwin’s Thinking</vt:lpstr>
      <vt:lpstr>PowerPoint Presentation</vt:lpstr>
      <vt:lpstr>Lamarck’s Theory of Evolution</vt:lpstr>
      <vt:lpstr>Lamarck’s Theory of Evolution</vt:lpstr>
      <vt:lpstr>Lamarck’s Theory of Evolution</vt:lpstr>
      <vt:lpstr>Population Growth</vt:lpstr>
      <vt:lpstr>Publication of Origin of Species</vt:lpstr>
      <vt:lpstr>PowerPoint Presentation</vt:lpstr>
      <vt:lpstr>Evolution by Natural Selection</vt:lpstr>
      <vt:lpstr>PowerPoint Presentation</vt:lpstr>
      <vt:lpstr>Natural Selection</vt:lpstr>
      <vt:lpstr>Descent</vt:lpstr>
      <vt:lpstr>Evidence of Evolution</vt:lpstr>
      <vt:lpstr>Evidence for Evolution</vt:lpstr>
      <vt:lpstr>Evidence of Evolution</vt:lpstr>
      <vt:lpstr>Evidence of Evolution</vt:lpstr>
      <vt:lpstr>PowerPoint Presentation</vt:lpstr>
      <vt:lpstr>Analogous Structure</vt:lpstr>
      <vt:lpstr>Evidence for Evolution</vt:lpstr>
      <vt:lpstr>Similarities in Early Development</vt:lpstr>
      <vt:lpstr>PowerPoint Presentation</vt:lpstr>
      <vt:lpstr>Summary of Darwin’s Theory</vt:lpstr>
      <vt:lpstr>Summary of Darwin’s Theory</vt:lpstr>
      <vt:lpstr>Summary of Darwin’s Theory</vt:lpstr>
      <vt:lpstr>Summary of Darwin’s Theory</vt:lpstr>
      <vt:lpstr>Strengths and Weaknesses of Evolutionary Theory</vt:lpstr>
      <vt:lpstr>The Journey Continues…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EVOLUTION</dc:title>
  <dc:creator>Jeanine Stright</dc:creator>
  <cp:lastModifiedBy>Chlorine</cp:lastModifiedBy>
  <cp:revision>94</cp:revision>
  <cp:lastPrinted>2008-12-02T18:40:25Z</cp:lastPrinted>
  <dcterms:created xsi:type="dcterms:W3CDTF">2006-03-21T18:18:58Z</dcterms:created>
  <dcterms:modified xsi:type="dcterms:W3CDTF">2016-12-22T17:55:07Z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0x010100C9AB25D3D752BA489AE9BC96B203127F</vt:lpwstr>
  </property>
</Properties>
</file>