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7" r:id="rId10"/>
    <p:sldId id="265" r:id="rId11"/>
    <p:sldId id="266" r:id="rId12"/>
    <p:sldId id="268" r:id="rId13"/>
    <p:sldId id="269" r:id="rId14"/>
    <p:sldId id="270" r:id="rId15"/>
    <p:sldId id="273" r:id="rId16"/>
    <p:sldId id="274" r:id="rId17"/>
    <p:sldId id="275" r:id="rId18"/>
    <p:sldId id="276" r:id="rId19"/>
    <p:sldId id="278" r:id="rId20"/>
    <p:sldId id="280" r:id="rId21"/>
    <p:sldId id="277" r:id="rId22"/>
    <p:sldId id="279"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4D2AB9-015C-44AC-A538-26DC7534490D}" type="datetimeFigureOut">
              <a:rPr lang="en-US" smtClean="0"/>
              <a:pPr/>
              <a:t>3/17/2014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69DCD4-8813-4276-9E96-A5E9EA926E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69DCD4-8813-4276-9E96-A5E9EA926E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69DCD4-8813-4276-9E96-A5E9EA926E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69DCD4-8813-4276-9E96-A5E9EA926EA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69DCD4-8813-4276-9E96-A5E9EA926EA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69DCD4-8813-4276-9E96-A5E9EA926EA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69DCD4-8813-4276-9E96-A5E9EA926E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69DCD4-8813-4276-9E96-A5E9EA926EA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4D2AB9-015C-44AC-A538-26DC7534490D}" type="datetimeFigureOut">
              <a:rPr lang="en-US" smtClean="0"/>
              <a:pPr/>
              <a:t>3/17/2014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69DCD4-8813-4276-9E96-A5E9EA926E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94D2AB9-015C-44AC-A538-26DC7534490D}"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69DCD4-8813-4276-9E96-A5E9EA926EA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4D2AB9-015C-44AC-A538-26DC7534490D}" type="datetimeFigureOut">
              <a:rPr lang="en-US" smtClean="0"/>
              <a:pPr/>
              <a:t>3/17/2014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69DCD4-8813-4276-9E96-A5E9EA926EA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4D2AB9-015C-44AC-A538-26DC7534490D}" type="datetimeFigureOut">
              <a:rPr lang="en-US" smtClean="0"/>
              <a:pPr/>
              <a:t>3/17/2014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69DCD4-8813-4276-9E96-A5E9EA926E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Unit 8:  Behavior of Gases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
            </a:r>
            <a:br>
              <a:rPr lang="en-US" dirty="0" smtClean="0"/>
            </a:br>
            <a:r>
              <a:rPr lang="en-US" dirty="0" smtClean="0"/>
              <a:t>*Boyle’s Law</a:t>
            </a:r>
            <a:br>
              <a:rPr lang="en-US" dirty="0" smtClean="0"/>
            </a:br>
            <a:r>
              <a:rPr lang="en-US" dirty="0" smtClean="0"/>
              <a:t>*Charles’ Law</a:t>
            </a:r>
            <a:br>
              <a:rPr lang="en-US" dirty="0" smtClean="0"/>
            </a:br>
            <a:r>
              <a:rPr lang="en-US" dirty="0" smtClean="0"/>
              <a:t>*Combined Gas Law</a:t>
            </a:r>
            <a:endParaRPr lang="en-US" dirty="0"/>
          </a:p>
        </p:txBody>
      </p:sp>
      <p:sp>
        <p:nvSpPr>
          <p:cNvPr id="5" name="Subtitle 4"/>
          <p:cNvSpPr>
            <a:spLocks noGrp="1"/>
          </p:cNvSpPr>
          <p:nvPr>
            <p:ph type="subTitle" idx="1"/>
          </p:nvPr>
        </p:nvSpPr>
        <p:spPr/>
        <p:txBody>
          <a:bodyPr>
            <a:normAutofit fontScale="70000" lnSpcReduction="20000"/>
          </a:bodyPr>
          <a:lstStyle/>
          <a:p>
            <a:pPr algn="l"/>
            <a:r>
              <a:rPr lang="en-US" dirty="0" smtClean="0"/>
              <a:t>C.9.A-Describe and calculate the relations between volume, pressure, number of moles, and temperature for an ideal gas as described by Boyle’s Law, Charles’ Law, Avogadro’s Law, Dalton’s Law of Partial Pressure, and the Ideal Gas Law.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Boyle’s Law</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85000" lnSpcReduction="10000"/>
          </a:bodyPr>
          <a:lstStyle/>
          <a:p>
            <a:r>
              <a:rPr lang="en-US" b="1" dirty="0" smtClean="0"/>
              <a:t>At constant temperature, volume of a fixed amount of gas varies inversely with the pressure.</a:t>
            </a:r>
          </a:p>
          <a:p>
            <a:r>
              <a:rPr lang="en-US" b="1" dirty="0" smtClean="0"/>
              <a:t>P</a:t>
            </a:r>
            <a:r>
              <a:rPr lang="en-US" b="1" baseline="-25000" dirty="0" smtClean="0"/>
              <a:t>1</a:t>
            </a:r>
            <a:r>
              <a:rPr lang="en-US" b="1" dirty="0" smtClean="0"/>
              <a:t>V</a:t>
            </a:r>
            <a:r>
              <a:rPr lang="en-US" b="1" baseline="-25000" dirty="0" smtClean="0"/>
              <a:t>1</a:t>
            </a:r>
            <a:r>
              <a:rPr lang="en-US" b="1" dirty="0" smtClean="0"/>
              <a:t>=P</a:t>
            </a:r>
            <a:r>
              <a:rPr lang="en-US" b="1" baseline="-25000" dirty="0" smtClean="0"/>
              <a:t>2</a:t>
            </a:r>
            <a:r>
              <a:rPr lang="en-US" b="1" dirty="0" smtClean="0"/>
              <a:t>V</a:t>
            </a:r>
            <a:r>
              <a:rPr lang="en-US" b="1" baseline="-25000" dirty="0" smtClean="0"/>
              <a:t>2</a:t>
            </a:r>
            <a:endParaRPr lang="en-US" b="1" dirty="0" smtClean="0"/>
          </a:p>
          <a:p>
            <a:r>
              <a:rPr lang="en-US" b="1" dirty="0" smtClean="0"/>
              <a:t>Ex:  A diver blows a 1.25 L air bubble under water.  As it rises to the surface, the pressure goes from 3.00 </a:t>
            </a:r>
            <a:r>
              <a:rPr lang="en-US" b="1" dirty="0" err="1" smtClean="0"/>
              <a:t>atm</a:t>
            </a:r>
            <a:r>
              <a:rPr lang="en-US" b="1" dirty="0" smtClean="0"/>
              <a:t> to 1.04 atm.  What will be the volume of air the bubble at the surface?</a:t>
            </a:r>
          </a:p>
          <a:p>
            <a:pPr lvl="2">
              <a:buNone/>
            </a:pPr>
            <a:endParaRPr lang="en-US" dirty="0" smtClean="0"/>
          </a:p>
          <a:p>
            <a:pPr lvl="2"/>
            <a:endParaRPr lang="en-US" dirty="0" smtClean="0"/>
          </a:p>
          <a:p>
            <a:pPr lvl="1"/>
            <a:endParaRPr lang="en-US" dirty="0" smtClean="0"/>
          </a:p>
        </p:txBody>
      </p:sp>
      <p:sp>
        <p:nvSpPr>
          <p:cNvPr id="6" name="Content Placeholder 5"/>
          <p:cNvSpPr>
            <a:spLocks noGrp="1"/>
          </p:cNvSpPr>
          <p:nvPr>
            <p:ph sz="quarter" idx="4"/>
          </p:nvPr>
        </p:nvSpPr>
        <p:spPr/>
        <p:txBody>
          <a:bodyPr/>
          <a:lstStyle/>
          <a:p>
            <a:r>
              <a:rPr lang="en-US" b="1" dirty="0" smtClean="0">
                <a:solidFill>
                  <a:srgbClr val="FF0000"/>
                </a:solidFill>
              </a:rPr>
              <a:t>V</a:t>
            </a:r>
            <a:r>
              <a:rPr lang="en-US" b="1" baseline="-25000" dirty="0" smtClean="0">
                <a:solidFill>
                  <a:srgbClr val="FF0000"/>
                </a:solidFill>
              </a:rPr>
              <a:t>1</a:t>
            </a:r>
            <a:r>
              <a:rPr lang="en-US" b="1" dirty="0" smtClean="0">
                <a:solidFill>
                  <a:srgbClr val="FF0000"/>
                </a:solidFill>
              </a:rPr>
              <a:t>=1.25 L</a:t>
            </a:r>
          </a:p>
          <a:p>
            <a:r>
              <a:rPr lang="en-US" b="1" dirty="0" smtClean="0">
                <a:solidFill>
                  <a:srgbClr val="FF0000"/>
                </a:solidFill>
              </a:rPr>
              <a:t>P</a:t>
            </a:r>
            <a:r>
              <a:rPr lang="en-US" b="1" baseline="-25000" dirty="0" smtClean="0">
                <a:solidFill>
                  <a:srgbClr val="FF0000"/>
                </a:solidFill>
              </a:rPr>
              <a:t>1</a:t>
            </a:r>
            <a:r>
              <a:rPr lang="en-US" b="1" dirty="0" smtClean="0">
                <a:solidFill>
                  <a:srgbClr val="FF0000"/>
                </a:solidFill>
              </a:rPr>
              <a:t>=3.00 </a:t>
            </a:r>
            <a:r>
              <a:rPr lang="en-US" b="1" dirty="0" err="1" smtClean="0">
                <a:solidFill>
                  <a:srgbClr val="FF0000"/>
                </a:solidFill>
              </a:rPr>
              <a:t>atm</a:t>
            </a:r>
            <a:endParaRPr lang="en-US" b="1" dirty="0" smtClean="0">
              <a:solidFill>
                <a:srgbClr val="FF0000"/>
              </a:solidFill>
            </a:endParaRPr>
          </a:p>
          <a:p>
            <a:r>
              <a:rPr lang="en-US" b="1" dirty="0" smtClean="0">
                <a:solidFill>
                  <a:srgbClr val="FF0000"/>
                </a:solidFill>
              </a:rPr>
              <a:t>P</a:t>
            </a:r>
            <a:r>
              <a:rPr lang="en-US" b="1" baseline="-25000" dirty="0" smtClean="0">
                <a:solidFill>
                  <a:srgbClr val="FF0000"/>
                </a:solidFill>
              </a:rPr>
              <a:t>2</a:t>
            </a:r>
            <a:r>
              <a:rPr lang="en-US" b="1" dirty="0" smtClean="0">
                <a:solidFill>
                  <a:srgbClr val="FF0000"/>
                </a:solidFill>
              </a:rPr>
              <a:t>=1.04 </a:t>
            </a:r>
            <a:r>
              <a:rPr lang="en-US" b="1" dirty="0" err="1" smtClean="0">
                <a:solidFill>
                  <a:srgbClr val="FF0000"/>
                </a:solidFill>
              </a:rPr>
              <a:t>atm</a:t>
            </a:r>
            <a:endParaRPr lang="en-US" b="1" dirty="0" smtClean="0">
              <a:solidFill>
                <a:srgbClr val="FF0000"/>
              </a:solidFill>
            </a:endParaRPr>
          </a:p>
          <a:p>
            <a:r>
              <a:rPr lang="en-US" b="1" dirty="0" smtClean="0">
                <a:solidFill>
                  <a:srgbClr val="FF0000"/>
                </a:solidFill>
              </a:rPr>
              <a:t>V</a:t>
            </a:r>
            <a:r>
              <a:rPr lang="en-US" b="1" baseline="-25000" dirty="0" smtClean="0">
                <a:solidFill>
                  <a:srgbClr val="FF0000"/>
                </a:solidFill>
              </a:rPr>
              <a:t>2</a:t>
            </a:r>
            <a:r>
              <a:rPr lang="en-US" b="1" dirty="0" smtClean="0">
                <a:solidFill>
                  <a:srgbClr val="FF0000"/>
                </a:solidFill>
              </a:rPr>
              <a:t>=?</a:t>
            </a:r>
          </a:p>
          <a:p>
            <a:endParaRPr lang="en-US" b="1" dirty="0" smtClean="0">
              <a:solidFill>
                <a:srgbClr val="FF0000"/>
              </a:solidFill>
            </a:endParaRPr>
          </a:p>
          <a:p>
            <a:r>
              <a:rPr lang="en-US" sz="1800" b="1" dirty="0" smtClean="0">
                <a:solidFill>
                  <a:srgbClr val="FF0000"/>
                </a:solidFill>
              </a:rPr>
              <a:t>(3.00atm)(1.25L)=(1.04atm) V</a:t>
            </a:r>
            <a:r>
              <a:rPr lang="en-US" sz="1800" b="1" baseline="-25000" dirty="0" smtClean="0">
                <a:solidFill>
                  <a:srgbClr val="FF0000"/>
                </a:solidFill>
              </a:rPr>
              <a:t>2</a:t>
            </a:r>
            <a:r>
              <a:rPr lang="en-US" sz="1800" b="1" dirty="0" smtClean="0">
                <a:solidFill>
                  <a:srgbClr val="FF0000"/>
                </a:solidFill>
              </a:rPr>
              <a:t>  </a:t>
            </a:r>
          </a:p>
          <a:p>
            <a:endParaRPr lang="en-US" sz="2000" b="1" dirty="0" smtClean="0">
              <a:solidFill>
                <a:srgbClr val="FF0000"/>
              </a:solidFill>
            </a:endParaRPr>
          </a:p>
          <a:p>
            <a:r>
              <a:rPr lang="en-US" b="1" dirty="0" smtClean="0">
                <a:solidFill>
                  <a:srgbClr val="FF0000"/>
                </a:solidFill>
              </a:rPr>
              <a:t>V</a:t>
            </a:r>
            <a:r>
              <a:rPr lang="en-US" b="1" baseline="-25000" dirty="0" smtClean="0">
                <a:solidFill>
                  <a:srgbClr val="FF0000"/>
                </a:solidFill>
              </a:rPr>
              <a:t>2</a:t>
            </a:r>
            <a:r>
              <a:rPr lang="en-US" b="1" dirty="0" smtClean="0">
                <a:solidFill>
                  <a:srgbClr val="FF0000"/>
                </a:solidFill>
              </a:rPr>
              <a:t>=3.61 L</a:t>
            </a:r>
          </a:p>
          <a:p>
            <a:endParaRPr lang="en-US" sz="2000" b="1" dirty="0" smtClean="0">
              <a:solidFill>
                <a:srgbClr val="FF0000"/>
              </a:solidFill>
            </a:endParaRPr>
          </a:p>
        </p:txBody>
      </p:sp>
      <p:sp>
        <p:nvSpPr>
          <p:cNvPr id="7" name="TextBox 6"/>
          <p:cNvSpPr txBox="1"/>
          <p:nvPr/>
        </p:nvSpPr>
        <p:spPr>
          <a:xfrm>
            <a:off x="6705600" y="23622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wipe(down)">
                                      <p:cBhvr>
                                        <p:cTn id="35" dur="500"/>
                                        <p:tgtEl>
                                          <p:spTgt spid="6">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down)">
                                      <p:cBhvr>
                                        <p:cTn id="40" dur="500"/>
                                        <p:tgtEl>
                                          <p:spTgt spid="6">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Effect transition="in" filter="wipe(down)">
                                      <p:cBhvr>
                                        <p:cTn id="45" dur="500"/>
                                        <p:tgtEl>
                                          <p:spTgt spid="6">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
                                            <p:txEl>
                                              <p:pRg st="7" end="7"/>
                                            </p:txEl>
                                          </p:spTgt>
                                        </p:tgtEl>
                                        <p:attrNameLst>
                                          <p:attrName>style.visibility</p:attrName>
                                        </p:attrNameLst>
                                      </p:cBhvr>
                                      <p:to>
                                        <p:strVal val="visible"/>
                                      </p:to>
                                    </p:set>
                                    <p:animEffect transition="in" filter="wipe(down)">
                                      <p:cBhvr>
                                        <p:cTn id="5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1.The pressure of 250.0 </a:t>
            </a:r>
            <a:r>
              <a:rPr lang="en-US" b="1" dirty="0" err="1" smtClean="0"/>
              <a:t>mL</a:t>
            </a:r>
            <a:r>
              <a:rPr lang="en-US" b="1" dirty="0" smtClean="0"/>
              <a:t> of a gas is 79.0 </a:t>
            </a:r>
            <a:r>
              <a:rPr lang="en-US" b="1" dirty="0" err="1" smtClean="0"/>
              <a:t>kPa</a:t>
            </a:r>
            <a:r>
              <a:rPr lang="en-US" b="1" dirty="0" smtClean="0"/>
              <a:t>. If the volume is increased to 400.0 </a:t>
            </a:r>
            <a:r>
              <a:rPr lang="en-US" b="1" dirty="0" err="1" smtClean="0"/>
              <a:t>mL</a:t>
            </a:r>
            <a:r>
              <a:rPr lang="en-US" b="1" dirty="0" smtClean="0"/>
              <a:t>, what is the new pressure?</a:t>
            </a:r>
          </a:p>
          <a:p>
            <a:endParaRPr lang="en-US" b="1" dirty="0" smtClean="0"/>
          </a:p>
          <a:p>
            <a:r>
              <a:rPr lang="en-US" b="1" dirty="0" smtClean="0">
                <a:solidFill>
                  <a:srgbClr val="FF0000"/>
                </a:solidFill>
              </a:rPr>
              <a:t>Answer:  49.4 </a:t>
            </a:r>
            <a:r>
              <a:rPr lang="en-US" b="1" dirty="0" err="1" smtClean="0">
                <a:solidFill>
                  <a:srgbClr val="FF0000"/>
                </a:solidFill>
              </a:rPr>
              <a:t>kPa</a:t>
            </a:r>
            <a:endParaRPr lang="en-US" b="1" dirty="0" smtClean="0">
              <a:solidFill>
                <a:srgbClr val="FF0000"/>
              </a:solidFill>
            </a:endParaRPr>
          </a:p>
          <a:p>
            <a:endParaRPr lang="en-US" b="1" dirty="0" smtClean="0"/>
          </a:p>
          <a:p>
            <a:r>
              <a:rPr lang="en-US" b="1" dirty="0" smtClean="0"/>
              <a:t>2.The pressure of a sample of gas in a 2.00-L container is 1.25 atm. What will the pressure be if the sample is placed in a 4.00-L container?</a:t>
            </a:r>
          </a:p>
          <a:p>
            <a:endParaRPr lang="en-US" b="1" dirty="0" smtClean="0"/>
          </a:p>
          <a:p>
            <a:r>
              <a:rPr lang="en-US" b="1" dirty="0" smtClean="0">
                <a:solidFill>
                  <a:srgbClr val="FF0000"/>
                </a:solidFill>
              </a:rPr>
              <a:t>Answer:  0.63 </a:t>
            </a:r>
            <a:r>
              <a:rPr lang="en-US" b="1" dirty="0" err="1" smtClean="0">
                <a:solidFill>
                  <a:srgbClr val="FF0000"/>
                </a:solidFill>
              </a:rPr>
              <a:t>atm</a:t>
            </a:r>
            <a:endParaRPr lang="en-US" b="1" dirty="0" smtClean="0">
              <a:solidFill>
                <a:srgbClr val="FF0000"/>
              </a:solidFill>
            </a:endParaRPr>
          </a:p>
          <a:p>
            <a:pPr lvl="1"/>
            <a:endParaRPr lang="en-US" b="1" dirty="0"/>
          </a:p>
        </p:txBody>
      </p:sp>
      <p:sp>
        <p:nvSpPr>
          <p:cNvPr id="3" name="Title 2"/>
          <p:cNvSpPr>
            <a:spLocks noGrp="1"/>
          </p:cNvSpPr>
          <p:nvPr>
            <p:ph type="title"/>
          </p:nvPr>
        </p:nvSpPr>
        <p:spPr/>
        <p:txBody>
          <a:bodyPr/>
          <a:lstStyle/>
          <a:p>
            <a:r>
              <a:rPr lang="en-US" dirty="0" smtClean="0"/>
              <a:t>Boyle’s Law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Charles’ Law</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85000" lnSpcReduction="10000"/>
          </a:bodyPr>
          <a:lstStyle/>
          <a:p>
            <a:r>
              <a:rPr lang="en-US" b="1" dirty="0" smtClean="0"/>
              <a:t>At constant pressure, the volume of a give amount of gas is directly proportional to its Kelvin temperature.</a:t>
            </a:r>
          </a:p>
          <a:p>
            <a:r>
              <a:rPr lang="en-US" b="1" dirty="0" smtClean="0"/>
              <a:t>V</a:t>
            </a:r>
            <a:r>
              <a:rPr lang="en-US" b="1" baseline="-25000" dirty="0" smtClean="0"/>
              <a:t>1</a:t>
            </a:r>
            <a:r>
              <a:rPr lang="en-US" b="1" dirty="0" smtClean="0"/>
              <a:t>/T</a:t>
            </a:r>
            <a:r>
              <a:rPr lang="en-US" b="1" baseline="-25000" dirty="0" smtClean="0"/>
              <a:t>1</a:t>
            </a:r>
            <a:r>
              <a:rPr lang="en-US" b="1" dirty="0" smtClean="0"/>
              <a:t>=V</a:t>
            </a:r>
            <a:r>
              <a:rPr lang="en-US" b="1" baseline="-25000" dirty="0" smtClean="0"/>
              <a:t>2</a:t>
            </a:r>
            <a:r>
              <a:rPr lang="en-US" b="1" dirty="0" smtClean="0"/>
              <a:t>/T</a:t>
            </a:r>
            <a:r>
              <a:rPr lang="en-US" b="1" baseline="-25000" dirty="0" smtClean="0"/>
              <a:t>2</a:t>
            </a:r>
            <a:endParaRPr lang="en-US" b="1" dirty="0" smtClean="0"/>
          </a:p>
          <a:p>
            <a:r>
              <a:rPr lang="en-US" b="1" dirty="0" smtClean="0"/>
              <a:t>Ex:  A balloon occupies a volume of 4.52 L @ 39.0°C.  If the temperature rises to 85.0°C, what is the new volume of the balloon, assuming the pressure remains constant?</a:t>
            </a:r>
          </a:p>
          <a:p>
            <a:pPr lvl="2"/>
            <a:endParaRPr lang="en-US" dirty="0" smtClean="0"/>
          </a:p>
          <a:p>
            <a:pPr lvl="2"/>
            <a:endParaRPr lang="en-US" dirty="0" smtClean="0"/>
          </a:p>
        </p:txBody>
      </p:sp>
      <p:sp>
        <p:nvSpPr>
          <p:cNvPr id="6" name="Content Placeholder 5"/>
          <p:cNvSpPr>
            <a:spLocks noGrp="1"/>
          </p:cNvSpPr>
          <p:nvPr>
            <p:ph sz="quarter" idx="4"/>
          </p:nvPr>
        </p:nvSpPr>
        <p:spPr/>
        <p:txBody>
          <a:bodyPr/>
          <a:lstStyle/>
          <a:p>
            <a:r>
              <a:rPr lang="en-US" sz="2000" b="1" dirty="0" smtClean="0">
                <a:solidFill>
                  <a:srgbClr val="FF0000"/>
                </a:solidFill>
              </a:rPr>
              <a:t>Change temperature to Kelvin</a:t>
            </a:r>
          </a:p>
          <a:p>
            <a:r>
              <a:rPr lang="en-US" sz="2000" b="1" dirty="0" smtClean="0">
                <a:solidFill>
                  <a:srgbClr val="FF0000"/>
                </a:solidFill>
              </a:rPr>
              <a:t>V</a:t>
            </a:r>
            <a:r>
              <a:rPr lang="en-US" sz="2000" b="1" baseline="-25000" dirty="0" smtClean="0">
                <a:solidFill>
                  <a:srgbClr val="FF0000"/>
                </a:solidFill>
              </a:rPr>
              <a:t>1</a:t>
            </a:r>
            <a:r>
              <a:rPr lang="en-US" sz="2000" b="1" dirty="0" smtClean="0">
                <a:solidFill>
                  <a:srgbClr val="FF0000"/>
                </a:solidFill>
              </a:rPr>
              <a:t>=4.52 L</a:t>
            </a:r>
          </a:p>
          <a:p>
            <a:r>
              <a:rPr lang="en-US" sz="2000" b="1" dirty="0" smtClean="0">
                <a:solidFill>
                  <a:srgbClr val="FF0000"/>
                </a:solidFill>
              </a:rPr>
              <a:t>T</a:t>
            </a:r>
            <a:r>
              <a:rPr lang="en-US" sz="2000" b="1" baseline="-25000" dirty="0" smtClean="0">
                <a:solidFill>
                  <a:srgbClr val="FF0000"/>
                </a:solidFill>
              </a:rPr>
              <a:t>1</a:t>
            </a:r>
            <a:r>
              <a:rPr lang="en-US" sz="2000" b="1" dirty="0" smtClean="0">
                <a:solidFill>
                  <a:srgbClr val="FF0000"/>
                </a:solidFill>
              </a:rPr>
              <a:t>=39.0 + 273= 312.0K</a:t>
            </a:r>
          </a:p>
          <a:p>
            <a:r>
              <a:rPr lang="en-US" sz="2000" b="1" dirty="0" smtClean="0">
                <a:solidFill>
                  <a:srgbClr val="FF0000"/>
                </a:solidFill>
              </a:rPr>
              <a:t> T</a:t>
            </a:r>
            <a:r>
              <a:rPr lang="en-US" sz="2000" b="1" baseline="-25000" dirty="0" smtClean="0">
                <a:solidFill>
                  <a:srgbClr val="FF0000"/>
                </a:solidFill>
              </a:rPr>
              <a:t>2</a:t>
            </a:r>
            <a:r>
              <a:rPr lang="en-US" sz="2000" b="1" dirty="0" smtClean="0">
                <a:solidFill>
                  <a:srgbClr val="FF0000"/>
                </a:solidFill>
              </a:rPr>
              <a:t>=85.0 + 273= 358.0K</a:t>
            </a:r>
          </a:p>
          <a:p>
            <a:r>
              <a:rPr lang="en-US" sz="2000" b="1" dirty="0" smtClean="0">
                <a:solidFill>
                  <a:srgbClr val="FF0000"/>
                </a:solidFill>
              </a:rPr>
              <a:t>V</a:t>
            </a:r>
            <a:r>
              <a:rPr lang="en-US" sz="2000" b="1" baseline="-25000" dirty="0" smtClean="0">
                <a:solidFill>
                  <a:srgbClr val="FF0000"/>
                </a:solidFill>
              </a:rPr>
              <a:t>2</a:t>
            </a:r>
            <a:r>
              <a:rPr lang="en-US" sz="2000" b="1" dirty="0" smtClean="0">
                <a:solidFill>
                  <a:srgbClr val="FF0000"/>
                </a:solidFill>
              </a:rPr>
              <a:t>=?</a:t>
            </a:r>
          </a:p>
          <a:p>
            <a:endParaRPr lang="en-US" b="1" dirty="0" smtClean="0">
              <a:solidFill>
                <a:srgbClr val="FF0000"/>
              </a:solidFill>
            </a:endParaRPr>
          </a:p>
          <a:p>
            <a:r>
              <a:rPr lang="en-US" sz="2000" b="1" dirty="0" smtClean="0">
                <a:solidFill>
                  <a:srgbClr val="FF0000"/>
                </a:solidFill>
              </a:rPr>
              <a:t>(4.52L)/(312K)=V</a:t>
            </a:r>
            <a:r>
              <a:rPr lang="en-US" sz="2000" b="1" baseline="-25000" dirty="0" smtClean="0">
                <a:solidFill>
                  <a:srgbClr val="FF0000"/>
                </a:solidFill>
              </a:rPr>
              <a:t>2 </a:t>
            </a:r>
            <a:r>
              <a:rPr lang="en-US" sz="2000" b="1" dirty="0" smtClean="0">
                <a:solidFill>
                  <a:srgbClr val="FF0000"/>
                </a:solidFill>
              </a:rPr>
              <a:t>/(358K)</a:t>
            </a:r>
          </a:p>
          <a:p>
            <a:endParaRPr lang="en-US" b="1" dirty="0" smtClean="0">
              <a:solidFill>
                <a:srgbClr val="FF0000"/>
              </a:solidFill>
            </a:endParaRPr>
          </a:p>
          <a:p>
            <a:r>
              <a:rPr lang="en-US" b="1" dirty="0" smtClean="0">
                <a:solidFill>
                  <a:srgbClr val="FF0000"/>
                </a:solidFill>
              </a:rPr>
              <a:t>V</a:t>
            </a:r>
            <a:r>
              <a:rPr lang="en-US" b="1" baseline="-25000" dirty="0" smtClean="0">
                <a:solidFill>
                  <a:srgbClr val="FF0000"/>
                </a:solidFill>
              </a:rPr>
              <a:t>2</a:t>
            </a:r>
            <a:r>
              <a:rPr lang="en-US" b="1" dirty="0" smtClean="0">
                <a:solidFill>
                  <a:srgbClr val="FF0000"/>
                </a:solidFill>
              </a:rPr>
              <a:t>=5.19L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wipe(down)">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wipe(down)">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wipe(down)">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wipe(down)">
                                      <p:cBhvr>
                                        <p:cTn id="42" dur="5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wipe(dow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wipe(dow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1. A gas at 80°C occupies a volume of 1.45 L. What will the temperature be if the volume increases to 2.24 L?</a:t>
            </a:r>
          </a:p>
          <a:p>
            <a:endParaRPr lang="en-US" b="1" dirty="0" smtClean="0"/>
          </a:p>
          <a:p>
            <a:r>
              <a:rPr lang="en-US" b="1" dirty="0" smtClean="0">
                <a:solidFill>
                  <a:srgbClr val="FF0000"/>
                </a:solidFill>
              </a:rPr>
              <a:t>Answer:  545 K</a:t>
            </a:r>
          </a:p>
          <a:p>
            <a:pPr lvl="2"/>
            <a:endParaRPr lang="en-US" b="1" dirty="0" smtClean="0"/>
          </a:p>
          <a:p>
            <a:r>
              <a:rPr lang="en-US" b="1" dirty="0" smtClean="0"/>
              <a:t>2. The temperature of a 5.00-L sample of gas is lowered from 95.0°C to 30.0°C. What will be the new volume of the gas?</a:t>
            </a:r>
          </a:p>
          <a:p>
            <a:endParaRPr lang="en-US" b="1" dirty="0" smtClean="0"/>
          </a:p>
          <a:p>
            <a:r>
              <a:rPr lang="en-US" b="1" dirty="0" smtClean="0">
                <a:solidFill>
                  <a:srgbClr val="FF0000"/>
                </a:solidFill>
              </a:rPr>
              <a:t>Answer:  4.12 L</a:t>
            </a:r>
            <a:endParaRPr lang="en-US" b="1" dirty="0">
              <a:solidFill>
                <a:srgbClr val="FF0000"/>
              </a:solidFill>
            </a:endParaRPr>
          </a:p>
        </p:txBody>
      </p:sp>
      <p:sp>
        <p:nvSpPr>
          <p:cNvPr id="3" name="Title 2"/>
          <p:cNvSpPr>
            <a:spLocks noGrp="1"/>
          </p:cNvSpPr>
          <p:nvPr>
            <p:ph type="title"/>
          </p:nvPr>
        </p:nvSpPr>
        <p:spPr/>
        <p:txBody>
          <a:bodyPr>
            <a:normAutofit/>
          </a:bodyPr>
          <a:lstStyle/>
          <a:p>
            <a:r>
              <a:rPr lang="en-US" dirty="0" smtClean="0"/>
              <a:t>Charles’ Law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Combined Gas Law</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40000" lnSpcReduction="20000"/>
          </a:bodyPr>
          <a:lstStyle/>
          <a:p>
            <a:r>
              <a:rPr lang="en-US" sz="4300" b="1" dirty="0" smtClean="0"/>
              <a:t>States the relationship among pressure, temperature, and volume of a fixed amount of gas.</a:t>
            </a:r>
          </a:p>
          <a:p>
            <a:r>
              <a:rPr lang="en-US" sz="4300" b="1" dirty="0" smtClean="0"/>
              <a:t>Other gas laws can be obtained by canceling the constant.</a:t>
            </a:r>
          </a:p>
          <a:p>
            <a:r>
              <a:rPr lang="en-US" sz="4300" b="1" dirty="0" smtClean="0"/>
              <a:t>This law can also be used when there is no constant.</a:t>
            </a:r>
          </a:p>
          <a:p>
            <a:r>
              <a:rPr lang="en-US" sz="4300" b="1" dirty="0" smtClean="0"/>
              <a:t>P</a:t>
            </a:r>
            <a:r>
              <a:rPr lang="en-US" sz="4300" b="1" baseline="-25000" dirty="0" smtClean="0"/>
              <a:t>1</a:t>
            </a:r>
            <a:r>
              <a:rPr lang="en-US" sz="4300" b="1" dirty="0" smtClean="0"/>
              <a:t>V</a:t>
            </a:r>
            <a:r>
              <a:rPr lang="en-US" sz="4300" b="1" baseline="-25000" dirty="0" smtClean="0"/>
              <a:t>1</a:t>
            </a:r>
            <a:r>
              <a:rPr lang="en-US" sz="4300" b="1" dirty="0" smtClean="0"/>
              <a:t>/T</a:t>
            </a:r>
            <a:r>
              <a:rPr lang="en-US" sz="4300" b="1" baseline="-25000" dirty="0" smtClean="0"/>
              <a:t>1</a:t>
            </a:r>
            <a:r>
              <a:rPr lang="en-US" sz="4300" b="1" dirty="0" smtClean="0"/>
              <a:t>=P</a:t>
            </a:r>
            <a:r>
              <a:rPr lang="en-US" sz="4300" b="1" baseline="-25000" dirty="0" smtClean="0"/>
              <a:t>2</a:t>
            </a:r>
            <a:r>
              <a:rPr lang="en-US" sz="4300" b="1" dirty="0" smtClean="0"/>
              <a:t>V</a:t>
            </a:r>
            <a:r>
              <a:rPr lang="en-US" sz="4300" b="1" baseline="-25000" dirty="0" smtClean="0"/>
              <a:t>2</a:t>
            </a:r>
            <a:r>
              <a:rPr lang="en-US" sz="4300" b="1" dirty="0" smtClean="0"/>
              <a:t>/T</a:t>
            </a:r>
            <a:r>
              <a:rPr lang="en-US" sz="4300" b="1" baseline="-25000" dirty="0" smtClean="0"/>
              <a:t>2</a:t>
            </a:r>
          </a:p>
          <a:p>
            <a:r>
              <a:rPr lang="en-US" sz="4300" b="1" dirty="0" smtClean="0"/>
              <a:t>Modified Combined Gas Law</a:t>
            </a:r>
          </a:p>
          <a:p>
            <a:pPr lvl="1"/>
            <a:r>
              <a:rPr lang="en-US" sz="4300" b="1" dirty="0" smtClean="0"/>
              <a:t>P</a:t>
            </a:r>
            <a:r>
              <a:rPr lang="en-US" sz="4300" b="1" baseline="-25000" dirty="0" smtClean="0"/>
              <a:t>1</a:t>
            </a:r>
            <a:r>
              <a:rPr lang="en-US" sz="4300" b="1" dirty="0" smtClean="0"/>
              <a:t>V</a:t>
            </a:r>
            <a:r>
              <a:rPr lang="en-US" sz="4300" b="1" baseline="-25000" dirty="0" smtClean="0"/>
              <a:t>1</a:t>
            </a:r>
            <a:r>
              <a:rPr lang="en-US" sz="4300" b="1" dirty="0" smtClean="0"/>
              <a:t>/n </a:t>
            </a:r>
            <a:r>
              <a:rPr lang="en-US" sz="4300" b="1" baseline="-25000" dirty="0" smtClean="0"/>
              <a:t>1</a:t>
            </a:r>
            <a:r>
              <a:rPr lang="en-US" sz="4300" b="1" dirty="0" smtClean="0"/>
              <a:t>T</a:t>
            </a:r>
            <a:r>
              <a:rPr lang="en-US" sz="4300" b="1" baseline="-25000" dirty="0" smtClean="0"/>
              <a:t>1</a:t>
            </a:r>
            <a:r>
              <a:rPr lang="en-US" sz="4300" b="1" dirty="0" smtClean="0"/>
              <a:t>=P</a:t>
            </a:r>
            <a:r>
              <a:rPr lang="en-US" sz="4300" b="1" baseline="-25000" dirty="0" smtClean="0"/>
              <a:t>2</a:t>
            </a:r>
            <a:r>
              <a:rPr lang="en-US" sz="4300" b="1" dirty="0" smtClean="0"/>
              <a:t>V</a:t>
            </a:r>
            <a:r>
              <a:rPr lang="en-US" sz="4300" b="1" baseline="-25000" dirty="0" smtClean="0"/>
              <a:t>2</a:t>
            </a:r>
            <a:r>
              <a:rPr lang="en-US" sz="4300" b="1" dirty="0" smtClean="0"/>
              <a:t>/n </a:t>
            </a:r>
            <a:r>
              <a:rPr lang="en-US" sz="4300" b="1" baseline="-25000" dirty="0" smtClean="0"/>
              <a:t>2</a:t>
            </a:r>
            <a:r>
              <a:rPr lang="en-US" sz="4300" b="1" dirty="0" smtClean="0"/>
              <a:t>T</a:t>
            </a:r>
            <a:r>
              <a:rPr lang="en-US" sz="4300" b="1" baseline="-25000" dirty="0" smtClean="0"/>
              <a:t>2</a:t>
            </a:r>
            <a:endParaRPr lang="en-US" sz="4300" b="1" dirty="0" smtClean="0"/>
          </a:p>
          <a:p>
            <a:r>
              <a:rPr lang="en-US" sz="4300" b="1" dirty="0" smtClean="0"/>
              <a:t>Ex:  A gas at 100 </a:t>
            </a:r>
            <a:r>
              <a:rPr lang="en-US" sz="4300" b="1" dirty="0" err="1" smtClean="0"/>
              <a:t>kPa</a:t>
            </a:r>
            <a:r>
              <a:rPr lang="en-US" sz="4300" b="1" dirty="0" smtClean="0"/>
              <a:t> and 35.0°C fills a container with an initial volume of 4.00L.  If the temperature is raised to 70.0°C and the pressure increases to 340 </a:t>
            </a:r>
            <a:r>
              <a:rPr lang="en-US" sz="4300" b="1" dirty="0" err="1" smtClean="0"/>
              <a:t>kPa</a:t>
            </a:r>
            <a:r>
              <a:rPr lang="en-US" sz="4300" b="1" dirty="0" smtClean="0"/>
              <a:t>, what is the new volume?</a:t>
            </a:r>
          </a:p>
          <a:p>
            <a:pPr lvl="2"/>
            <a:endParaRPr lang="en-US" dirty="0" smtClean="0"/>
          </a:p>
          <a:p>
            <a:pPr lvl="2"/>
            <a:endParaRPr lang="en-US" dirty="0" smtClean="0"/>
          </a:p>
          <a:p>
            <a:pPr lvl="2"/>
            <a:endParaRPr lang="en-US" dirty="0" smtClean="0"/>
          </a:p>
        </p:txBody>
      </p:sp>
      <p:sp>
        <p:nvSpPr>
          <p:cNvPr id="6" name="Content Placeholder 5"/>
          <p:cNvSpPr>
            <a:spLocks noGrp="1"/>
          </p:cNvSpPr>
          <p:nvPr>
            <p:ph sz="quarter" idx="4"/>
          </p:nvPr>
        </p:nvSpPr>
        <p:spPr/>
        <p:txBody>
          <a:bodyPr>
            <a:normAutofit fontScale="92500" lnSpcReduction="20000"/>
          </a:bodyPr>
          <a:lstStyle/>
          <a:p>
            <a:r>
              <a:rPr lang="en-US" sz="2600" b="1" dirty="0" smtClean="0">
                <a:solidFill>
                  <a:srgbClr val="FF0000"/>
                </a:solidFill>
              </a:rPr>
              <a:t>Change temperature to Kelvin </a:t>
            </a:r>
          </a:p>
          <a:p>
            <a:r>
              <a:rPr lang="en-US" sz="2600" b="1" dirty="0" smtClean="0">
                <a:solidFill>
                  <a:srgbClr val="FF0000"/>
                </a:solidFill>
              </a:rPr>
              <a:t>P</a:t>
            </a:r>
            <a:r>
              <a:rPr lang="en-US" sz="2600" b="1" baseline="-25000" dirty="0" smtClean="0">
                <a:solidFill>
                  <a:srgbClr val="FF0000"/>
                </a:solidFill>
              </a:rPr>
              <a:t>1</a:t>
            </a:r>
            <a:r>
              <a:rPr lang="en-US" sz="2600" b="1" dirty="0" smtClean="0">
                <a:solidFill>
                  <a:srgbClr val="FF0000"/>
                </a:solidFill>
              </a:rPr>
              <a:t>=100 </a:t>
            </a:r>
            <a:r>
              <a:rPr lang="en-US" sz="2600" b="1" dirty="0" err="1" smtClean="0">
                <a:solidFill>
                  <a:srgbClr val="FF0000"/>
                </a:solidFill>
              </a:rPr>
              <a:t>kPa</a:t>
            </a:r>
            <a:endParaRPr lang="en-US" sz="2600" b="1" dirty="0" smtClean="0">
              <a:solidFill>
                <a:srgbClr val="FF0000"/>
              </a:solidFill>
            </a:endParaRPr>
          </a:p>
          <a:p>
            <a:r>
              <a:rPr lang="en-US" sz="2600" b="1" dirty="0" smtClean="0">
                <a:solidFill>
                  <a:srgbClr val="FF0000"/>
                </a:solidFill>
              </a:rPr>
              <a:t>T</a:t>
            </a:r>
            <a:r>
              <a:rPr lang="en-US" sz="2600" b="1" baseline="-25000" dirty="0" smtClean="0">
                <a:solidFill>
                  <a:srgbClr val="FF0000"/>
                </a:solidFill>
              </a:rPr>
              <a:t>1</a:t>
            </a:r>
            <a:r>
              <a:rPr lang="en-US" sz="2600" b="1" dirty="0" smtClean="0">
                <a:solidFill>
                  <a:srgbClr val="FF0000"/>
                </a:solidFill>
              </a:rPr>
              <a:t>=35.0 + 273=308K</a:t>
            </a:r>
          </a:p>
          <a:p>
            <a:r>
              <a:rPr lang="en-US" sz="2600" b="1" dirty="0" smtClean="0">
                <a:solidFill>
                  <a:srgbClr val="FF0000"/>
                </a:solidFill>
              </a:rPr>
              <a:t>V</a:t>
            </a:r>
            <a:r>
              <a:rPr lang="en-US" sz="2600" b="1" baseline="-25000" dirty="0" smtClean="0">
                <a:solidFill>
                  <a:srgbClr val="FF0000"/>
                </a:solidFill>
              </a:rPr>
              <a:t>1</a:t>
            </a:r>
            <a:r>
              <a:rPr lang="en-US" sz="2600" b="1" dirty="0" smtClean="0">
                <a:solidFill>
                  <a:srgbClr val="FF0000"/>
                </a:solidFill>
              </a:rPr>
              <a:t>=4.00L</a:t>
            </a:r>
          </a:p>
          <a:p>
            <a:r>
              <a:rPr lang="en-US" sz="2600" b="1" dirty="0" smtClean="0">
                <a:solidFill>
                  <a:srgbClr val="FF0000"/>
                </a:solidFill>
              </a:rPr>
              <a:t>P</a:t>
            </a:r>
            <a:r>
              <a:rPr lang="en-US" sz="2600" b="1" baseline="-25000" dirty="0" smtClean="0">
                <a:solidFill>
                  <a:srgbClr val="FF0000"/>
                </a:solidFill>
              </a:rPr>
              <a:t>2</a:t>
            </a:r>
            <a:r>
              <a:rPr lang="en-US" sz="2600" b="1" dirty="0" smtClean="0">
                <a:solidFill>
                  <a:srgbClr val="FF0000"/>
                </a:solidFill>
              </a:rPr>
              <a:t>=340 </a:t>
            </a:r>
            <a:r>
              <a:rPr lang="en-US" sz="2600" b="1" dirty="0" err="1" smtClean="0">
                <a:solidFill>
                  <a:srgbClr val="FF0000"/>
                </a:solidFill>
              </a:rPr>
              <a:t>kPa</a:t>
            </a:r>
            <a:endParaRPr lang="en-US" sz="2600" b="1" dirty="0" smtClean="0">
              <a:solidFill>
                <a:srgbClr val="FF0000"/>
              </a:solidFill>
            </a:endParaRPr>
          </a:p>
          <a:p>
            <a:r>
              <a:rPr lang="en-US" sz="2600" b="1" dirty="0" smtClean="0">
                <a:solidFill>
                  <a:srgbClr val="FF0000"/>
                </a:solidFill>
              </a:rPr>
              <a:t>T</a:t>
            </a:r>
            <a:r>
              <a:rPr lang="en-US" sz="2600" b="1" baseline="-25000" dirty="0" smtClean="0">
                <a:solidFill>
                  <a:srgbClr val="FF0000"/>
                </a:solidFill>
              </a:rPr>
              <a:t>2</a:t>
            </a:r>
            <a:r>
              <a:rPr lang="en-US" sz="2600" b="1" dirty="0" smtClean="0">
                <a:solidFill>
                  <a:srgbClr val="FF0000"/>
                </a:solidFill>
              </a:rPr>
              <a:t>=70.0 + 273=343K</a:t>
            </a:r>
          </a:p>
          <a:p>
            <a:r>
              <a:rPr lang="en-US" sz="2600" b="1" dirty="0" smtClean="0">
                <a:solidFill>
                  <a:srgbClr val="FF0000"/>
                </a:solidFill>
              </a:rPr>
              <a:t>V</a:t>
            </a:r>
            <a:r>
              <a:rPr lang="en-US" sz="2600" b="1" baseline="-25000" dirty="0" smtClean="0">
                <a:solidFill>
                  <a:srgbClr val="FF0000"/>
                </a:solidFill>
              </a:rPr>
              <a:t>2</a:t>
            </a:r>
            <a:r>
              <a:rPr lang="en-US" sz="2600" b="1" dirty="0" smtClean="0">
                <a:solidFill>
                  <a:srgbClr val="FF0000"/>
                </a:solidFill>
              </a:rPr>
              <a:t>=?</a:t>
            </a:r>
          </a:p>
          <a:p>
            <a:pPr>
              <a:buNone/>
            </a:pPr>
            <a:endParaRPr lang="en-US" b="1" dirty="0" smtClean="0">
              <a:solidFill>
                <a:srgbClr val="FF0000"/>
              </a:solidFill>
            </a:endParaRPr>
          </a:p>
          <a:p>
            <a:r>
              <a:rPr lang="en-US" sz="2600" b="1" dirty="0" smtClean="0">
                <a:solidFill>
                  <a:srgbClr val="FF0000"/>
                </a:solidFill>
              </a:rPr>
              <a:t>(100kPa)(4.00L)/(308K)= (340kPa)V</a:t>
            </a:r>
            <a:r>
              <a:rPr lang="en-US" sz="2600" b="1" baseline="-25000" dirty="0" smtClean="0">
                <a:solidFill>
                  <a:srgbClr val="FF0000"/>
                </a:solidFill>
              </a:rPr>
              <a:t>2</a:t>
            </a:r>
            <a:r>
              <a:rPr lang="en-US" sz="2600" b="1" dirty="0" smtClean="0">
                <a:solidFill>
                  <a:srgbClr val="FF0000"/>
                </a:solidFill>
              </a:rPr>
              <a:t>/(343K)</a:t>
            </a:r>
          </a:p>
          <a:p>
            <a:endParaRPr lang="en-US" sz="2600" b="1" dirty="0" smtClean="0">
              <a:solidFill>
                <a:srgbClr val="FF0000"/>
              </a:solidFill>
            </a:endParaRPr>
          </a:p>
          <a:p>
            <a:r>
              <a:rPr lang="en-US" sz="2600" b="1" dirty="0" smtClean="0">
                <a:solidFill>
                  <a:srgbClr val="FF0000"/>
                </a:solidFill>
              </a:rPr>
              <a:t>V</a:t>
            </a:r>
            <a:r>
              <a:rPr lang="en-US" sz="2600" b="1" baseline="-25000" dirty="0" smtClean="0">
                <a:solidFill>
                  <a:srgbClr val="FF0000"/>
                </a:solidFill>
              </a:rPr>
              <a:t>2</a:t>
            </a:r>
            <a:r>
              <a:rPr lang="en-US" sz="2600" b="1" dirty="0" smtClean="0">
                <a:solidFill>
                  <a:srgbClr val="FF0000"/>
                </a:solidFill>
              </a:rPr>
              <a:t>=1.31 </a:t>
            </a:r>
            <a:r>
              <a:rPr lang="en-US" b="1" dirty="0" smtClean="0">
                <a:solidFill>
                  <a:srgbClr val="FF0000"/>
                </a:solidFill>
              </a:rPr>
              <a:t>L</a:t>
            </a:r>
          </a:p>
          <a:p>
            <a:endParaRPr lang="en-US" dirty="0" smtClean="0">
              <a:solidFill>
                <a:srgbClr val="FF0000"/>
              </a:solidFill>
            </a:endParaRPr>
          </a:p>
          <a:p>
            <a:endParaRPr lang="en-US" dirty="0" smtClean="0">
              <a:solidFill>
                <a:srgbClr val="FF0000"/>
              </a:solidFill>
            </a:endParaRP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down)">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wipe(down)">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down)">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Effect transition="in" filter="wipe(down)">
                                      <p:cBhvr>
                                        <p:cTn id="45" dur="500"/>
                                        <p:tgtEl>
                                          <p:spTgt spid="6">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wipe(down)">
                                      <p:cBhvr>
                                        <p:cTn id="50" dur="500"/>
                                        <p:tgtEl>
                                          <p:spTgt spid="6">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Effect transition="in" filter="wipe(down)">
                                      <p:cBhvr>
                                        <p:cTn id="55" dur="500"/>
                                        <p:tgtEl>
                                          <p:spTgt spid="6">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wipe(down)">
                                      <p:cBhvr>
                                        <p:cTn id="60" dur="500"/>
                                        <p:tgtEl>
                                          <p:spTgt spid="6">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6">
                                            <p:txEl>
                                              <p:pRg st="5" end="5"/>
                                            </p:txEl>
                                          </p:spTgt>
                                        </p:tgtEl>
                                        <p:attrNameLst>
                                          <p:attrName>style.visibility</p:attrName>
                                        </p:attrNameLst>
                                      </p:cBhvr>
                                      <p:to>
                                        <p:strVal val="visible"/>
                                      </p:to>
                                    </p:set>
                                    <p:animEffect transition="in" filter="wipe(down)">
                                      <p:cBhvr>
                                        <p:cTn id="65" dur="500"/>
                                        <p:tgtEl>
                                          <p:spTgt spid="6">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6">
                                            <p:txEl>
                                              <p:pRg st="6" end="6"/>
                                            </p:txEl>
                                          </p:spTgt>
                                        </p:tgtEl>
                                        <p:attrNameLst>
                                          <p:attrName>style.visibility</p:attrName>
                                        </p:attrNameLst>
                                      </p:cBhvr>
                                      <p:to>
                                        <p:strVal val="visible"/>
                                      </p:to>
                                    </p:set>
                                    <p:animEffect transition="in" filter="wipe(down)">
                                      <p:cBhvr>
                                        <p:cTn id="70" dur="500"/>
                                        <p:tgtEl>
                                          <p:spTgt spid="6">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6">
                                            <p:txEl>
                                              <p:pRg st="8" end="8"/>
                                            </p:txEl>
                                          </p:spTgt>
                                        </p:tgtEl>
                                        <p:attrNameLst>
                                          <p:attrName>style.visibility</p:attrName>
                                        </p:attrNameLst>
                                      </p:cBhvr>
                                      <p:to>
                                        <p:strVal val="visible"/>
                                      </p:to>
                                    </p:set>
                                    <p:animEffect transition="in" filter="wipe(down)">
                                      <p:cBhvr>
                                        <p:cTn id="75" dur="500"/>
                                        <p:tgtEl>
                                          <p:spTgt spid="6">
                                            <p:txEl>
                                              <p:pRg st="8" end="8"/>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6">
                                            <p:txEl>
                                              <p:pRg st="10" end="10"/>
                                            </p:txEl>
                                          </p:spTgt>
                                        </p:tgtEl>
                                        <p:attrNameLst>
                                          <p:attrName>style.visibility</p:attrName>
                                        </p:attrNameLst>
                                      </p:cBhvr>
                                      <p:to>
                                        <p:strVal val="visible"/>
                                      </p:to>
                                    </p:set>
                                    <p:animEffect transition="in" filter="wipe(down)">
                                      <p:cBhvr>
                                        <p:cTn id="80"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t>1. A sample of air has a pressure of 1.02 </a:t>
            </a:r>
            <a:r>
              <a:rPr lang="en-US" b="1" dirty="0" err="1" smtClean="0"/>
              <a:t>atm</a:t>
            </a:r>
            <a:r>
              <a:rPr lang="en-US" b="1" dirty="0" smtClean="0"/>
              <a:t> at 24.0°C. The temperature is raised to 95.0°C. The pressure is increased to 1.53 </a:t>
            </a:r>
            <a:r>
              <a:rPr lang="en-US" b="1" dirty="0" err="1" smtClean="0"/>
              <a:t>atm</a:t>
            </a:r>
            <a:r>
              <a:rPr lang="en-US" b="1" dirty="0" smtClean="0"/>
              <a:t> and volume is reduced to .05 L. What was the initial volume?</a:t>
            </a:r>
          </a:p>
          <a:p>
            <a:endParaRPr lang="en-US" b="1" dirty="0" smtClean="0"/>
          </a:p>
          <a:p>
            <a:r>
              <a:rPr lang="en-US" b="1" dirty="0" smtClean="0">
                <a:solidFill>
                  <a:srgbClr val="FF0000"/>
                </a:solidFill>
              </a:rPr>
              <a:t>Answer:  0.06 L</a:t>
            </a:r>
          </a:p>
          <a:p>
            <a:endParaRPr lang="en-US" b="1" dirty="0" smtClean="0"/>
          </a:p>
          <a:p>
            <a:r>
              <a:rPr lang="en-US" b="1" dirty="0" smtClean="0"/>
              <a:t>2. A balloon contains 2.46 L of gas at a pressure of 2.30 </a:t>
            </a:r>
            <a:r>
              <a:rPr lang="en-US" b="1" dirty="0" err="1" smtClean="0"/>
              <a:t>atm</a:t>
            </a:r>
            <a:r>
              <a:rPr lang="en-US" b="1" dirty="0" smtClean="0"/>
              <a:t> and a temperature of 15.0°C. If the pressure changes to 4.60 </a:t>
            </a:r>
            <a:r>
              <a:rPr lang="en-US" b="1" dirty="0" err="1" smtClean="0"/>
              <a:t>atm</a:t>
            </a:r>
            <a:r>
              <a:rPr lang="en-US" b="1" dirty="0" smtClean="0"/>
              <a:t> and the temperature to 8.0°C, what will be the volume of gas in the balloon?</a:t>
            </a:r>
          </a:p>
          <a:p>
            <a:endParaRPr lang="en-US" b="1" dirty="0" smtClean="0"/>
          </a:p>
          <a:p>
            <a:r>
              <a:rPr lang="en-US" b="1" dirty="0" smtClean="0">
                <a:solidFill>
                  <a:srgbClr val="FF0000"/>
                </a:solidFill>
              </a:rPr>
              <a:t>Answer:  1.20 L</a:t>
            </a:r>
            <a:endParaRPr lang="en-US" b="1"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Combined Gas Law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at this slide</a:t>
            </a:r>
            <a:endParaRPr lang="en-US" dirty="0"/>
          </a:p>
        </p:txBody>
      </p:sp>
      <p:pic>
        <p:nvPicPr>
          <p:cNvPr id="3" name="Picture 2" descr="C:\Users\cpasilla\AppData\Local\Microsoft\Windows\Temporary Internet Files\Content.IE5\T2Z3W3O0\MC900434720[1].png"/>
          <p:cNvPicPr/>
          <p:nvPr/>
        </p:nvPicPr>
        <p:blipFill>
          <a:blip r:embed="rId2" cstate="print"/>
          <a:srcRect/>
          <a:stretch>
            <a:fillRect/>
          </a:stretch>
        </p:blipFill>
        <p:spPr bwMode="auto">
          <a:xfrm>
            <a:off x="3429143" y="2286143"/>
            <a:ext cx="2285714" cy="22857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
            </a:r>
            <a:br>
              <a:rPr lang="en-US" dirty="0" smtClean="0"/>
            </a:br>
            <a:r>
              <a:rPr lang="en-US" dirty="0" smtClean="0"/>
              <a:t>*Ideal Gas Law</a:t>
            </a:r>
            <a:br>
              <a:rPr lang="en-US" dirty="0" smtClean="0"/>
            </a:br>
            <a:r>
              <a:rPr lang="en-US" dirty="0" smtClean="0"/>
              <a:t>*Avogadro’s Principle</a:t>
            </a:r>
            <a:br>
              <a:rPr lang="en-US" dirty="0" smtClean="0"/>
            </a:br>
            <a:r>
              <a:rPr lang="en-US" dirty="0" smtClean="0"/>
              <a:t>*Dalton’s Law of Partial Pressure</a:t>
            </a:r>
            <a:endParaRPr lang="en-US" dirty="0"/>
          </a:p>
        </p:txBody>
      </p:sp>
      <p:sp>
        <p:nvSpPr>
          <p:cNvPr id="5" name="Subtitle 4"/>
          <p:cNvSpPr>
            <a:spLocks noGrp="1"/>
          </p:cNvSpPr>
          <p:nvPr>
            <p:ph type="subTitle" idx="1"/>
          </p:nvPr>
        </p:nvSpPr>
        <p:spPr/>
        <p:txBody>
          <a:bodyPr>
            <a:noAutofit/>
          </a:bodyPr>
          <a:lstStyle/>
          <a:p>
            <a:pPr algn="l"/>
            <a:r>
              <a:rPr lang="en-US" sz="1400" dirty="0" smtClean="0"/>
              <a:t>C.9.A-Describe and calculate the relations between volume, pressure, number of moles, and temperature for an ideal gas as described by Boyle’s Law, Charles’ Law, Avogadro’s Law, Dalton’s Law of Partial Pressure, and the Ideal Gas Law.</a:t>
            </a:r>
          </a:p>
          <a:p>
            <a:pPr algn="l"/>
            <a:r>
              <a:rPr lang="en-US" sz="1400" dirty="0" smtClean="0"/>
              <a:t>C.9.B-Perform </a:t>
            </a:r>
            <a:r>
              <a:rPr lang="en-US" sz="1400" dirty="0" err="1" smtClean="0"/>
              <a:t>stoichiometric</a:t>
            </a:r>
            <a:r>
              <a:rPr lang="en-US" sz="1400" dirty="0" smtClean="0"/>
              <a:t> calculations, including determination of mass and volume relationships between reactants and products for reactions involving gases.</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Ideal Gas Law</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85000" lnSpcReduction="20000"/>
          </a:bodyPr>
          <a:lstStyle/>
          <a:p>
            <a:r>
              <a:rPr lang="en-US" b="1" dirty="0" smtClean="0"/>
              <a:t>Describes the physical behavior of an ideal gas in terms of pressure of moles of gas.</a:t>
            </a:r>
          </a:p>
          <a:p>
            <a:r>
              <a:rPr lang="en-US" b="1" dirty="0" smtClean="0"/>
              <a:t>PV=</a:t>
            </a:r>
            <a:r>
              <a:rPr lang="en-US" b="1" dirty="0" err="1" smtClean="0"/>
              <a:t>nRT</a:t>
            </a:r>
            <a:endParaRPr lang="en-US" b="1" dirty="0" smtClean="0"/>
          </a:p>
          <a:p>
            <a:pPr lvl="1"/>
            <a:r>
              <a:rPr lang="en-US" b="1" dirty="0" smtClean="0"/>
              <a:t>Temperature must be in Kelvin</a:t>
            </a:r>
          </a:p>
          <a:p>
            <a:pPr lvl="1"/>
            <a:r>
              <a:rPr lang="en-US" b="1" dirty="0" smtClean="0"/>
              <a:t>R=Ideal Gas Constant *Check the units of pressure in the problem</a:t>
            </a:r>
          </a:p>
          <a:p>
            <a:r>
              <a:rPr lang="en-US" b="1" dirty="0" smtClean="0"/>
              <a:t>Ex:  Calculate the number of moles of ammonia (NH</a:t>
            </a:r>
            <a:r>
              <a:rPr lang="en-US" b="1" baseline="-25000" dirty="0" smtClean="0"/>
              <a:t>3</a:t>
            </a:r>
            <a:r>
              <a:rPr lang="en-US" b="1" dirty="0" smtClean="0"/>
              <a:t>) contained in a 2.5 L container @ 32°C with a pressure of 2.21 atm.</a:t>
            </a:r>
          </a:p>
          <a:p>
            <a:pPr lvl="1"/>
            <a:endParaRPr lang="en-US" dirty="0" smtClean="0"/>
          </a:p>
        </p:txBody>
      </p:sp>
      <p:sp>
        <p:nvSpPr>
          <p:cNvPr id="6" name="Content Placeholder 5"/>
          <p:cNvSpPr>
            <a:spLocks noGrp="1"/>
          </p:cNvSpPr>
          <p:nvPr>
            <p:ph sz="quarter" idx="4"/>
          </p:nvPr>
        </p:nvSpPr>
        <p:spPr/>
        <p:txBody>
          <a:bodyPr>
            <a:normAutofit lnSpcReduction="10000"/>
          </a:bodyPr>
          <a:lstStyle/>
          <a:p>
            <a:r>
              <a:rPr lang="en-US" b="1" dirty="0" smtClean="0">
                <a:solidFill>
                  <a:srgbClr val="FF0000"/>
                </a:solidFill>
              </a:rPr>
              <a:t>Change temperature to Kelvin</a:t>
            </a:r>
          </a:p>
          <a:p>
            <a:r>
              <a:rPr lang="en-US" b="1" dirty="0" smtClean="0">
                <a:solidFill>
                  <a:srgbClr val="FF0000"/>
                </a:solidFill>
              </a:rPr>
              <a:t>P=2.21 </a:t>
            </a:r>
            <a:r>
              <a:rPr lang="en-US" b="1" dirty="0" err="1" smtClean="0">
                <a:solidFill>
                  <a:srgbClr val="FF0000"/>
                </a:solidFill>
              </a:rPr>
              <a:t>atm</a:t>
            </a:r>
            <a:endParaRPr lang="en-US" b="1" dirty="0" smtClean="0">
              <a:solidFill>
                <a:srgbClr val="FF0000"/>
              </a:solidFill>
            </a:endParaRPr>
          </a:p>
          <a:p>
            <a:r>
              <a:rPr lang="en-US" b="1" dirty="0" smtClean="0">
                <a:solidFill>
                  <a:srgbClr val="FF0000"/>
                </a:solidFill>
              </a:rPr>
              <a:t>V=2.5L</a:t>
            </a:r>
          </a:p>
          <a:p>
            <a:r>
              <a:rPr lang="en-US" sz="2300" b="1" dirty="0" smtClean="0">
                <a:solidFill>
                  <a:srgbClr val="FF0000"/>
                </a:solidFill>
              </a:rPr>
              <a:t>R=0.0821Lxatm/</a:t>
            </a:r>
            <a:r>
              <a:rPr lang="en-US" sz="2300" b="1" dirty="0" err="1" smtClean="0">
                <a:solidFill>
                  <a:srgbClr val="FF0000"/>
                </a:solidFill>
              </a:rPr>
              <a:t>molxK</a:t>
            </a:r>
            <a:endParaRPr lang="en-US" sz="2300" b="1" dirty="0" smtClean="0">
              <a:solidFill>
                <a:srgbClr val="FF0000"/>
              </a:solidFill>
            </a:endParaRPr>
          </a:p>
          <a:p>
            <a:r>
              <a:rPr lang="en-US" b="1" dirty="0" smtClean="0">
                <a:solidFill>
                  <a:srgbClr val="FF0000"/>
                </a:solidFill>
              </a:rPr>
              <a:t>T=32 + 273=305K</a:t>
            </a:r>
          </a:p>
          <a:p>
            <a:r>
              <a:rPr lang="en-US" b="1" dirty="0" smtClean="0">
                <a:solidFill>
                  <a:srgbClr val="FF0000"/>
                </a:solidFill>
              </a:rPr>
              <a:t>n=?</a:t>
            </a:r>
          </a:p>
          <a:p>
            <a:endParaRPr lang="en-US" b="1" dirty="0" smtClean="0">
              <a:solidFill>
                <a:srgbClr val="FF0000"/>
              </a:solidFill>
            </a:endParaRPr>
          </a:p>
          <a:p>
            <a:r>
              <a:rPr lang="en-US" sz="1800" b="1" dirty="0" smtClean="0">
                <a:solidFill>
                  <a:srgbClr val="FF0000"/>
                </a:solidFill>
              </a:rPr>
              <a:t>(2.21atm)(2.5L)= n(0.0821Lxatm/</a:t>
            </a:r>
            <a:r>
              <a:rPr lang="en-US" sz="1800" b="1" dirty="0" err="1" smtClean="0">
                <a:solidFill>
                  <a:srgbClr val="FF0000"/>
                </a:solidFill>
              </a:rPr>
              <a:t>molxK</a:t>
            </a:r>
            <a:r>
              <a:rPr lang="en-US" sz="1800" b="1" dirty="0" smtClean="0">
                <a:solidFill>
                  <a:srgbClr val="FF0000"/>
                </a:solidFill>
              </a:rPr>
              <a:t>)(305K)</a:t>
            </a:r>
          </a:p>
          <a:p>
            <a:endParaRPr lang="en-US" b="1" dirty="0" smtClean="0">
              <a:solidFill>
                <a:srgbClr val="FF0000"/>
              </a:solidFill>
            </a:endParaRPr>
          </a:p>
          <a:p>
            <a:r>
              <a:rPr lang="en-US" b="1" dirty="0" smtClean="0">
                <a:solidFill>
                  <a:srgbClr val="FF0000"/>
                </a:solidFill>
              </a:rPr>
              <a:t>n=0.22 mol</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down)">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down)">
                                      <p:cBhvr>
                                        <p:cTn id="28" dur="5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wipe(down)">
                                      <p:cBhvr>
                                        <p:cTn id="33" dur="500"/>
                                        <p:tgtEl>
                                          <p:spTgt spid="6">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wipe(down)">
                                      <p:cBhvr>
                                        <p:cTn id="38" dur="500"/>
                                        <p:tgtEl>
                                          <p:spTgt spid="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Effect transition="in" filter="wipe(down)">
                                      <p:cBhvr>
                                        <p:cTn id="43" dur="500"/>
                                        <p:tgtEl>
                                          <p:spTgt spid="6">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Effect transition="in" filter="wipe(down)">
                                      <p:cBhvr>
                                        <p:cTn id="48" dur="500"/>
                                        <p:tgtEl>
                                          <p:spTgt spid="6">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Effect transition="in" filter="wipe(down)">
                                      <p:cBhvr>
                                        <p:cTn id="53" dur="500"/>
                                        <p:tgtEl>
                                          <p:spTgt spid="6">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Effect transition="in" filter="wipe(down)">
                                      <p:cBhvr>
                                        <p:cTn id="58" dur="500"/>
                                        <p:tgtEl>
                                          <p:spTgt spid="6">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animEffect transition="in" filter="wipe(down)">
                                      <p:cBhvr>
                                        <p:cTn id="63"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hlinkClick r:id="rId2" action="ppaction://hlinksldjump"/>
              </a:rPr>
              <a:t>Slides 3-8</a:t>
            </a:r>
            <a:endParaRPr lang="en-US" b="1" dirty="0" smtClean="0"/>
          </a:p>
          <a:p>
            <a:pPr lvl="1"/>
            <a:r>
              <a:rPr lang="en-US" b="1" dirty="0" smtClean="0"/>
              <a:t>Part One:  Kinetic Molecular Theory and Introduction to Gas Laws</a:t>
            </a:r>
          </a:p>
          <a:p>
            <a:r>
              <a:rPr lang="en-US" b="1" dirty="0" smtClean="0">
                <a:hlinkClick r:id="rId3" action="ppaction://hlinksldjump"/>
              </a:rPr>
              <a:t>Slides 10-16</a:t>
            </a:r>
            <a:endParaRPr lang="en-US" b="1" dirty="0" smtClean="0"/>
          </a:p>
          <a:p>
            <a:pPr lvl="1"/>
            <a:r>
              <a:rPr lang="en-US" b="1" dirty="0" smtClean="0"/>
              <a:t>Part Two:  Boyle’s Law, Charles’ Law, and Combined Gas Law</a:t>
            </a:r>
          </a:p>
          <a:p>
            <a:r>
              <a:rPr lang="en-US" b="1" dirty="0" smtClean="0">
                <a:hlinkClick r:id="rId4" action="ppaction://hlinksldjump"/>
              </a:rPr>
              <a:t>Slides 18-24</a:t>
            </a:r>
            <a:endParaRPr lang="en-US" b="1" dirty="0" smtClean="0"/>
          </a:p>
          <a:p>
            <a:pPr lvl="1"/>
            <a:r>
              <a:rPr lang="en-US" b="1" dirty="0" smtClean="0"/>
              <a:t>Part Three:  Ideal Gas Law, Avogadro’s Principle, and Dalton’s Law of Partial Pressure</a:t>
            </a:r>
            <a:endParaRPr lang="en-US" b="1" dirty="0"/>
          </a:p>
        </p:txBody>
      </p:sp>
      <p:sp>
        <p:nvSpPr>
          <p:cNvPr id="3" name="Title 2"/>
          <p:cNvSpPr>
            <a:spLocks noGrp="1"/>
          </p:cNvSpPr>
          <p:nvPr>
            <p:ph type="title"/>
          </p:nvPr>
        </p:nvSpPr>
        <p:spPr/>
        <p:txBody>
          <a:bodyPr/>
          <a:lstStyle/>
          <a:p>
            <a:r>
              <a:rPr lang="en-US" dirty="0" smtClean="0"/>
              <a:t>Table of Contents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1. Determine the temperature of 1.42 mol of a gas contained in a 3.00-L container at a pressure of 123 </a:t>
            </a:r>
            <a:r>
              <a:rPr lang="en-US" b="1" dirty="0" err="1" smtClean="0"/>
              <a:t>kPa</a:t>
            </a:r>
            <a:r>
              <a:rPr lang="en-US" b="1" dirty="0" smtClean="0"/>
              <a:t>.</a:t>
            </a:r>
          </a:p>
          <a:p>
            <a:endParaRPr lang="en-US" b="1" dirty="0" smtClean="0"/>
          </a:p>
          <a:p>
            <a:r>
              <a:rPr lang="en-US" b="1" dirty="0" smtClean="0">
                <a:solidFill>
                  <a:srgbClr val="FF0000"/>
                </a:solidFill>
              </a:rPr>
              <a:t>Answer:  31.3 K</a:t>
            </a:r>
          </a:p>
          <a:p>
            <a:pPr lvl="2"/>
            <a:endParaRPr lang="en-US" b="1" dirty="0" smtClean="0"/>
          </a:p>
          <a:p>
            <a:r>
              <a:rPr lang="en-US" b="1" dirty="0" smtClean="0"/>
              <a:t>2. What is the pressure, in atmospheres, of a 1.02-mol sample of oxygen gas at a temperature of 28.0°C if its volume is 3.4 L?</a:t>
            </a:r>
            <a:endParaRPr lang="en-US" b="1" dirty="0"/>
          </a:p>
          <a:p>
            <a:endParaRPr lang="en-US" b="1" dirty="0" smtClean="0"/>
          </a:p>
          <a:p>
            <a:r>
              <a:rPr lang="en-US" b="1" dirty="0" smtClean="0">
                <a:solidFill>
                  <a:srgbClr val="FF0000"/>
                </a:solidFill>
              </a:rPr>
              <a:t>Answer:  7.4 </a:t>
            </a:r>
            <a:r>
              <a:rPr lang="en-US" b="1" dirty="0" err="1" smtClean="0">
                <a:solidFill>
                  <a:srgbClr val="FF0000"/>
                </a:solidFill>
              </a:rPr>
              <a:t>atm</a:t>
            </a:r>
            <a:endParaRPr lang="en-US" b="1" dirty="0" smtClean="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Ideal Gas Law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Avogadro’s Principle</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92500" lnSpcReduction="20000"/>
          </a:bodyPr>
          <a:lstStyle/>
          <a:p>
            <a:r>
              <a:rPr lang="en-US" b="1" dirty="0" smtClean="0"/>
              <a:t>States that equal volumes of gases at the same temperature and pressure contain equal number of particles.</a:t>
            </a:r>
          </a:p>
          <a:p>
            <a:r>
              <a:rPr lang="en-US" b="1" dirty="0" smtClean="0"/>
              <a:t>Molar Volume-At STP, one mole of gas particles is equal to a volume of 22.4 L</a:t>
            </a:r>
          </a:p>
          <a:p>
            <a:pPr lvl="1"/>
            <a:r>
              <a:rPr lang="en-US" b="1" dirty="0" smtClean="0"/>
              <a:t>1 mole=22.4L</a:t>
            </a:r>
          </a:p>
          <a:p>
            <a:r>
              <a:rPr lang="en-US" b="1" dirty="0" smtClean="0"/>
              <a:t>Ex:  At STP, what is the volume occupied by 1.25 moles of gas.</a:t>
            </a:r>
          </a:p>
          <a:p>
            <a:pPr>
              <a:buNone/>
            </a:pPr>
            <a:endParaRPr lang="en-US" dirty="0" smtClean="0"/>
          </a:p>
        </p:txBody>
      </p:sp>
      <p:sp>
        <p:nvSpPr>
          <p:cNvPr id="6" name="Content Placeholder 5"/>
          <p:cNvSpPr>
            <a:spLocks noGrp="1"/>
          </p:cNvSpPr>
          <p:nvPr>
            <p:ph sz="quarter" idx="4"/>
          </p:nvPr>
        </p:nvSpPr>
        <p:spPr>
          <a:xfrm>
            <a:off x="4645025" y="1444295"/>
            <a:ext cx="4041775" cy="2289506"/>
          </a:xfrm>
        </p:spPr>
        <p:txBody>
          <a:bodyPr/>
          <a:lstStyle/>
          <a:p>
            <a:r>
              <a:rPr lang="en-US" b="1" dirty="0" smtClean="0">
                <a:solidFill>
                  <a:srgbClr val="FF0000"/>
                </a:solidFill>
              </a:rPr>
              <a:t>1mole=22.4L</a:t>
            </a:r>
          </a:p>
          <a:p>
            <a:r>
              <a:rPr lang="en-US" b="1" dirty="0" smtClean="0">
                <a:solidFill>
                  <a:srgbClr val="FF0000"/>
                </a:solidFill>
              </a:rPr>
              <a:t>moles= 1.25 mol</a:t>
            </a:r>
          </a:p>
          <a:p>
            <a:endParaRPr lang="en-US" b="1" dirty="0" smtClean="0">
              <a:solidFill>
                <a:srgbClr val="FF0000"/>
              </a:solidFill>
            </a:endParaRPr>
          </a:p>
          <a:p>
            <a:r>
              <a:rPr lang="en-US" b="1" dirty="0" smtClean="0">
                <a:solidFill>
                  <a:srgbClr val="FF0000"/>
                </a:solidFill>
              </a:rPr>
              <a:t>1.25 </a:t>
            </a:r>
            <a:r>
              <a:rPr lang="en-US" b="1" strike="sngStrike" dirty="0" smtClean="0">
                <a:solidFill>
                  <a:srgbClr val="FF0000"/>
                </a:solidFill>
              </a:rPr>
              <a:t>mol</a:t>
            </a:r>
            <a:r>
              <a:rPr lang="en-US" b="1" dirty="0" smtClean="0">
                <a:solidFill>
                  <a:srgbClr val="FF0000"/>
                </a:solidFill>
              </a:rPr>
              <a:t>	22.4 L							1 </a:t>
            </a:r>
            <a:r>
              <a:rPr lang="en-US" b="1" strike="sngStrike" dirty="0" smtClean="0">
                <a:solidFill>
                  <a:srgbClr val="FF0000"/>
                </a:solidFill>
              </a:rPr>
              <a:t>mol</a:t>
            </a:r>
            <a:endParaRPr lang="en-US" b="1" strike="sngStrike" dirty="0" smtClean="0"/>
          </a:p>
          <a:p>
            <a:pPr>
              <a:buNone/>
            </a:pPr>
            <a:endParaRPr lang="en-US" b="1" strike="sngStrike" dirty="0" smtClean="0">
              <a:solidFill>
                <a:srgbClr val="FF0000"/>
              </a:solidFill>
            </a:endParaRPr>
          </a:p>
          <a:p>
            <a:pPr>
              <a:buNone/>
            </a:pPr>
            <a:endParaRPr lang="en-US" b="1" dirty="0" smtClean="0">
              <a:solidFill>
                <a:srgbClr val="FF0000"/>
              </a:solidFill>
            </a:endParaRPr>
          </a:p>
        </p:txBody>
      </p:sp>
      <p:cxnSp>
        <p:nvCxnSpPr>
          <p:cNvPr id="8" name="Straight Connector 7"/>
          <p:cNvCxnSpPr/>
          <p:nvPr/>
        </p:nvCxnSpPr>
        <p:spPr>
          <a:xfrm>
            <a:off x="4800600" y="3048000"/>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553200" y="2514600"/>
            <a:ext cx="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05400" y="4191000"/>
            <a:ext cx="2667000" cy="461665"/>
          </a:xfrm>
          <a:prstGeom prst="rect">
            <a:avLst/>
          </a:prstGeom>
          <a:noFill/>
        </p:spPr>
        <p:txBody>
          <a:bodyPr wrap="square" rtlCol="0">
            <a:spAutoFit/>
          </a:bodyPr>
          <a:lstStyle/>
          <a:p>
            <a:r>
              <a:rPr lang="en-US" sz="2400" b="1" dirty="0" smtClean="0">
                <a:solidFill>
                  <a:srgbClr val="FF0000"/>
                </a:solidFill>
              </a:rPr>
              <a:t>V= 28.0 L</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wipe(down)">
                                      <p:cBhvr>
                                        <p:cTn id="35" dur="5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down)">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wipe(down)">
                                      <p:cBhvr>
                                        <p:cTn id="5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P spid="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1. Calculate the number of moles in 67.0 L of gas at STP.</a:t>
            </a:r>
          </a:p>
          <a:p>
            <a:pPr>
              <a:buNone/>
            </a:pPr>
            <a:endParaRPr lang="en-US" b="1" dirty="0" smtClean="0"/>
          </a:p>
          <a:p>
            <a:r>
              <a:rPr lang="en-US" b="1" dirty="0" smtClean="0">
                <a:solidFill>
                  <a:srgbClr val="FF0000"/>
                </a:solidFill>
              </a:rPr>
              <a:t>Answer:  2.99 mol</a:t>
            </a:r>
          </a:p>
          <a:p>
            <a:endParaRPr lang="en-US" b="1" dirty="0" smtClean="0"/>
          </a:p>
          <a:p>
            <a:r>
              <a:rPr lang="en-US" b="1" dirty="0" smtClean="0"/>
              <a:t>2. Calculate the volume that 200.0g of methane (CH</a:t>
            </a:r>
            <a:r>
              <a:rPr lang="en-US" b="1" baseline="-25000" dirty="0" smtClean="0"/>
              <a:t>4</a:t>
            </a:r>
            <a:r>
              <a:rPr lang="en-US" b="1" dirty="0" smtClean="0"/>
              <a:t>) gas will occupy @ STP.</a:t>
            </a:r>
          </a:p>
          <a:p>
            <a:pPr>
              <a:buNone/>
            </a:pPr>
            <a:endParaRPr lang="en-US" b="1" dirty="0" smtClean="0"/>
          </a:p>
          <a:p>
            <a:r>
              <a:rPr lang="en-US" b="1" dirty="0" smtClean="0">
                <a:solidFill>
                  <a:srgbClr val="FF0000"/>
                </a:solidFill>
              </a:rPr>
              <a:t>Answer:  280 L  </a:t>
            </a:r>
            <a:endParaRPr lang="en-US" b="1" dirty="0">
              <a:solidFill>
                <a:srgbClr val="FF0000"/>
              </a:solidFill>
            </a:endParaRPr>
          </a:p>
        </p:txBody>
      </p:sp>
      <p:sp>
        <p:nvSpPr>
          <p:cNvPr id="3" name="Title 2"/>
          <p:cNvSpPr>
            <a:spLocks noGrp="1"/>
          </p:cNvSpPr>
          <p:nvPr>
            <p:ph type="title"/>
          </p:nvPr>
        </p:nvSpPr>
        <p:spPr/>
        <p:txBody>
          <a:bodyPr/>
          <a:lstStyle/>
          <a:p>
            <a:r>
              <a:rPr lang="en-US" dirty="0" smtClean="0"/>
              <a:t>Gas Mole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Dalton’s Law of Partial Pressure</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92500"/>
          </a:bodyPr>
          <a:lstStyle/>
          <a:p>
            <a:r>
              <a:rPr lang="en-US" b="1" dirty="0" smtClean="0"/>
              <a:t>States that the total pressure of a mixture of gases is equal to the sum of pressures of all the gases in the mixture.</a:t>
            </a:r>
          </a:p>
          <a:p>
            <a:r>
              <a:rPr lang="en-US" b="1" dirty="0" smtClean="0"/>
              <a:t>P</a:t>
            </a:r>
            <a:r>
              <a:rPr lang="en-US" b="1" baseline="-25000" dirty="0" smtClean="0"/>
              <a:t>TOTAL</a:t>
            </a:r>
            <a:r>
              <a:rPr lang="en-US" b="1" dirty="0" smtClean="0"/>
              <a:t>=P</a:t>
            </a:r>
            <a:r>
              <a:rPr lang="en-US" b="1" baseline="-25000" dirty="0" smtClean="0"/>
              <a:t>1</a:t>
            </a:r>
            <a:r>
              <a:rPr lang="en-US" b="1" dirty="0" smtClean="0"/>
              <a:t> + P</a:t>
            </a:r>
            <a:r>
              <a:rPr lang="en-US" b="1" baseline="-25000" dirty="0" smtClean="0"/>
              <a:t>2</a:t>
            </a:r>
            <a:r>
              <a:rPr lang="en-US" b="1" dirty="0" smtClean="0"/>
              <a:t> + P</a:t>
            </a:r>
            <a:r>
              <a:rPr lang="en-US" b="1" baseline="-25000" dirty="0" smtClean="0"/>
              <a:t>3</a:t>
            </a:r>
            <a:r>
              <a:rPr lang="en-US" b="1" dirty="0" smtClean="0"/>
              <a:t> + …</a:t>
            </a:r>
          </a:p>
          <a:p>
            <a:pPr lvl="1"/>
            <a:r>
              <a:rPr lang="en-US" b="1" dirty="0" smtClean="0"/>
              <a:t>Ex: Find the total pressure for a mixture that contains four gases with partial pressures of 6.00 </a:t>
            </a:r>
            <a:r>
              <a:rPr lang="en-US" b="1" dirty="0" err="1" smtClean="0"/>
              <a:t>kPa</a:t>
            </a:r>
            <a:r>
              <a:rPr lang="en-US" b="1" dirty="0" smtClean="0"/>
              <a:t>, 3.26 </a:t>
            </a:r>
            <a:r>
              <a:rPr lang="en-US" b="1" dirty="0" err="1" smtClean="0"/>
              <a:t>kPa</a:t>
            </a:r>
            <a:r>
              <a:rPr lang="en-US" b="1" dirty="0" smtClean="0"/>
              <a:t>, 2.34 </a:t>
            </a:r>
            <a:r>
              <a:rPr lang="en-US" b="1" dirty="0" err="1" smtClean="0"/>
              <a:t>kPa</a:t>
            </a:r>
            <a:r>
              <a:rPr lang="en-US" b="1" dirty="0" smtClean="0"/>
              <a:t>, and 0.76 </a:t>
            </a:r>
            <a:r>
              <a:rPr lang="en-US" b="1" dirty="0" err="1" smtClean="0"/>
              <a:t>kPa</a:t>
            </a:r>
            <a:r>
              <a:rPr lang="en-US" b="1" dirty="0" smtClean="0"/>
              <a:t>.</a:t>
            </a:r>
            <a:endParaRPr lang="en-US" b="1" dirty="0" smtClean="0">
              <a:solidFill>
                <a:srgbClr val="FF0000"/>
              </a:solidFill>
            </a:endParaRPr>
          </a:p>
          <a:p>
            <a:pPr lvl="2"/>
            <a:endParaRPr lang="en-US" sz="2200" dirty="0" smtClean="0">
              <a:solidFill>
                <a:srgbClr val="FF0000"/>
              </a:solidFill>
            </a:endParaRPr>
          </a:p>
          <a:p>
            <a:pPr lvl="2"/>
            <a:endParaRPr lang="en-US" sz="2200" dirty="0" smtClean="0"/>
          </a:p>
          <a:p>
            <a:pPr lvl="2"/>
            <a:endParaRPr lang="en-US" dirty="0" smtClean="0"/>
          </a:p>
          <a:p>
            <a:pPr lvl="1"/>
            <a:endParaRPr lang="en-US" dirty="0" smtClean="0"/>
          </a:p>
          <a:p>
            <a:pPr lvl="1"/>
            <a:endParaRPr lang="en-US" dirty="0" smtClean="0"/>
          </a:p>
          <a:p>
            <a:pPr lvl="1"/>
            <a:endParaRPr lang="en-US" dirty="0"/>
          </a:p>
        </p:txBody>
      </p:sp>
      <p:sp>
        <p:nvSpPr>
          <p:cNvPr id="6" name="Content Placeholder 5"/>
          <p:cNvSpPr>
            <a:spLocks noGrp="1"/>
          </p:cNvSpPr>
          <p:nvPr>
            <p:ph sz="quarter" idx="4"/>
          </p:nvPr>
        </p:nvSpPr>
        <p:spPr/>
        <p:txBody>
          <a:bodyPr>
            <a:normAutofit lnSpcReduction="10000"/>
          </a:bodyPr>
          <a:lstStyle/>
          <a:p>
            <a:r>
              <a:rPr lang="en-US" sz="2800" b="1" dirty="0" smtClean="0">
                <a:solidFill>
                  <a:srgbClr val="FF0000"/>
                </a:solidFill>
              </a:rPr>
              <a:t>P</a:t>
            </a:r>
            <a:r>
              <a:rPr lang="en-US" sz="2800" b="1" baseline="-25000" dirty="0" smtClean="0">
                <a:solidFill>
                  <a:srgbClr val="FF0000"/>
                </a:solidFill>
              </a:rPr>
              <a:t>1</a:t>
            </a:r>
            <a:r>
              <a:rPr lang="en-US" sz="2800" b="1" dirty="0" smtClean="0">
                <a:solidFill>
                  <a:srgbClr val="FF0000"/>
                </a:solidFill>
              </a:rPr>
              <a:t> =6.00 </a:t>
            </a:r>
            <a:r>
              <a:rPr lang="en-US" sz="2800" b="1" dirty="0" err="1" smtClean="0">
                <a:solidFill>
                  <a:srgbClr val="FF0000"/>
                </a:solidFill>
              </a:rPr>
              <a:t>atm</a:t>
            </a:r>
            <a:endParaRPr lang="en-US" sz="2800" b="1" dirty="0" smtClean="0">
              <a:solidFill>
                <a:srgbClr val="FF0000"/>
              </a:solidFill>
            </a:endParaRPr>
          </a:p>
          <a:p>
            <a:r>
              <a:rPr lang="en-US" sz="2800" b="1" dirty="0" smtClean="0">
                <a:solidFill>
                  <a:srgbClr val="FF0000"/>
                </a:solidFill>
              </a:rPr>
              <a:t>P</a:t>
            </a:r>
            <a:r>
              <a:rPr lang="en-US" sz="2800" b="1" baseline="-25000" dirty="0" smtClean="0">
                <a:solidFill>
                  <a:srgbClr val="FF0000"/>
                </a:solidFill>
              </a:rPr>
              <a:t>2</a:t>
            </a:r>
            <a:r>
              <a:rPr lang="en-US" sz="2800" b="1" dirty="0" smtClean="0">
                <a:solidFill>
                  <a:srgbClr val="FF0000"/>
                </a:solidFill>
              </a:rPr>
              <a:t> =3.26 </a:t>
            </a:r>
            <a:r>
              <a:rPr lang="en-US" sz="2800" b="1" dirty="0" err="1" smtClean="0">
                <a:solidFill>
                  <a:srgbClr val="FF0000"/>
                </a:solidFill>
              </a:rPr>
              <a:t>atm</a:t>
            </a:r>
            <a:endParaRPr lang="en-US" sz="2800" b="1" dirty="0" smtClean="0">
              <a:solidFill>
                <a:srgbClr val="FF0000"/>
              </a:solidFill>
            </a:endParaRPr>
          </a:p>
          <a:p>
            <a:r>
              <a:rPr lang="en-US" sz="2800" b="1" dirty="0" smtClean="0">
                <a:solidFill>
                  <a:srgbClr val="FF0000"/>
                </a:solidFill>
              </a:rPr>
              <a:t>P</a:t>
            </a:r>
            <a:r>
              <a:rPr lang="en-US" sz="2800" b="1" baseline="-25000" dirty="0" smtClean="0">
                <a:solidFill>
                  <a:srgbClr val="FF0000"/>
                </a:solidFill>
              </a:rPr>
              <a:t>3</a:t>
            </a:r>
            <a:r>
              <a:rPr lang="en-US" sz="2800" b="1" dirty="0" smtClean="0">
                <a:solidFill>
                  <a:srgbClr val="FF0000"/>
                </a:solidFill>
              </a:rPr>
              <a:t> =2.34 </a:t>
            </a:r>
            <a:r>
              <a:rPr lang="en-US" sz="2800" b="1" dirty="0" err="1" smtClean="0">
                <a:solidFill>
                  <a:srgbClr val="FF0000"/>
                </a:solidFill>
              </a:rPr>
              <a:t>atm</a:t>
            </a:r>
            <a:endParaRPr lang="en-US" sz="2800" b="1" dirty="0" smtClean="0">
              <a:solidFill>
                <a:srgbClr val="FF0000"/>
              </a:solidFill>
            </a:endParaRPr>
          </a:p>
          <a:p>
            <a:r>
              <a:rPr lang="en-US" sz="2800" b="1" dirty="0" smtClean="0">
                <a:solidFill>
                  <a:srgbClr val="FF0000"/>
                </a:solidFill>
              </a:rPr>
              <a:t>P</a:t>
            </a:r>
            <a:r>
              <a:rPr lang="en-US" sz="2800" b="1" baseline="-25000" dirty="0" smtClean="0">
                <a:solidFill>
                  <a:srgbClr val="FF0000"/>
                </a:solidFill>
              </a:rPr>
              <a:t>4</a:t>
            </a:r>
            <a:r>
              <a:rPr lang="en-US" sz="2800" b="1" dirty="0" smtClean="0">
                <a:solidFill>
                  <a:srgbClr val="FF0000"/>
                </a:solidFill>
              </a:rPr>
              <a:t> =0.76 </a:t>
            </a:r>
            <a:r>
              <a:rPr lang="en-US" sz="2800" b="1" dirty="0" err="1" smtClean="0">
                <a:solidFill>
                  <a:srgbClr val="FF0000"/>
                </a:solidFill>
              </a:rPr>
              <a:t>atm</a:t>
            </a:r>
            <a:endParaRPr lang="en-US" sz="2800" b="1" baseline="-25000" dirty="0" smtClean="0">
              <a:solidFill>
                <a:srgbClr val="FF0000"/>
              </a:solidFill>
            </a:endParaRPr>
          </a:p>
          <a:p>
            <a:r>
              <a:rPr lang="en-US" sz="2800" b="1" dirty="0" smtClean="0">
                <a:solidFill>
                  <a:srgbClr val="FF0000"/>
                </a:solidFill>
              </a:rPr>
              <a:t>P</a:t>
            </a:r>
            <a:r>
              <a:rPr lang="en-US" sz="2800" b="1" baseline="-25000" dirty="0" smtClean="0">
                <a:solidFill>
                  <a:srgbClr val="FF0000"/>
                </a:solidFill>
              </a:rPr>
              <a:t>T</a:t>
            </a:r>
            <a:r>
              <a:rPr lang="en-US" sz="2800" b="1" dirty="0" smtClean="0">
                <a:solidFill>
                  <a:srgbClr val="FF0000"/>
                </a:solidFill>
              </a:rPr>
              <a:t> =?</a:t>
            </a:r>
          </a:p>
          <a:p>
            <a:endParaRPr lang="en-US" sz="2800" b="1" dirty="0" smtClean="0">
              <a:solidFill>
                <a:srgbClr val="FF0000"/>
              </a:solidFill>
            </a:endParaRPr>
          </a:p>
          <a:p>
            <a:r>
              <a:rPr lang="en-US" b="1" dirty="0" smtClean="0">
                <a:solidFill>
                  <a:srgbClr val="FF0000"/>
                </a:solidFill>
              </a:rPr>
              <a:t>P</a:t>
            </a:r>
            <a:r>
              <a:rPr lang="en-US" b="1" baseline="-25000" dirty="0" smtClean="0">
                <a:solidFill>
                  <a:srgbClr val="FF0000"/>
                </a:solidFill>
              </a:rPr>
              <a:t>T</a:t>
            </a:r>
            <a:r>
              <a:rPr lang="en-US" b="1" dirty="0" smtClean="0">
                <a:solidFill>
                  <a:srgbClr val="FF0000"/>
                </a:solidFill>
              </a:rPr>
              <a:t>=6.00atm+3.26atm+2.34atm+0.76atm</a:t>
            </a:r>
          </a:p>
          <a:p>
            <a:endParaRPr lang="en-US" b="1" dirty="0" smtClean="0">
              <a:solidFill>
                <a:srgbClr val="FF0000"/>
              </a:solidFill>
            </a:endParaRPr>
          </a:p>
          <a:p>
            <a:r>
              <a:rPr lang="en-US" b="1" dirty="0" smtClean="0">
                <a:solidFill>
                  <a:srgbClr val="FF0000"/>
                </a:solidFill>
              </a:rPr>
              <a:t>P</a:t>
            </a:r>
            <a:r>
              <a:rPr lang="en-US" b="1" baseline="-25000" dirty="0" smtClean="0">
                <a:solidFill>
                  <a:srgbClr val="FF0000"/>
                </a:solidFill>
              </a:rPr>
              <a:t>T</a:t>
            </a:r>
            <a:r>
              <a:rPr lang="en-US" b="1" dirty="0" smtClean="0">
                <a:solidFill>
                  <a:srgbClr val="FF0000"/>
                </a:solidFill>
              </a:rPr>
              <a:t> =12.36 </a:t>
            </a:r>
            <a:r>
              <a:rPr lang="en-US" b="1" dirty="0" err="1" smtClean="0">
                <a:solidFill>
                  <a:srgbClr val="FF0000"/>
                </a:solidFill>
              </a:rPr>
              <a:t>atm</a:t>
            </a:r>
            <a:endParaRPr lang="en-US" b="1" dirty="0" smtClean="0">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down)">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wipe(down)">
                                      <p:cBhvr>
                                        <p:cTn id="30" dur="500"/>
                                        <p:tgtEl>
                                          <p:spTgt spid="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wipe(down)">
                                      <p:cBhvr>
                                        <p:cTn id="35" dur="5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wipe(down)">
                                      <p:cBhvr>
                                        <p:cTn id="40" dur="500"/>
                                        <p:tgtEl>
                                          <p:spTgt spid="6">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Effect transition="in" filter="wipe(down)">
                                      <p:cBhvr>
                                        <p:cTn id="45" dur="500"/>
                                        <p:tgtEl>
                                          <p:spTgt spid="6">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
                                            <p:txEl>
                                              <p:pRg st="8" end="8"/>
                                            </p:txEl>
                                          </p:spTgt>
                                        </p:tgtEl>
                                        <p:attrNameLst>
                                          <p:attrName>style.visibility</p:attrName>
                                        </p:attrNameLst>
                                      </p:cBhvr>
                                      <p:to>
                                        <p:strVal val="visible"/>
                                      </p:to>
                                    </p:set>
                                    <p:animEffect transition="in" filter="wipe(down)">
                                      <p:cBhvr>
                                        <p:cTn id="5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1. A mixture of oxygen(O</a:t>
            </a:r>
            <a:r>
              <a:rPr lang="en-US" b="1" baseline="-25000" dirty="0" smtClean="0"/>
              <a:t>2</a:t>
            </a:r>
            <a:r>
              <a:rPr lang="en-US" b="1" dirty="0" smtClean="0"/>
              <a:t>), carbon dioxide(CO</a:t>
            </a:r>
            <a:r>
              <a:rPr lang="en-US" b="1" baseline="-25000" dirty="0" smtClean="0"/>
              <a:t>2</a:t>
            </a:r>
            <a:r>
              <a:rPr lang="en-US" b="1" dirty="0" smtClean="0"/>
              <a:t>), and nitrogen (N</a:t>
            </a:r>
            <a:r>
              <a:rPr lang="en-US" b="1" baseline="-25000" dirty="0" smtClean="0"/>
              <a:t>2</a:t>
            </a:r>
            <a:r>
              <a:rPr lang="en-US" b="1" dirty="0" smtClean="0"/>
              <a:t>) has a total pressure of 1.94 atm.  What is the partial pressure of O</a:t>
            </a:r>
            <a:r>
              <a:rPr lang="en-US" b="1" baseline="-25000" dirty="0" smtClean="0"/>
              <a:t>2</a:t>
            </a:r>
            <a:r>
              <a:rPr lang="en-US" b="1" dirty="0" smtClean="0"/>
              <a:t> if the partial pressure of CO</a:t>
            </a:r>
            <a:r>
              <a:rPr lang="en-US" b="1" baseline="-25000" dirty="0" smtClean="0"/>
              <a:t>2</a:t>
            </a:r>
            <a:r>
              <a:rPr lang="en-US" b="1" dirty="0" smtClean="0"/>
              <a:t> is 1.40 </a:t>
            </a:r>
            <a:r>
              <a:rPr lang="en-US" b="1" dirty="0" err="1" smtClean="0"/>
              <a:t>atm</a:t>
            </a:r>
            <a:r>
              <a:rPr lang="en-US" b="1" dirty="0" smtClean="0"/>
              <a:t> and the partial pressure of N</a:t>
            </a:r>
            <a:r>
              <a:rPr lang="en-US" b="1" baseline="-25000" dirty="0" smtClean="0"/>
              <a:t>2</a:t>
            </a:r>
            <a:r>
              <a:rPr lang="en-US" b="1" dirty="0" smtClean="0"/>
              <a:t> is 0.24 </a:t>
            </a:r>
            <a:r>
              <a:rPr lang="en-US" b="1" dirty="0" err="1" smtClean="0"/>
              <a:t>atm</a:t>
            </a:r>
            <a:r>
              <a:rPr lang="en-US" b="1" dirty="0" smtClean="0"/>
              <a:t>?</a:t>
            </a:r>
          </a:p>
          <a:p>
            <a:endParaRPr lang="en-US" b="1" dirty="0" smtClean="0"/>
          </a:p>
          <a:p>
            <a:r>
              <a:rPr lang="en-US" b="1" dirty="0" smtClean="0">
                <a:solidFill>
                  <a:srgbClr val="FF0000"/>
                </a:solidFill>
              </a:rPr>
              <a:t>Answer:  0.30 </a:t>
            </a:r>
            <a:r>
              <a:rPr lang="en-US" b="1" dirty="0" err="1" smtClean="0">
                <a:solidFill>
                  <a:srgbClr val="FF0000"/>
                </a:solidFill>
              </a:rPr>
              <a:t>atm</a:t>
            </a:r>
            <a:endParaRPr lang="en-US" b="1" dirty="0" smtClean="0">
              <a:solidFill>
                <a:srgbClr val="FF0000"/>
              </a:solidFill>
            </a:endParaRPr>
          </a:p>
          <a:p>
            <a:endParaRPr lang="en-US" b="1" dirty="0" smtClean="0"/>
          </a:p>
          <a:p>
            <a:r>
              <a:rPr lang="en-US" b="1" dirty="0" smtClean="0"/>
              <a:t>2. What is the partial pressure of hydrogen gas in a mixture of hydrogen and nitrogen if the total pressure is 725 mm Hg and the partial pressure of nitrogen is 390 mm Hg?</a:t>
            </a:r>
          </a:p>
          <a:p>
            <a:endParaRPr lang="en-US" b="1" dirty="0" smtClean="0"/>
          </a:p>
          <a:p>
            <a:r>
              <a:rPr lang="en-US" b="1" dirty="0" smtClean="0">
                <a:solidFill>
                  <a:srgbClr val="FF0000"/>
                </a:solidFill>
              </a:rPr>
              <a:t>Answer:  335 mmHg</a:t>
            </a:r>
          </a:p>
          <a:p>
            <a:endParaRPr lang="en-US" dirty="0" smtClean="0"/>
          </a:p>
          <a:p>
            <a:endParaRPr lang="en-US" dirty="0" smtClean="0"/>
          </a:p>
        </p:txBody>
      </p:sp>
      <p:sp>
        <p:nvSpPr>
          <p:cNvPr id="3" name="Title 2"/>
          <p:cNvSpPr>
            <a:spLocks noGrp="1"/>
          </p:cNvSpPr>
          <p:nvPr>
            <p:ph type="title"/>
          </p:nvPr>
        </p:nvSpPr>
        <p:spPr/>
        <p:txBody>
          <a:bodyPr>
            <a:normAutofit fontScale="90000"/>
          </a:bodyPr>
          <a:lstStyle/>
          <a:p>
            <a:r>
              <a:rPr lang="en-US" dirty="0" smtClean="0"/>
              <a:t>Dalton’s Law of Partial Pressure Practice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
            </a:r>
            <a:br>
              <a:rPr lang="en-US" dirty="0" smtClean="0"/>
            </a:br>
            <a:r>
              <a:rPr lang="en-US" dirty="0" smtClean="0"/>
              <a:t>Kinetic Molecular Theory and Introduction to Gas Laws</a:t>
            </a:r>
            <a:endParaRPr lang="en-US" dirty="0"/>
          </a:p>
        </p:txBody>
      </p:sp>
      <p:sp>
        <p:nvSpPr>
          <p:cNvPr id="3" name="Subtitle 2"/>
          <p:cNvSpPr>
            <a:spLocks noGrp="1"/>
          </p:cNvSpPr>
          <p:nvPr>
            <p:ph type="subTitle" idx="1"/>
          </p:nvPr>
        </p:nvSpPr>
        <p:spPr/>
        <p:txBody>
          <a:bodyPr>
            <a:normAutofit fontScale="77500" lnSpcReduction="20000"/>
          </a:bodyPr>
          <a:lstStyle/>
          <a:p>
            <a:pPr algn="l"/>
            <a:r>
              <a:rPr lang="en-US" dirty="0" smtClean="0"/>
              <a:t>C.4.C-Compare solids, liquids, and gases in terms of compressibility, structure, shape, and volume.</a:t>
            </a:r>
          </a:p>
          <a:p>
            <a:pPr algn="l"/>
            <a:r>
              <a:rPr lang="en-US" dirty="0" smtClean="0"/>
              <a:t>C.9.C-Describe the postulates of Kinetic Molecular Theory </a:t>
            </a:r>
          </a:p>
          <a:p>
            <a:pPr algn="l"/>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b="1" dirty="0" smtClean="0"/>
              <a:t>Gases are…</a:t>
            </a:r>
          </a:p>
          <a:p>
            <a:pPr lvl="1"/>
            <a:r>
              <a:rPr lang="en-US" b="1" dirty="0" smtClean="0"/>
              <a:t>Small spherical particles</a:t>
            </a:r>
          </a:p>
          <a:p>
            <a:pPr lvl="1"/>
            <a:r>
              <a:rPr lang="en-US" b="1" dirty="0" smtClean="0"/>
              <a:t>Compressible</a:t>
            </a:r>
          </a:p>
          <a:p>
            <a:pPr lvl="2"/>
            <a:r>
              <a:rPr lang="en-US" b="1" u="sng" dirty="0" smtClean="0"/>
              <a:t>Compressibility</a:t>
            </a:r>
            <a:r>
              <a:rPr lang="en-US" b="1" dirty="0" smtClean="0"/>
              <a:t>-A measure of how much the volume of matter decreases under pressure.</a:t>
            </a:r>
          </a:p>
          <a:p>
            <a:endParaRPr lang="en-US" b="1" dirty="0" smtClean="0"/>
          </a:p>
          <a:p>
            <a:r>
              <a:rPr lang="en-US" b="1" dirty="0" smtClean="0"/>
              <a:t>No attractive or repulsive forces exist between the particles, as a result gases are free to move inside their container. </a:t>
            </a:r>
          </a:p>
          <a:p>
            <a:pPr>
              <a:buNone/>
            </a:pPr>
            <a:endParaRPr lang="en-US" dirty="0" smtClean="0"/>
          </a:p>
        </p:txBody>
      </p:sp>
      <p:sp>
        <p:nvSpPr>
          <p:cNvPr id="6" name="Title 5"/>
          <p:cNvSpPr>
            <a:spLocks noGrp="1"/>
          </p:cNvSpPr>
          <p:nvPr>
            <p:ph type="title"/>
          </p:nvPr>
        </p:nvSpPr>
        <p:spPr/>
        <p:txBody>
          <a:bodyPr/>
          <a:lstStyle/>
          <a:p>
            <a:r>
              <a:rPr lang="en-US" dirty="0" smtClean="0"/>
              <a:t>Kinetic Molecular Theory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heckerboard(across)">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linds(horizontal)">
                                      <p:cBhvr>
                                        <p:cTn id="2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Gas particles move rapidly in constant random motion</a:t>
            </a:r>
          </a:p>
          <a:p>
            <a:r>
              <a:rPr lang="en-US" b="1" dirty="0" smtClean="0"/>
              <a:t>Since they are moving in random motion particles collide with each other.</a:t>
            </a:r>
          </a:p>
          <a:p>
            <a:r>
              <a:rPr lang="en-US" b="1" dirty="0" smtClean="0"/>
              <a:t>These collisions between gas particles are perfectly elastic collisions.</a:t>
            </a:r>
          </a:p>
          <a:p>
            <a:pPr lvl="1"/>
            <a:r>
              <a:rPr lang="en-US" b="1" dirty="0" smtClean="0"/>
              <a:t>Perfectly elastic collision-The amount of kinetic energy remains constant.</a:t>
            </a:r>
          </a:p>
          <a:p>
            <a:pPr lvl="1"/>
            <a:r>
              <a:rPr lang="en-US" b="1" dirty="0" smtClean="0"/>
              <a:t>NO LOSS OF ENERGY</a:t>
            </a:r>
          </a:p>
          <a:p>
            <a:pPr lvl="1"/>
            <a:r>
              <a:rPr lang="en-US" b="1" dirty="0" smtClean="0"/>
              <a:t>Kinetic energy is directly proportional to the Kelvin temperature of the gas.</a:t>
            </a:r>
          </a:p>
          <a:p>
            <a:pPr lvl="2"/>
            <a:r>
              <a:rPr lang="en-US" b="1" dirty="0" smtClean="0"/>
              <a:t>Ex:  If kinetic energy increases, temperature increases.</a:t>
            </a:r>
            <a:endParaRPr lang="en-US" b="1" dirty="0"/>
          </a:p>
        </p:txBody>
      </p:sp>
      <p:sp>
        <p:nvSpPr>
          <p:cNvPr id="3" name="Title 2"/>
          <p:cNvSpPr>
            <a:spLocks noGrp="1"/>
          </p:cNvSpPr>
          <p:nvPr>
            <p:ph type="title"/>
          </p:nvPr>
        </p:nvSpPr>
        <p:spPr/>
        <p:txBody>
          <a:bodyPr/>
          <a:lstStyle/>
          <a:p>
            <a:r>
              <a:rPr lang="en-US" dirty="0" smtClean="0"/>
              <a:t>Kinetic Molecular Theory (cont.)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heckerboard(across)">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Amount of Gas and Pressure</a:t>
            </a:r>
          </a:p>
          <a:p>
            <a:pPr lvl="1"/>
            <a:r>
              <a:rPr lang="en-US" b="1" dirty="0" smtClean="0"/>
              <a:t>Directly Proportional</a:t>
            </a:r>
          </a:p>
          <a:p>
            <a:pPr lvl="1"/>
            <a:r>
              <a:rPr lang="en-US" b="1" dirty="0" smtClean="0"/>
              <a:t>Add gas particles </a:t>
            </a:r>
            <a:r>
              <a:rPr lang="en-US" b="1" dirty="0" smtClean="0">
                <a:sym typeface="Wingdings" pitchFamily="2" charset="2"/>
              </a:rPr>
              <a:t> Increase Pressure</a:t>
            </a:r>
          </a:p>
          <a:p>
            <a:pPr lvl="2"/>
            <a:r>
              <a:rPr lang="en-US" b="1" dirty="0" smtClean="0">
                <a:sym typeface="Wingdings" pitchFamily="2" charset="2"/>
              </a:rPr>
              <a:t>Ex:  Double gas particles   Double pressure</a:t>
            </a:r>
          </a:p>
          <a:p>
            <a:r>
              <a:rPr lang="en-US" b="1" dirty="0" smtClean="0">
                <a:sym typeface="Wingdings" pitchFamily="2" charset="2"/>
              </a:rPr>
              <a:t>Volume and Pressure</a:t>
            </a:r>
          </a:p>
          <a:p>
            <a:pPr lvl="1"/>
            <a:r>
              <a:rPr lang="en-US" b="1" dirty="0" smtClean="0">
                <a:sym typeface="Wingdings" pitchFamily="2" charset="2"/>
              </a:rPr>
              <a:t>Indirectly Proportional</a:t>
            </a:r>
          </a:p>
          <a:p>
            <a:pPr lvl="1"/>
            <a:r>
              <a:rPr lang="en-US" b="1" dirty="0" smtClean="0">
                <a:sym typeface="Wingdings" pitchFamily="2" charset="2"/>
              </a:rPr>
              <a:t>Reduce volume   Increase pressure</a:t>
            </a:r>
          </a:p>
          <a:p>
            <a:pPr lvl="2"/>
            <a:r>
              <a:rPr lang="en-US" b="1" dirty="0" smtClean="0">
                <a:sym typeface="Wingdings" pitchFamily="2" charset="2"/>
              </a:rPr>
              <a:t>Ex:  Reduce the volume by half   Double pressure</a:t>
            </a:r>
          </a:p>
          <a:p>
            <a:r>
              <a:rPr lang="en-US" b="1" dirty="0" smtClean="0">
                <a:sym typeface="Wingdings" pitchFamily="2" charset="2"/>
              </a:rPr>
              <a:t>Temperature and Pressure</a:t>
            </a:r>
          </a:p>
          <a:p>
            <a:pPr lvl="1"/>
            <a:r>
              <a:rPr lang="en-US" b="1" dirty="0" smtClean="0">
                <a:sym typeface="Wingdings" pitchFamily="2" charset="2"/>
              </a:rPr>
              <a:t>Directly Proportional</a:t>
            </a:r>
          </a:p>
          <a:p>
            <a:pPr lvl="1"/>
            <a:r>
              <a:rPr lang="en-US" b="1" dirty="0" smtClean="0">
                <a:sym typeface="Wingdings" pitchFamily="2" charset="2"/>
              </a:rPr>
              <a:t>Increase temperature  Increase pressure</a:t>
            </a:r>
          </a:p>
          <a:p>
            <a:pPr lvl="2"/>
            <a:r>
              <a:rPr lang="en-US" b="1" dirty="0" smtClean="0">
                <a:sym typeface="Wingdings" pitchFamily="2" charset="2"/>
              </a:rPr>
              <a:t>Ex:  Triple the temperature   Triple pressure</a:t>
            </a:r>
          </a:p>
        </p:txBody>
      </p:sp>
      <p:sp>
        <p:nvSpPr>
          <p:cNvPr id="3" name="Title 2"/>
          <p:cNvSpPr>
            <a:spLocks noGrp="1"/>
          </p:cNvSpPr>
          <p:nvPr>
            <p:ph type="title"/>
          </p:nvPr>
        </p:nvSpPr>
        <p:spPr/>
        <p:txBody>
          <a:bodyPr>
            <a:normAutofit/>
          </a:bodyPr>
          <a:lstStyle/>
          <a:p>
            <a:r>
              <a:rPr lang="en-US" dirty="0" smtClean="0"/>
              <a:t>Factors Affecting Gas Pressure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heckerboard(across)">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checkerboard(across)">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dissolve">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P=Pressure</a:t>
            </a:r>
          </a:p>
          <a:p>
            <a:pPr lvl="1"/>
            <a:r>
              <a:rPr lang="en-US" b="1" dirty="0" smtClean="0"/>
              <a:t>Units for Pressure</a:t>
            </a:r>
          </a:p>
          <a:p>
            <a:pPr lvl="2"/>
            <a:r>
              <a:rPr lang="en-US" b="1" dirty="0" err="1" smtClean="0"/>
              <a:t>atm</a:t>
            </a:r>
            <a:r>
              <a:rPr lang="en-US" b="1" dirty="0" smtClean="0"/>
              <a:t>-atmospheres </a:t>
            </a:r>
          </a:p>
          <a:p>
            <a:pPr lvl="2"/>
            <a:r>
              <a:rPr lang="en-US" b="1" dirty="0" err="1" smtClean="0"/>
              <a:t>kPa</a:t>
            </a:r>
            <a:r>
              <a:rPr lang="en-US" b="1" dirty="0" smtClean="0"/>
              <a:t>-kilopascals</a:t>
            </a:r>
          </a:p>
          <a:p>
            <a:pPr lvl="2"/>
            <a:r>
              <a:rPr lang="en-US" b="1" dirty="0" smtClean="0"/>
              <a:t>mmHg-millimeters of mercury</a:t>
            </a:r>
          </a:p>
          <a:p>
            <a:r>
              <a:rPr lang="en-US" b="1" dirty="0" smtClean="0"/>
              <a:t>V=Volume</a:t>
            </a:r>
          </a:p>
          <a:p>
            <a:r>
              <a:rPr lang="en-US" b="1" dirty="0" smtClean="0"/>
              <a:t>T=Temperature</a:t>
            </a:r>
          </a:p>
          <a:p>
            <a:pPr lvl="1"/>
            <a:r>
              <a:rPr lang="en-US" b="1" dirty="0" smtClean="0"/>
              <a:t>Must be in Kelvin</a:t>
            </a:r>
          </a:p>
          <a:p>
            <a:pPr lvl="2"/>
            <a:r>
              <a:rPr lang="en-US" b="1" dirty="0" smtClean="0"/>
              <a:t>T</a:t>
            </a:r>
            <a:r>
              <a:rPr lang="en-US" b="1" baseline="-25000" dirty="0" smtClean="0"/>
              <a:t>K</a:t>
            </a:r>
            <a:r>
              <a:rPr lang="en-US" b="1" dirty="0" smtClean="0"/>
              <a:t>=T</a:t>
            </a:r>
            <a:r>
              <a:rPr lang="en-US" b="1" baseline="-25000" dirty="0" smtClean="0"/>
              <a:t>°C</a:t>
            </a:r>
            <a:r>
              <a:rPr lang="en-US" b="1" dirty="0" smtClean="0"/>
              <a:t> + 273</a:t>
            </a:r>
          </a:p>
          <a:p>
            <a:r>
              <a:rPr lang="en-US" b="1" dirty="0" smtClean="0"/>
              <a:t>n=Number of Moles</a:t>
            </a:r>
          </a:p>
          <a:p>
            <a:r>
              <a:rPr lang="en-US" b="1" dirty="0" smtClean="0"/>
              <a:t>R=Ideal Gas Constant</a:t>
            </a:r>
          </a:p>
        </p:txBody>
      </p:sp>
      <p:sp>
        <p:nvSpPr>
          <p:cNvPr id="3" name="Title 2"/>
          <p:cNvSpPr>
            <a:spLocks noGrp="1"/>
          </p:cNvSpPr>
          <p:nvPr>
            <p:ph type="title"/>
          </p:nvPr>
        </p:nvSpPr>
        <p:spPr/>
        <p:txBody>
          <a:bodyPr/>
          <a:lstStyle/>
          <a:p>
            <a:r>
              <a:rPr lang="en-US" dirty="0" smtClean="0"/>
              <a:t>Variables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dissolve">
                                      <p:cBhvr>
                                        <p:cTn id="20" dur="500"/>
                                        <p:tgtEl>
                                          <p:spTgt spid="2">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blinds(horizontal)">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checkerboard(across)">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dissolv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blinds(horizontal)">
                                      <p:cBhvr>
                                        <p:cTn id="48" dur="500"/>
                                        <p:tgtEl>
                                          <p:spTgt spid="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blinds(horizontal)">
                                      <p:cBhvr>
                                        <p:cTn id="53"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Standard Temperature and Pressure (STP)</a:t>
            </a:r>
          </a:p>
          <a:p>
            <a:pPr lvl="1"/>
            <a:r>
              <a:rPr lang="en-US" b="1" dirty="0" smtClean="0"/>
              <a:t>0°C and 1 </a:t>
            </a:r>
            <a:r>
              <a:rPr lang="en-US" b="1" dirty="0" err="1" smtClean="0"/>
              <a:t>atm</a:t>
            </a:r>
            <a:endParaRPr lang="en-US" b="1" dirty="0" smtClean="0"/>
          </a:p>
          <a:p>
            <a:r>
              <a:rPr lang="en-US" b="1" dirty="0" smtClean="0"/>
              <a:t>1 </a:t>
            </a:r>
            <a:r>
              <a:rPr lang="en-US" b="1" dirty="0" err="1" smtClean="0"/>
              <a:t>atm</a:t>
            </a:r>
            <a:r>
              <a:rPr lang="en-US" b="1" dirty="0" smtClean="0"/>
              <a:t>=760 mmHg=101.3 </a:t>
            </a:r>
            <a:r>
              <a:rPr lang="en-US" b="1" dirty="0" err="1" smtClean="0"/>
              <a:t>kPa</a:t>
            </a:r>
            <a:endParaRPr lang="en-US" b="1" dirty="0" smtClean="0"/>
          </a:p>
          <a:p>
            <a:r>
              <a:rPr lang="en-US" b="1" dirty="0" smtClean="0"/>
              <a:t>Ideal Gas Constant (R)</a:t>
            </a:r>
          </a:p>
          <a:p>
            <a:pPr lvl="1"/>
            <a:r>
              <a:rPr lang="en-US" b="1" dirty="0" smtClean="0"/>
              <a:t>R=0.0821 </a:t>
            </a:r>
            <a:r>
              <a:rPr lang="en-US" b="1" dirty="0" smtClean="0"/>
              <a:t>L x </a:t>
            </a:r>
            <a:r>
              <a:rPr lang="en-US" b="1" dirty="0" err="1" smtClean="0"/>
              <a:t>atm</a:t>
            </a:r>
            <a:r>
              <a:rPr lang="en-US" b="1" dirty="0" smtClean="0"/>
              <a:t>/mol x K</a:t>
            </a:r>
            <a:endParaRPr lang="en-US" b="1" dirty="0" smtClean="0"/>
          </a:p>
          <a:p>
            <a:pPr lvl="1"/>
            <a:r>
              <a:rPr lang="en-US" b="1" dirty="0" smtClean="0"/>
              <a:t>R=8.31 </a:t>
            </a:r>
            <a:r>
              <a:rPr lang="en-US" b="1" dirty="0" smtClean="0"/>
              <a:t>L x kPa/mol x K</a:t>
            </a:r>
            <a:endParaRPr lang="en-US" b="1" dirty="0" smtClean="0"/>
          </a:p>
          <a:p>
            <a:pPr lvl="1"/>
            <a:r>
              <a:rPr lang="en-US" b="1" dirty="0" smtClean="0"/>
              <a:t>R=62.4 </a:t>
            </a:r>
            <a:r>
              <a:rPr lang="en-US" b="1" smtClean="0"/>
              <a:t>L x mmHg/mol </a:t>
            </a:r>
            <a:r>
              <a:rPr lang="en-US" b="1" dirty="0" smtClean="0"/>
              <a:t>x K</a:t>
            </a:r>
            <a:endParaRPr lang="en-US" b="1" dirty="0" smtClean="0"/>
          </a:p>
          <a:p>
            <a:pPr lvl="2"/>
            <a:r>
              <a:rPr lang="en-US" b="1" dirty="0" smtClean="0"/>
              <a:t>Use the unit of pressure which you are given in the problem.</a:t>
            </a:r>
          </a:p>
          <a:p>
            <a:pPr lvl="1"/>
            <a:r>
              <a:rPr lang="en-US" b="1" dirty="0" smtClean="0"/>
              <a:t>1 mole=22.4 L @ STP</a:t>
            </a:r>
          </a:p>
        </p:txBody>
      </p:sp>
      <p:sp>
        <p:nvSpPr>
          <p:cNvPr id="3" name="Title 2"/>
          <p:cNvSpPr>
            <a:spLocks noGrp="1"/>
          </p:cNvSpPr>
          <p:nvPr>
            <p:ph type="title"/>
          </p:nvPr>
        </p:nvSpPr>
        <p:spPr/>
        <p:txBody>
          <a:bodyPr/>
          <a:lstStyle/>
          <a:p>
            <a:r>
              <a:rPr lang="en-US" dirty="0" smtClean="0"/>
              <a:t>Constants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checkerboard(across)">
                                      <p:cBhvr>
                                        <p:cTn id="30" dur="500"/>
                                        <p:tgtEl>
                                          <p:spTgt spid="2">
                                            <p:txEl>
                                              <p:pRg st="5" end="5"/>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checkerboard(across)">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dissolve">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checkerboard(across)">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checkerboard(across)">
                                      <p:cBhvr>
                                        <p:cTn id="4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at this Slide</a:t>
            </a:r>
            <a:endParaRPr lang="en-US" dirty="0"/>
          </a:p>
        </p:txBody>
      </p:sp>
      <p:pic>
        <p:nvPicPr>
          <p:cNvPr id="3" name="Picture 2" descr="C:\Users\cpasilla\AppData\Local\Microsoft\Windows\Temporary Internet Files\Content.IE5\T2Z3W3O0\MC900434720[1].png"/>
          <p:cNvPicPr/>
          <p:nvPr/>
        </p:nvPicPr>
        <p:blipFill>
          <a:blip r:embed="rId2" cstate="print"/>
          <a:srcRect/>
          <a:stretch>
            <a:fillRect/>
          </a:stretch>
        </p:blipFill>
        <p:spPr bwMode="auto">
          <a:xfrm>
            <a:off x="3276600" y="2209800"/>
            <a:ext cx="2285714" cy="228571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699</TotalTime>
  <Words>1448</Words>
  <Application>Microsoft Office PowerPoint</Application>
  <PresentationFormat>On-screen Show (4:3)</PresentationFormat>
  <Paragraphs>207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Unit 8:  Behavior of Gases</vt:lpstr>
      <vt:lpstr>Table of Contents</vt:lpstr>
      <vt:lpstr> Kinetic Molecular Theory and Introduction to Gas Laws</vt:lpstr>
      <vt:lpstr>Kinetic Molecular Theory </vt:lpstr>
      <vt:lpstr>Kinetic Molecular Theory (cont.)</vt:lpstr>
      <vt:lpstr>Factors Affecting Gas Pressure</vt:lpstr>
      <vt:lpstr>Variables</vt:lpstr>
      <vt:lpstr>Constants</vt:lpstr>
      <vt:lpstr>Stop at this Slide</vt:lpstr>
      <vt:lpstr> *Boyle’s Law *Charles’ Law *Combined Gas Law</vt:lpstr>
      <vt:lpstr>Boyle’s Law</vt:lpstr>
      <vt:lpstr>Boyle’s Law Practice Problems</vt:lpstr>
      <vt:lpstr>Charles’ Law</vt:lpstr>
      <vt:lpstr>Charles’ Law Practice Problems</vt:lpstr>
      <vt:lpstr>Combined Gas Law</vt:lpstr>
      <vt:lpstr>Combined Gas Law Practice Problems</vt:lpstr>
      <vt:lpstr>Stop at this slide</vt:lpstr>
      <vt:lpstr> *Ideal Gas Law *Avogadro’s Principle *Dalton’s Law of Partial Pressure</vt:lpstr>
      <vt:lpstr>Ideal Gas Law</vt:lpstr>
      <vt:lpstr>Ideal Gas Law Practice Problems</vt:lpstr>
      <vt:lpstr>Avogadro’s Principle</vt:lpstr>
      <vt:lpstr>Gas Mole Practice Problems</vt:lpstr>
      <vt:lpstr>Dalton’s Law of Partial Pressure</vt:lpstr>
      <vt:lpstr>Dalton’s Law of Partial Pressure Practice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Behavior of Gases</dc:title>
  <dc:creator>EPISD</dc:creator>
  <cp:lastModifiedBy>EPISD</cp:lastModifiedBy>
  <cp:revision>120</cp:revision>
  <dcterms:created xsi:type="dcterms:W3CDTF">2013-06-14T06:34:01Z</dcterms:created>
  <dcterms:modified xsi:type="dcterms:W3CDTF">2014-03-17T18:01:47Z</dcterms:modified>
</cp:coreProperties>
</file>