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44" r:id="rId3"/>
    <p:sldMasterId id="2147483789" r:id="rId4"/>
  </p:sldMasterIdLst>
  <p:notesMasterIdLst>
    <p:notesMasterId r:id="rId46"/>
  </p:notesMasterIdLst>
  <p:sldIdLst>
    <p:sldId id="256" r:id="rId5"/>
    <p:sldId id="294" r:id="rId6"/>
    <p:sldId id="257" r:id="rId7"/>
    <p:sldId id="258" r:id="rId8"/>
    <p:sldId id="259" r:id="rId9"/>
    <p:sldId id="260" r:id="rId10"/>
    <p:sldId id="261" r:id="rId11"/>
    <p:sldId id="262" r:id="rId12"/>
    <p:sldId id="263" r:id="rId13"/>
    <p:sldId id="264" r:id="rId14"/>
    <p:sldId id="265" r:id="rId15"/>
    <p:sldId id="266" r:id="rId16"/>
    <p:sldId id="267" r:id="rId17"/>
    <p:sldId id="295" r:id="rId18"/>
    <p:sldId id="268" r:id="rId19"/>
    <p:sldId id="269" r:id="rId20"/>
    <p:sldId id="270" r:id="rId21"/>
    <p:sldId id="271" r:id="rId22"/>
    <p:sldId id="272" r:id="rId23"/>
    <p:sldId id="273" r:id="rId24"/>
    <p:sldId id="274" r:id="rId25"/>
    <p:sldId id="275" r:id="rId26"/>
    <p:sldId id="276" r:id="rId27"/>
    <p:sldId id="277" r:id="rId28"/>
    <p:sldId id="296"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574" autoAdjust="0"/>
  </p:normalViewPr>
  <p:slideViewPr>
    <p:cSldViewPr>
      <p:cViewPr varScale="1">
        <p:scale>
          <a:sx n="51" d="100"/>
          <a:sy n="51" d="100"/>
        </p:scale>
        <p:origin x="-888" y="-67"/>
      </p:cViewPr>
      <p:guideLst>
        <p:guide orient="horz" pos="2160"/>
        <p:guide pos="2880"/>
      </p:guideLst>
    </p:cSldViewPr>
  </p:slideViewPr>
  <p:outlineViewPr>
    <p:cViewPr>
      <p:scale>
        <a:sx n="33" d="100"/>
        <a:sy n="33" d="100"/>
      </p:scale>
      <p:origin x="0" y="8083"/>
    </p:cViewPr>
  </p:outlineViewPr>
  <p:notesTextViewPr>
    <p:cViewPr>
      <p:scale>
        <a:sx n="100" d="100"/>
        <a:sy n="100" d="100"/>
      </p:scale>
      <p:origin x="0" y="0"/>
    </p:cViewPr>
  </p:notesTextViewPr>
  <p:sorterViewPr>
    <p:cViewPr>
      <p:scale>
        <a:sx n="30" d="100"/>
        <a:sy n="3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C96AF-F98B-4A42-8DA7-6E458A357237}" type="datetimeFigureOut">
              <a:rPr lang="en-US" smtClean="0"/>
              <a:pPr/>
              <a:t>6/27/2013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9E39A8-CFE9-4702-86FF-636D2FB3A0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DBDD0-D344-4F40-994D-203E3083D89B}"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E73715-457F-4EBB-A289-74A26B88533D}"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E73715-457F-4EBB-A289-74A26B88533D}"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CDBDD0-D344-4F40-994D-203E3083D89B}" type="slidenum">
              <a:rPr lang="en-US" smtClean="0">
                <a:solidFill>
                  <a:prstClr val="black"/>
                </a:solidFill>
              </a:rPr>
              <a:pPr/>
              <a:t>18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prstClr val="black">
                    <a:tint val="95000"/>
                  </a:prstClr>
                </a:solidFill>
              </a:rPr>
              <a:pPr/>
              <a:t>‹#›</a:t>
            </a:fld>
            <a:endParaRPr lang="en-US" dirty="0">
              <a:solidFill>
                <a:prstClr val="black">
                  <a:tint val="95000"/>
                </a:prstClr>
              </a:solidFill>
            </a:endParaRPr>
          </a:p>
        </p:txBody>
      </p:sp>
      <p:sp>
        <p:nvSpPr>
          <p:cNvPr id="10" name="Footer Placeholder 9"/>
          <p:cNvSpPr>
            <a:spLocks noGrp="1"/>
          </p:cNvSpPr>
          <p:nvPr>
            <p:ph type="ftr" sz="quarter" idx="15"/>
          </p:nvPr>
        </p:nvSpPr>
        <p:spPr/>
        <p:txBody>
          <a:bodyPr/>
          <a:lstStyle/>
          <a:p>
            <a:endParaRPr lang="en-US" dirty="0">
              <a:solidFill>
                <a:prstClr val="black">
                  <a:tint val="95000"/>
                </a:prstClr>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prstClr val="black">
                    <a:tint val="95000"/>
                  </a:prstClr>
                </a:solidFill>
              </a:rPr>
              <a:pPr/>
              <a:t>‹#›</a:t>
            </a:fld>
            <a:endParaRPr lang="en-US" dirty="0">
              <a:solidFill>
                <a:prstClr val="black">
                  <a:tint val="95000"/>
                </a:prstClr>
              </a:solidFill>
            </a:endParaRPr>
          </a:p>
        </p:txBody>
      </p:sp>
      <p:sp>
        <p:nvSpPr>
          <p:cNvPr id="10" name="Footer Placeholder 9"/>
          <p:cNvSpPr>
            <a:spLocks noGrp="1"/>
          </p:cNvSpPr>
          <p:nvPr>
            <p:ph type="ftr" sz="quarter" idx="15"/>
          </p:nvPr>
        </p:nvSpPr>
        <p:spPr/>
        <p:txBody>
          <a:bodyPr/>
          <a:lstStyle/>
          <a:p>
            <a:endParaRPr lang="en-US" dirty="0">
              <a:solidFill>
                <a:prstClr val="black">
                  <a:tint val="95000"/>
                </a:prstClr>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solidFill>
                  <a:prstClr val="black">
                    <a:tint val="95000"/>
                  </a:prstClr>
                </a:solidFill>
              </a:rPr>
              <a:pPr/>
              <a:t>‹#›</a:t>
            </a:fld>
            <a:endParaRPr lang="en-US" dirty="0">
              <a:solidFill>
                <a:prstClr val="black">
                  <a:tint val="95000"/>
                </a:prstClr>
              </a:solidFill>
            </a:endParaRPr>
          </a:p>
        </p:txBody>
      </p:sp>
      <p:sp>
        <p:nvSpPr>
          <p:cNvPr id="10" name="Footer Placeholder 9"/>
          <p:cNvSpPr>
            <a:spLocks noGrp="1"/>
          </p:cNvSpPr>
          <p:nvPr>
            <p:ph type="ftr" sz="quarter" idx="15"/>
          </p:nvPr>
        </p:nvSpPr>
        <p:spPr/>
        <p:txBody>
          <a:bodyPr/>
          <a:lstStyle/>
          <a:p>
            <a:endParaRPr lang="en-US" dirty="0">
              <a:solidFill>
                <a:prstClr val="black">
                  <a:tint val="95000"/>
                </a:prstClr>
              </a:solidFill>
            </a:endParaRPr>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US">
              <a:solidFill>
                <a:prstClr val="white">
                  <a:tint val="95000"/>
                </a:prstClr>
              </a:solidFill>
            </a:endParaRPr>
          </a:p>
        </p:txBody>
      </p:sp>
      <p:sp>
        <p:nvSpPr>
          <p:cNvPr id="17" name="Footer Placeholder 16"/>
          <p:cNvSpPr>
            <a:spLocks noGrp="1"/>
          </p:cNvSpPr>
          <p:nvPr>
            <p:ph type="ftr" sz="quarter" idx="11"/>
          </p:nvPr>
        </p:nvSpPr>
        <p:spPr/>
        <p:txBody>
          <a:bodyPr/>
          <a:lstStyle>
            <a:extLst/>
          </a:lstStyle>
          <a:p>
            <a:endParaRPr lang="en-US">
              <a:solidFill>
                <a:prstClr val="white">
                  <a:tint val="95000"/>
                </a:prstClr>
              </a:solidFill>
            </a:endParaRPr>
          </a:p>
        </p:txBody>
      </p:sp>
      <p:sp>
        <p:nvSpPr>
          <p:cNvPr id="29" name="Slide Number Placeholder 28"/>
          <p:cNvSpPr>
            <a:spLocks noGrp="1"/>
          </p:cNvSpPr>
          <p:nvPr>
            <p:ph type="sldNum" sz="quarter" idx="12"/>
          </p:nvPr>
        </p:nvSpPr>
        <p:spPr/>
        <p:txBody>
          <a:bodyPr/>
          <a:lstStyle>
            <a:extLst/>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extLst/>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extLst/>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solidFill>
                <a:prstClr val="black">
                  <a:tint val="95000"/>
                </a:prstClr>
              </a:solidFill>
            </a:endParaRPr>
          </a:p>
        </p:txBody>
      </p:sp>
      <p:sp>
        <p:nvSpPr>
          <p:cNvPr id="4" name="Footer Placeholder 3"/>
          <p:cNvSpPr>
            <a:spLocks noGrp="1"/>
          </p:cNvSpPr>
          <p:nvPr>
            <p:ph type="ftr" sz="quarter" idx="11"/>
          </p:nvPr>
        </p:nvSpPr>
        <p:spPr/>
        <p:txBody>
          <a:bodyPr/>
          <a:lstStyle>
            <a:extLst/>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extLst/>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solidFill>
                <a:prstClr val="black">
                  <a:tint val="95000"/>
                </a:prstClr>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solidFill>
                <a:prstClr val="white">
                  <a:tint val="95000"/>
                </a:prstClr>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prstClr val="white">
                  <a:tint val="95000"/>
                </a:prstClr>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solidFill>
                <a:prstClr val="black">
                  <a:tint val="95000"/>
                </a:prstClr>
              </a:solidFill>
            </a:endParaRPr>
          </a:p>
        </p:txBody>
      </p:sp>
      <p:sp>
        <p:nvSpPr>
          <p:cNvPr id="9" name="Slide Number Placeholder 8"/>
          <p:cNvSpPr>
            <a:spLocks noGrp="1"/>
          </p:cNvSpPr>
          <p:nvPr>
            <p:ph type="sldNum" sz="quarter" idx="15"/>
          </p:nvPr>
        </p:nvSpPr>
        <p:spPr/>
        <p:txBody>
          <a:bodyPr rtlCol="0"/>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10" name="Footer Placeholder 9"/>
          <p:cNvSpPr>
            <a:spLocks noGrp="1"/>
          </p:cNvSpPr>
          <p:nvPr>
            <p:ph type="ftr" sz="quarter" idx="16"/>
          </p:nvPr>
        </p:nvSpPr>
        <p:spPr/>
        <p:txBody>
          <a:bodyPr rtlCol="0"/>
          <a:lstStyle/>
          <a:p>
            <a:endParaRPr lang="en-US">
              <a:solidFill>
                <a:prstClr val="black">
                  <a:tint val="9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prstClr val="white">
                  <a:tint val="95000"/>
                </a:prstClr>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solidFill>
                <a:prstClr val="black">
                  <a:tint val="95000"/>
                </a:prstClr>
              </a:solidFill>
            </a:endParaRPr>
          </a:p>
        </p:txBody>
      </p:sp>
      <p:sp>
        <p:nvSpPr>
          <p:cNvPr id="7" name="Slide Number Placeholder 6"/>
          <p:cNvSpPr>
            <a:spLocks noGrp="1"/>
          </p:cNvSpPr>
          <p:nvPr>
            <p:ph type="sldNum" sz="quarter" idx="11"/>
          </p:nvPr>
        </p:nvSpPr>
        <p:spPr/>
        <p:txBody>
          <a:bodyPr rtlCol="0"/>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8" name="Footer Placeholder 7"/>
          <p:cNvSpPr>
            <a:spLocks noGrp="1"/>
          </p:cNvSpPr>
          <p:nvPr>
            <p:ph type="ftr" sz="quarter" idx="12"/>
          </p:nvPr>
        </p:nvSpPr>
        <p:spPr/>
        <p:txBody>
          <a:bodyPr rtlCol="0"/>
          <a:lstStyle/>
          <a:p>
            <a:endParaRPr lang="en-US">
              <a:solidFill>
                <a:prstClr val="black">
                  <a:tint val="9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solidFill>
                <a:prstClr val="black">
                  <a:tint val="95000"/>
                </a:prstClr>
              </a:solidFill>
            </a:endParaRPr>
          </a:p>
        </p:txBody>
      </p:sp>
      <p:sp>
        <p:nvSpPr>
          <p:cNvPr id="22" name="Slide Number Placeholder 21"/>
          <p:cNvSpPr>
            <a:spLocks noGrp="1"/>
          </p:cNvSpPr>
          <p:nvPr>
            <p:ph type="sldNum" sz="quarter" idx="15"/>
          </p:nvPr>
        </p:nvSpPr>
        <p:spPr/>
        <p:txBody>
          <a:bodyPr rtlCol="0"/>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23" name="Footer Placeholder 22"/>
          <p:cNvSpPr>
            <a:spLocks noGrp="1"/>
          </p:cNvSpPr>
          <p:nvPr>
            <p:ph type="ftr" sz="quarter" idx="16"/>
          </p:nvPr>
        </p:nvSpPr>
        <p:spPr/>
        <p:txBody>
          <a:bodyPr rtlCol="0"/>
          <a:lstStyle/>
          <a:p>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solidFill>
                <a:prstClr val="black">
                  <a:tint val="95000"/>
                </a:prstClr>
              </a:solidFill>
            </a:endParaRPr>
          </a:p>
        </p:txBody>
      </p:sp>
      <p:sp>
        <p:nvSpPr>
          <p:cNvPr id="18" name="Slide Number Placeholder 17"/>
          <p:cNvSpPr>
            <a:spLocks noGrp="1"/>
          </p:cNvSpPr>
          <p:nvPr>
            <p:ph type="sldNum" sz="quarter" idx="11"/>
          </p:nvPr>
        </p:nvSpPr>
        <p:spPr/>
        <p:txBody>
          <a:bodyPr rtlCol="0"/>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21" name="Footer Placeholder 20"/>
          <p:cNvSpPr>
            <a:spLocks noGrp="1"/>
          </p:cNvSpPr>
          <p:nvPr>
            <p:ph type="ftr" sz="quarter" idx="12"/>
          </p:nvPr>
        </p:nvSpPr>
        <p:spPr/>
        <p:txBody>
          <a:bodyPr rtlCol="0"/>
          <a:lstStyle/>
          <a:p>
            <a:endParaRPr lang="en-US">
              <a:solidFill>
                <a:prstClr val="white">
                  <a:shade val="50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prstClr val="white">
                  <a:tint val="95000"/>
                </a:prstClr>
              </a:solidFill>
            </a:endParaRPr>
          </a:p>
        </p:txBody>
      </p:sp>
      <p:sp>
        <p:nvSpPr>
          <p:cNvPr id="19" name="Footer Placeholder 18"/>
          <p:cNvSpPr>
            <a:spLocks noGrp="1"/>
          </p:cNvSpPr>
          <p:nvPr>
            <p:ph type="ftr" sz="quarter" idx="11"/>
          </p:nvPr>
        </p:nvSpPr>
        <p:spPr/>
        <p:txBody>
          <a:bodyPr/>
          <a:lstStyle/>
          <a:p>
            <a:endParaRPr lang="en-US">
              <a:solidFill>
                <a:prstClr val="white">
                  <a:tint val="95000"/>
                </a:prstClr>
              </a:solidFill>
            </a:endParaRPr>
          </a:p>
        </p:txBody>
      </p:sp>
      <p:sp>
        <p:nvSpPr>
          <p:cNvPr id="27" name="Slide Number Placeholder 26"/>
          <p:cNvSpPr>
            <a:spLocks noGrp="1"/>
          </p:cNvSpPr>
          <p:nvPr>
            <p:ph type="sldNum" sz="quarter" idx="12"/>
          </p:nvPr>
        </p:nvSpPr>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Slide Number Placeholder 7"/>
          <p:cNvSpPr>
            <a:spLocks noGrp="1"/>
          </p:cNvSpPr>
          <p:nvPr>
            <p:ph type="sldNum" sz="quarter" idx="11"/>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9" name="Footer Placeholder 8"/>
          <p:cNvSpPr>
            <a:spLocks noGrp="1"/>
          </p:cNvSpPr>
          <p:nvPr>
            <p:ph type="ftr" sz="quarter" idx="12"/>
          </p:nvPr>
        </p:nvSpPr>
        <p:spPr/>
        <p:txBody>
          <a:bodyPr/>
          <a:lstStyle/>
          <a:p>
            <a:endParaRPr lang="en-US">
              <a:solidFill>
                <a:prstClr val="black">
                  <a:tint val="9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a:solidFill>
                <a:prstClr val="black">
                  <a:tint val="95000"/>
                </a:prstClr>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prstClr val="black">
                  <a:tint val="95000"/>
                </a:prstClr>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prstClr val="black">
                  <a:tint val="95000"/>
                </a:prstClr>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prstClr val="black">
                  <a:tint val="95000"/>
                </a:prstClr>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a:solidFill>
                <a:prstClr val="black">
                  <a:tint val="95000"/>
                </a:prst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solidFill>
                <a:prstClr val="black">
                  <a:tint val="95000"/>
                </a:prst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2.xml"/><Relationship Id="rId4"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4.xml"/><Relationship Id="rId1" Type="http://schemas.openxmlformats.org/officeDocument/2006/relationships/vmlDrawing" Target="../drawings/vmlDrawing1.v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7772400" cy="1975104"/>
          </a:xfrm>
        </p:spPr>
        <p:txBody>
          <a:bodyPr/>
          <a:lstStyle/>
          <a:p>
            <a:r>
              <a:rPr lang="en-US" sz="6000" dirty="0" smtClean="0"/>
              <a:t>Unit 4</a:t>
            </a:r>
            <a:endParaRPr lang="en-US" sz="6000" dirty="0"/>
          </a:p>
        </p:txBody>
      </p:sp>
      <p:sp>
        <p:nvSpPr>
          <p:cNvPr id="3" name="Subtitle 2"/>
          <p:cNvSpPr>
            <a:spLocks noGrp="1"/>
          </p:cNvSpPr>
          <p:nvPr>
            <p:ph type="subTitle" idx="1"/>
          </p:nvPr>
        </p:nvSpPr>
        <p:spPr>
          <a:xfrm>
            <a:off x="914400" y="1981200"/>
            <a:ext cx="7772400" cy="1508760"/>
          </a:xfrm>
        </p:spPr>
        <p:txBody>
          <a:bodyPr>
            <a:normAutofit/>
          </a:bodyPr>
          <a:lstStyle/>
          <a:p>
            <a:r>
              <a:rPr lang="en-US" sz="4000" dirty="0" smtClean="0"/>
              <a:t>Periodic Table and Periodicity</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Value</a:t>
            </a:r>
            <a:endParaRPr lang="en-US" dirty="0"/>
          </a:p>
        </p:txBody>
      </p:sp>
      <p:sp>
        <p:nvSpPr>
          <p:cNvPr id="3" name="Content Placeholder 2"/>
          <p:cNvSpPr>
            <a:spLocks noGrp="1"/>
          </p:cNvSpPr>
          <p:nvPr>
            <p:ph idx="1"/>
          </p:nvPr>
        </p:nvSpPr>
        <p:spPr>
          <a:xfrm>
            <a:off x="0" y="1524000"/>
            <a:ext cx="9144000" cy="5334000"/>
          </a:xfrm>
        </p:spPr>
        <p:txBody>
          <a:bodyPr>
            <a:normAutofit lnSpcReduction="10000"/>
          </a:bodyPr>
          <a:lstStyle/>
          <a:p>
            <a:pPr marL="438912" lvl="2" indent="-320040">
              <a:spcBef>
                <a:spcPts val="0"/>
              </a:spcBef>
              <a:buClr>
                <a:schemeClr val="accent1"/>
              </a:buClr>
              <a:buSzPct val="80000"/>
            </a:pPr>
            <a:r>
              <a:rPr lang="en-US" sz="3000" dirty="0" smtClean="0"/>
              <a:t>Mendeleyev was so exact with his organization of the elements that his table demonstrated </a:t>
            </a:r>
            <a:r>
              <a:rPr lang="en-US" sz="3000" u="sng" dirty="0" smtClean="0"/>
              <a:t>predictive value.</a:t>
            </a:r>
          </a:p>
          <a:p>
            <a:pPr marL="438912" lvl="2" indent="-320040">
              <a:spcBef>
                <a:spcPts val="0"/>
              </a:spcBef>
              <a:buClr>
                <a:schemeClr val="accent1"/>
              </a:buClr>
              <a:buSzPct val="80000"/>
            </a:pPr>
            <a:r>
              <a:rPr lang="en-US" sz="3000" dirty="0" smtClean="0"/>
              <a:t>Using his periodic table, Mendeleyev was able to corrected the atomic masses of </a:t>
            </a:r>
            <a:r>
              <a:rPr lang="en-US" sz="3000" u="sng" dirty="0" smtClean="0">
                <a:solidFill>
                  <a:schemeClr val="accent3">
                    <a:lumMod val="75000"/>
                  </a:schemeClr>
                </a:solidFill>
              </a:rPr>
              <a:t>Be, In, and U </a:t>
            </a:r>
            <a:r>
              <a:rPr lang="en-US" sz="3000" dirty="0" smtClean="0"/>
              <a:t>and accurately predict the discovery of </a:t>
            </a:r>
            <a:r>
              <a:rPr lang="en-US" sz="3000" u="sng" dirty="0" smtClean="0">
                <a:solidFill>
                  <a:schemeClr val="accent3">
                    <a:lumMod val="75000"/>
                  </a:schemeClr>
                </a:solidFill>
              </a:rPr>
              <a:t>Sc, </a:t>
            </a:r>
            <a:r>
              <a:rPr lang="en-US" sz="3000" u="sng" dirty="0" err="1" smtClean="0">
                <a:solidFill>
                  <a:schemeClr val="accent3">
                    <a:lumMod val="75000"/>
                  </a:schemeClr>
                </a:solidFill>
              </a:rPr>
              <a:t>Ga</a:t>
            </a:r>
            <a:r>
              <a:rPr lang="en-US" sz="3000" u="sng" dirty="0" smtClean="0">
                <a:solidFill>
                  <a:schemeClr val="accent3">
                    <a:lumMod val="75000"/>
                  </a:schemeClr>
                </a:solidFill>
              </a:rPr>
              <a:t>, and </a:t>
            </a:r>
            <a:r>
              <a:rPr lang="en-US" sz="3000" u="sng" dirty="0" err="1" smtClean="0">
                <a:solidFill>
                  <a:schemeClr val="accent3">
                    <a:lumMod val="75000"/>
                  </a:schemeClr>
                </a:solidFill>
              </a:rPr>
              <a:t>Ge</a:t>
            </a:r>
            <a:r>
              <a:rPr lang="en-US" sz="3000" u="sng" dirty="0" smtClean="0">
                <a:solidFill>
                  <a:schemeClr val="accent3">
                    <a:lumMod val="75000"/>
                  </a:schemeClr>
                </a:solidFill>
              </a:rPr>
              <a:t>. </a:t>
            </a:r>
          </a:p>
          <a:p>
            <a:pPr marL="438912" lvl="2" indent="-320040">
              <a:spcBef>
                <a:spcPts val="0"/>
              </a:spcBef>
              <a:buClr>
                <a:schemeClr val="accent1"/>
              </a:buClr>
              <a:buSzPct val="80000"/>
            </a:pPr>
            <a:endParaRPr lang="en-US" sz="3000" dirty="0" smtClean="0"/>
          </a:p>
          <a:p>
            <a:r>
              <a:rPr lang="en-US" sz="3000" dirty="0" smtClean="0"/>
              <a:t>After the discovery of the unknown elements between 1874 and 1885, and the fact that Mendeleev’s predictions for Sc, </a:t>
            </a:r>
            <a:r>
              <a:rPr lang="en-US" sz="3000" dirty="0" err="1" smtClean="0"/>
              <a:t>Ga</a:t>
            </a:r>
            <a:r>
              <a:rPr lang="en-US" sz="3000" dirty="0" smtClean="0"/>
              <a:t>, and </a:t>
            </a:r>
            <a:r>
              <a:rPr lang="en-US" sz="3000" dirty="0" err="1" smtClean="0"/>
              <a:t>Ge</a:t>
            </a:r>
            <a:r>
              <a:rPr lang="en-US" sz="3000" dirty="0" smtClean="0"/>
              <a:t> were amazingly close to the actual values, </a:t>
            </a:r>
            <a:r>
              <a:rPr lang="en-US" sz="3000" b="1" u="sng" dirty="0" smtClean="0">
                <a:solidFill>
                  <a:srgbClr val="FF0000"/>
                </a:solidFill>
              </a:rPr>
              <a:t>his table was generally accepted.</a:t>
            </a:r>
          </a:p>
          <a:p>
            <a:endParaRPr lang="en-US" dirty="0"/>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10</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Moseley</a:t>
            </a:r>
            <a:endParaRPr lang="en-US" dirty="0"/>
          </a:p>
        </p:txBody>
      </p:sp>
      <p:sp>
        <p:nvSpPr>
          <p:cNvPr id="3" name="Content Placeholder 2"/>
          <p:cNvSpPr>
            <a:spLocks noGrp="1"/>
          </p:cNvSpPr>
          <p:nvPr>
            <p:ph idx="1"/>
          </p:nvPr>
        </p:nvSpPr>
        <p:spPr>
          <a:xfrm>
            <a:off x="0" y="1524000"/>
            <a:ext cx="5715000" cy="5334000"/>
          </a:xfrm>
        </p:spPr>
        <p:txBody>
          <a:bodyPr>
            <a:normAutofit lnSpcReduction="10000"/>
          </a:bodyPr>
          <a:lstStyle/>
          <a:p>
            <a:pPr lvl="0"/>
            <a:r>
              <a:rPr lang="en-US" b="1" dirty="0" smtClean="0"/>
              <a:t>Modified in </a:t>
            </a:r>
            <a:r>
              <a:rPr lang="en-US" b="1" u="sng" dirty="0" smtClean="0"/>
              <a:t>1913</a:t>
            </a:r>
            <a:r>
              <a:rPr lang="en-US" b="1" dirty="0" smtClean="0"/>
              <a:t> by Henry Moseley (1887-1915) into the modern Periodic Table</a:t>
            </a:r>
            <a:endParaRPr lang="en-US" b="1" u="sng" dirty="0" smtClean="0"/>
          </a:p>
          <a:p>
            <a:pPr>
              <a:buNone/>
            </a:pPr>
            <a:r>
              <a:rPr lang="en-US" dirty="0" smtClean="0"/>
              <a:t>–	Arranged in rows (periods) of increasing </a:t>
            </a:r>
            <a:r>
              <a:rPr lang="en-US" u="sng" dirty="0" smtClean="0"/>
              <a:t>Atomic Number</a:t>
            </a:r>
            <a:r>
              <a:rPr lang="en-US" dirty="0" smtClean="0"/>
              <a:t> – that is, </a:t>
            </a:r>
            <a:r>
              <a:rPr lang="en-US" u="sng" dirty="0" smtClean="0"/>
              <a:t>increasing number of protons</a:t>
            </a:r>
          </a:p>
          <a:p>
            <a:pPr>
              <a:buNone/>
            </a:pPr>
            <a:r>
              <a:rPr lang="en-US" dirty="0" smtClean="0"/>
              <a:t>–	Arranged in columns (groups or families) by repetition of </a:t>
            </a:r>
            <a:r>
              <a:rPr lang="en-US" u="sng" dirty="0" smtClean="0"/>
              <a:t>physical and chemical properties</a:t>
            </a:r>
          </a:p>
          <a:p>
            <a:endParaRPr lang="en-US" dirty="0"/>
          </a:p>
        </p:txBody>
      </p:sp>
      <p:pic>
        <p:nvPicPr>
          <p:cNvPr id="4" name="Picture 4" descr="Moseley2"/>
          <p:cNvPicPr>
            <a:picLocks noChangeAspect="1" noChangeArrowheads="1"/>
          </p:cNvPicPr>
          <p:nvPr/>
        </p:nvPicPr>
        <p:blipFill>
          <a:blip r:embed="rId2" cstate="print"/>
          <a:srcRect/>
          <a:stretch>
            <a:fillRect/>
          </a:stretch>
        </p:blipFill>
        <p:spPr bwMode="auto">
          <a:xfrm>
            <a:off x="5715000" y="2743200"/>
            <a:ext cx="3114675" cy="2847975"/>
          </a:xfrm>
          <a:prstGeom prst="rect">
            <a:avLst/>
          </a:prstGeom>
          <a:noFill/>
        </p:spPr>
      </p:pic>
      <p:sp>
        <p:nvSpPr>
          <p:cNvPr id="5" name="Slide Number Placeholder 4"/>
          <p:cNvSpPr>
            <a:spLocks noGrp="1"/>
          </p:cNvSpPr>
          <p:nvPr>
            <p:ph type="sldNum" sz="quarter" idx="12"/>
          </p:nvPr>
        </p:nvSpPr>
        <p:spPr/>
        <p:txBody>
          <a:bodyPr/>
          <a:lstStyle/>
          <a:p>
            <a:fld id="{C5D04865-F44E-4F19-A600-49AFE3B5EADF}" type="slidenum">
              <a:rPr lang="en-US" smtClean="0">
                <a:solidFill>
                  <a:prstClr val="black">
                    <a:tint val="95000"/>
                  </a:prstClr>
                </a:solidFill>
              </a:rPr>
              <a:pPr/>
              <a:t>11</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Glenn Seaborg</a:t>
            </a:r>
            <a:endParaRPr lang="en-US" dirty="0"/>
          </a:p>
        </p:txBody>
      </p:sp>
      <p:sp>
        <p:nvSpPr>
          <p:cNvPr id="3" name="Content Placeholder 2"/>
          <p:cNvSpPr>
            <a:spLocks noGrp="1"/>
          </p:cNvSpPr>
          <p:nvPr>
            <p:ph idx="1"/>
          </p:nvPr>
        </p:nvSpPr>
        <p:spPr>
          <a:xfrm>
            <a:off x="228600" y="1524001"/>
            <a:ext cx="8458200" cy="2590799"/>
          </a:xfrm>
        </p:spPr>
        <p:txBody>
          <a:bodyPr/>
          <a:lstStyle/>
          <a:p>
            <a:r>
              <a:rPr lang="en-US" dirty="0" smtClean="0"/>
              <a:t>In 1944, he identified the </a:t>
            </a:r>
            <a:r>
              <a:rPr lang="en-US" u="sng" dirty="0" smtClean="0"/>
              <a:t>Lanthanide and Actinide Series </a:t>
            </a:r>
            <a:r>
              <a:rPr lang="en-US" dirty="0" smtClean="0"/>
              <a:t>while working on the Manhattan Project during World War II.  </a:t>
            </a:r>
          </a:p>
          <a:p>
            <a:r>
              <a:rPr lang="en-US" dirty="0" smtClean="0"/>
              <a:t>Seaborg is credited with the discovery of </a:t>
            </a:r>
            <a:r>
              <a:rPr lang="en-US" u="sng" dirty="0" smtClean="0"/>
              <a:t>8</a:t>
            </a:r>
            <a:r>
              <a:rPr lang="en-US" dirty="0" smtClean="0"/>
              <a:t> new elements.</a:t>
            </a:r>
          </a:p>
          <a:p>
            <a:endParaRPr lang="en-US" dirty="0"/>
          </a:p>
        </p:txBody>
      </p:sp>
      <p:pic>
        <p:nvPicPr>
          <p:cNvPr id="4" name="Picture 7" descr="seaborg-106"/>
          <p:cNvPicPr>
            <a:picLocks noChangeAspect="1" noChangeArrowheads="1"/>
          </p:cNvPicPr>
          <p:nvPr/>
        </p:nvPicPr>
        <p:blipFill>
          <a:blip r:embed="rId3" cstate="print"/>
          <a:srcRect/>
          <a:stretch>
            <a:fillRect/>
          </a:stretch>
        </p:blipFill>
        <p:spPr bwMode="auto">
          <a:xfrm>
            <a:off x="762000" y="4057650"/>
            <a:ext cx="2300579" cy="2571750"/>
          </a:xfrm>
          <a:prstGeom prst="rect">
            <a:avLst/>
          </a:prstGeom>
          <a:noFill/>
        </p:spPr>
      </p:pic>
      <p:pic>
        <p:nvPicPr>
          <p:cNvPr id="51202" name="Picture 2" descr="http://imglib.lbl.gov/ImgLib/COLLECTIONS/BERKELEY-LAB/images/96B05654.lowres.jpeg"/>
          <p:cNvPicPr>
            <a:picLocks noChangeAspect="1" noChangeArrowheads="1"/>
          </p:cNvPicPr>
          <p:nvPr/>
        </p:nvPicPr>
        <p:blipFill>
          <a:blip r:embed="rId4" cstate="print"/>
          <a:srcRect/>
          <a:stretch>
            <a:fillRect/>
          </a:stretch>
        </p:blipFill>
        <p:spPr bwMode="auto">
          <a:xfrm>
            <a:off x="4038600" y="3657600"/>
            <a:ext cx="4495800" cy="3008709"/>
          </a:xfrm>
          <a:prstGeom prst="rect">
            <a:avLst/>
          </a:prstGeom>
          <a:noFill/>
        </p:spPr>
      </p:pic>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12</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Periodic Table Now</a:t>
            </a:r>
            <a:endParaRPr lang="en-US" dirty="0"/>
          </a:p>
        </p:txBody>
      </p:sp>
      <p:sp>
        <p:nvSpPr>
          <p:cNvPr id="3" name="Content Placeholder 2"/>
          <p:cNvSpPr>
            <a:spLocks noGrp="1"/>
          </p:cNvSpPr>
          <p:nvPr>
            <p:ph idx="1"/>
          </p:nvPr>
        </p:nvSpPr>
        <p:spPr>
          <a:xfrm>
            <a:off x="533400" y="5791200"/>
            <a:ext cx="8229600" cy="891809"/>
          </a:xfrm>
        </p:spPr>
        <p:txBody>
          <a:bodyPr>
            <a:normAutofit fontScale="70000" lnSpcReduction="20000"/>
          </a:bodyPr>
          <a:lstStyle/>
          <a:p>
            <a:pPr lvl="1">
              <a:buNone/>
            </a:pPr>
            <a:r>
              <a:rPr lang="en-US" dirty="0" smtClean="0"/>
              <a:t>Through the laborious work of these and many more scientists the periodic table was created and a scientific masterpiece was born!</a:t>
            </a:r>
          </a:p>
          <a:p>
            <a:endParaRPr lang="en-US" dirty="0"/>
          </a:p>
        </p:txBody>
      </p:sp>
      <p:pic>
        <p:nvPicPr>
          <p:cNvPr id="52225" name="Picture 1"/>
          <p:cNvPicPr>
            <a:picLocks noChangeAspect="1" noChangeArrowheads="1"/>
          </p:cNvPicPr>
          <p:nvPr/>
        </p:nvPicPr>
        <p:blipFill>
          <a:blip r:embed="rId2" cstate="print"/>
          <a:srcRect/>
          <a:stretch>
            <a:fillRect/>
          </a:stretch>
        </p:blipFill>
        <p:spPr bwMode="auto">
          <a:xfrm>
            <a:off x="1371600" y="1524000"/>
            <a:ext cx="6400800" cy="40479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5D04865-F44E-4F19-A600-49AFE3B5EADF}" type="slidenum">
              <a:rPr lang="en-US" smtClean="0">
                <a:solidFill>
                  <a:prstClr val="black">
                    <a:tint val="95000"/>
                  </a:prstClr>
                </a:solidFill>
              </a:rPr>
              <a:pPr/>
              <a:t>13</a:t>
            </a:fld>
            <a:endParaRPr lang="en-US" dirty="0">
              <a:solidFill>
                <a:prstClr val="black">
                  <a:tint val="9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 of this section!</a:t>
            </a:r>
            <a:endParaRPr lang="en-US" dirty="0"/>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14</a:t>
            </a:fld>
            <a:endParaRPr lang="en-US">
              <a:solidFill>
                <a:prstClr val="black">
                  <a:tint val="95000"/>
                </a:prstClr>
              </a:solidFill>
            </a:endParaRPr>
          </a:p>
        </p:txBody>
      </p:sp>
      <p:pic>
        <p:nvPicPr>
          <p:cNvPr id="5" name="Content Placeholder 4" descr="C:\Users\cpasilla\AppData\Local\Microsoft\Windows\Temporary Internet Files\Content.IE5\T2Z3W3O0\MC900434720[1].png"/>
          <p:cNvPicPr>
            <a:picLocks noGrp="1"/>
          </p:cNvPicPr>
          <p:nvPr>
            <p:ph idx="1"/>
          </p:nvPr>
        </p:nvPicPr>
        <p:blipFill>
          <a:blip r:embed="rId2" cstate="print"/>
          <a:srcRect/>
          <a:stretch>
            <a:fillRect/>
          </a:stretch>
        </p:blipFill>
        <p:spPr bwMode="auto">
          <a:xfrm>
            <a:off x="2667000" y="2286000"/>
            <a:ext cx="3505200" cy="3124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0"/>
            <a:ext cx="7620000" cy="914400"/>
          </a:xfrm>
        </p:spPr>
        <p:txBody>
          <a:bodyPr>
            <a:normAutofit/>
          </a:bodyPr>
          <a:lstStyle/>
          <a:p>
            <a:pPr algn="ctr"/>
            <a:r>
              <a:rPr lang="en-US" sz="3600" dirty="0" smtClean="0"/>
              <a:t>Geography is Everything</a:t>
            </a:r>
            <a:endParaRPr lang="en-US" sz="3600" dirty="0"/>
          </a:p>
        </p:txBody>
      </p:sp>
      <p:sp>
        <p:nvSpPr>
          <p:cNvPr id="3" name="Subtitle 2"/>
          <p:cNvSpPr>
            <a:spLocks noGrp="1"/>
          </p:cNvSpPr>
          <p:nvPr>
            <p:ph type="subTitle" idx="1"/>
          </p:nvPr>
        </p:nvSpPr>
        <p:spPr>
          <a:xfrm>
            <a:off x="1752600" y="838200"/>
            <a:ext cx="7162800" cy="762000"/>
          </a:xfrm>
          <a:effectLst/>
        </p:spPr>
        <p:txBody>
          <a:bodyPr>
            <a:normAutofit/>
          </a:bodyPr>
          <a:lstStyle/>
          <a:p>
            <a:pPr algn="ctr"/>
            <a:r>
              <a:rPr lang="en-US" sz="2400" dirty="0" smtClean="0">
                <a:solidFill>
                  <a:srgbClr val="00B050"/>
                </a:solidFill>
              </a:rPr>
              <a:t>Periodic Families and their Properties</a:t>
            </a:r>
            <a:endParaRPr lang="en-US" sz="2400" dirty="0">
              <a:solidFill>
                <a:srgbClr val="00B050"/>
              </a:solidFill>
            </a:endParaRPr>
          </a:p>
        </p:txBody>
      </p:sp>
      <p:sp>
        <p:nvSpPr>
          <p:cNvPr id="9" name="Slide Number Placeholder 8"/>
          <p:cNvSpPr>
            <a:spLocks noGrp="1"/>
          </p:cNvSpPr>
          <p:nvPr>
            <p:ph type="sldNum" sz="quarter" idx="12"/>
          </p:nvPr>
        </p:nvSpPr>
        <p:spPr/>
        <p:txBody>
          <a:bodyPr/>
          <a:lstStyle/>
          <a:p>
            <a:fld id="{C5D04865-F44E-4F19-A600-49AFE3B5EADF}" type="slidenum">
              <a:rPr>
                <a:solidFill>
                  <a:prstClr val="white">
                    <a:tint val="95000"/>
                  </a:prstClr>
                </a:solidFill>
              </a:rPr>
              <a:pPr/>
              <a:t>15</a:t>
            </a:fld>
            <a:endParaRPr>
              <a:solidFill>
                <a:prstClr val="white">
                  <a:tint val="95000"/>
                </a:prstClr>
              </a:solidFill>
            </a:endParaRPr>
          </a:p>
        </p:txBody>
      </p:sp>
      <p:pic>
        <p:nvPicPr>
          <p:cNvPr id="54274" name="Picture 2" descr="http://wikis.lawrence.edu/download/attachments/295329/periodictable.GIF"/>
          <p:cNvPicPr>
            <a:picLocks noChangeAspect="1" noChangeArrowheads="1"/>
          </p:cNvPicPr>
          <p:nvPr/>
        </p:nvPicPr>
        <p:blipFill>
          <a:blip r:embed="rId3" cstate="print"/>
          <a:srcRect/>
          <a:stretch>
            <a:fillRect/>
          </a:stretch>
        </p:blipFill>
        <p:spPr bwMode="auto">
          <a:xfrm>
            <a:off x="2438400" y="2743200"/>
            <a:ext cx="6299049" cy="3581400"/>
          </a:xfrm>
          <a:prstGeom prst="rect">
            <a:avLst/>
          </a:prstGeom>
          <a:noFill/>
        </p:spPr>
      </p:pic>
      <p:sp>
        <p:nvSpPr>
          <p:cNvPr id="7" name="Rectangle 6"/>
          <p:cNvSpPr/>
          <p:nvPr/>
        </p:nvSpPr>
        <p:spPr>
          <a:xfrm>
            <a:off x="1828800" y="1371600"/>
            <a:ext cx="6858000" cy="1323439"/>
          </a:xfrm>
          <a:prstGeom prst="rect">
            <a:avLst/>
          </a:prstGeom>
        </p:spPr>
        <p:txBody>
          <a:bodyPr wrap="square">
            <a:spAutoFit/>
          </a:bodyPr>
          <a:lstStyle/>
          <a:p>
            <a:pPr algn="ctr"/>
            <a:r>
              <a:rPr lang="en-US" sz="2000" dirty="0"/>
              <a:t>(C.5)(B) use the Periodic Table to identify and explain the properties of chemical families, including alkali metals, alkaline earth metals, halogens, noble gases, and transition metals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p:txBody>
          <a:bodyPr/>
          <a:lstStyle/>
          <a:p>
            <a:fld id="{81582BD6-FC20-4557-852B-8433F8572D30}" type="slidenum">
              <a:rPr lang="en-US" smtClean="0">
                <a:solidFill>
                  <a:srgbClr val="B13F9A"/>
                </a:solidFill>
              </a:rPr>
              <a:pPr/>
              <a:t>16</a:t>
            </a:fld>
            <a:endParaRPr lang="en-US" dirty="0">
              <a:solidFill>
                <a:srgbClr val="B13F9A"/>
              </a:solidFill>
            </a:endParaRPr>
          </a:p>
        </p:txBody>
      </p:sp>
      <p:sp>
        <p:nvSpPr>
          <p:cNvPr id="2" name="Title 1"/>
          <p:cNvSpPr>
            <a:spLocks noGrp="1"/>
          </p:cNvSpPr>
          <p:nvPr>
            <p:ph type="title"/>
          </p:nvPr>
        </p:nvSpPr>
        <p:spPr>
          <a:xfrm>
            <a:off x="228600" y="457200"/>
            <a:ext cx="8229600" cy="639763"/>
          </a:xfrm>
        </p:spPr>
        <p:txBody>
          <a:bodyPr>
            <a:normAutofit/>
          </a:bodyPr>
          <a:lstStyle/>
          <a:p>
            <a:pPr algn="ctr">
              <a:buNone/>
            </a:pPr>
            <a:r>
              <a:rPr lang="en-US" sz="3200" b="1" u="sng" dirty="0" smtClean="0"/>
              <a:t>Groups and Periods</a:t>
            </a:r>
            <a:endParaRPr lang="en-US" sz="3200" b="1" u="sng" dirty="0"/>
          </a:p>
        </p:txBody>
      </p:sp>
      <p:sp>
        <p:nvSpPr>
          <p:cNvPr id="3" name="Text Placeholder 2"/>
          <p:cNvSpPr>
            <a:spLocks noGrp="1"/>
          </p:cNvSpPr>
          <p:nvPr>
            <p:ph type="body" sz="quarter" idx="13"/>
          </p:nvPr>
        </p:nvSpPr>
        <p:spPr>
          <a:xfrm>
            <a:off x="381000" y="1219200"/>
            <a:ext cx="5334000" cy="5274000"/>
          </a:xfrm>
        </p:spPr>
        <p:txBody>
          <a:bodyPr>
            <a:normAutofit fontScale="92500" lnSpcReduction="20000"/>
          </a:bodyPr>
          <a:lstStyle/>
          <a:p>
            <a:pPr algn="ctr"/>
            <a:r>
              <a:rPr lang="en-US" b="1" u="sng" dirty="0" smtClean="0"/>
              <a:t>Groups</a:t>
            </a:r>
            <a:r>
              <a:rPr lang="en-US" dirty="0" smtClean="0"/>
              <a:t> </a:t>
            </a:r>
          </a:p>
          <a:p>
            <a:r>
              <a:rPr lang="en-US" dirty="0" smtClean="0"/>
              <a:t>vertical columns containing elements with similar properties.  </a:t>
            </a:r>
          </a:p>
          <a:p>
            <a:pPr lvl="0" algn="ctr"/>
            <a:r>
              <a:rPr lang="en-US" b="1" dirty="0" smtClean="0">
                <a:solidFill>
                  <a:srgbClr val="FF0000"/>
                </a:solidFill>
              </a:rPr>
              <a:t>Groups are also called families due to their similar physical and chemical properties.</a:t>
            </a:r>
          </a:p>
          <a:p>
            <a:pPr lvl="0"/>
            <a:r>
              <a:rPr lang="en-US" sz="2200" dirty="0" smtClean="0"/>
              <a:t>For this course, the groups are numbered 1-18 with Group 1 being on the far left and Group 18 being on the far right of the periodic table.</a:t>
            </a:r>
          </a:p>
          <a:p>
            <a:r>
              <a:rPr lang="en-US" dirty="0" smtClean="0"/>
              <a:t> </a:t>
            </a:r>
          </a:p>
          <a:p>
            <a:pPr algn="ctr"/>
            <a:r>
              <a:rPr lang="en-US" b="1" u="sng" dirty="0" smtClean="0"/>
              <a:t>Periods</a:t>
            </a:r>
            <a:r>
              <a:rPr lang="en-US" dirty="0" smtClean="0"/>
              <a:t> </a:t>
            </a:r>
          </a:p>
          <a:p>
            <a:pPr algn="ctr"/>
            <a:r>
              <a:rPr lang="en-US" dirty="0" smtClean="0"/>
              <a:t> horizontal rows in order of atomic number; each period represents a finite grouping of elements</a:t>
            </a:r>
          </a:p>
          <a:p>
            <a:pPr lvl="0" algn="ctr"/>
            <a:r>
              <a:rPr lang="en-US" dirty="0" smtClean="0"/>
              <a:t>Currently, there are 7 periods</a:t>
            </a:r>
          </a:p>
          <a:p>
            <a:endParaRPr lang="en-US" dirty="0"/>
          </a:p>
        </p:txBody>
      </p:sp>
      <p:pic>
        <p:nvPicPr>
          <p:cNvPr id="8194" name="Picture 2" descr="Periodic Table showing Groups"/>
          <p:cNvPicPr>
            <a:picLocks noChangeAspect="1" noChangeArrowheads="1"/>
          </p:cNvPicPr>
          <p:nvPr/>
        </p:nvPicPr>
        <p:blipFill>
          <a:blip r:embed="rId2" cstate="print"/>
          <a:srcRect/>
          <a:stretch>
            <a:fillRect/>
          </a:stretch>
        </p:blipFill>
        <p:spPr bwMode="auto">
          <a:xfrm>
            <a:off x="5943600" y="1447800"/>
            <a:ext cx="3200400" cy="2400300"/>
          </a:xfrm>
          <a:prstGeom prst="rect">
            <a:avLst/>
          </a:prstGeom>
          <a:noFill/>
        </p:spPr>
      </p:pic>
      <p:pic>
        <p:nvPicPr>
          <p:cNvPr id="8196" name="Picture 4" descr="Periodic Table showing Periods"/>
          <p:cNvPicPr>
            <a:picLocks noChangeAspect="1" noChangeArrowheads="1"/>
          </p:cNvPicPr>
          <p:nvPr/>
        </p:nvPicPr>
        <p:blipFill>
          <a:blip r:embed="rId3" cstate="print"/>
          <a:srcRect/>
          <a:stretch>
            <a:fillRect/>
          </a:stretch>
        </p:blipFill>
        <p:spPr bwMode="auto">
          <a:xfrm>
            <a:off x="5689600" y="3962400"/>
            <a:ext cx="3454400" cy="2590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81582BD6-FC20-4557-852B-8433F8572D30}" type="slidenum">
              <a:rPr lang="en-US" smtClean="0">
                <a:solidFill>
                  <a:srgbClr val="B13F9A"/>
                </a:solidFill>
              </a:rPr>
              <a:pPr/>
              <a:t>17</a:t>
            </a:fld>
            <a:endParaRPr lang="en-US" dirty="0">
              <a:solidFill>
                <a:srgbClr val="B13F9A"/>
              </a:solidFill>
            </a:endParaRPr>
          </a:p>
        </p:txBody>
      </p:sp>
      <p:sp>
        <p:nvSpPr>
          <p:cNvPr id="2" name="Title 1"/>
          <p:cNvSpPr>
            <a:spLocks noGrp="1"/>
          </p:cNvSpPr>
          <p:nvPr>
            <p:ph type="title"/>
          </p:nvPr>
        </p:nvSpPr>
        <p:spPr>
          <a:xfrm>
            <a:off x="1600200" y="457200"/>
            <a:ext cx="6096000" cy="639763"/>
          </a:xfrm>
        </p:spPr>
        <p:txBody>
          <a:bodyPr>
            <a:normAutofit/>
          </a:bodyPr>
          <a:lstStyle/>
          <a:p>
            <a:pPr algn="ctr">
              <a:buNone/>
            </a:pPr>
            <a:r>
              <a:rPr lang="en-US" sz="3200" b="1" u="sng" dirty="0" smtClean="0"/>
              <a:t>3 Types of Elements</a:t>
            </a:r>
            <a:endParaRPr lang="en-US" sz="3200" b="1" u="sng" dirty="0"/>
          </a:p>
        </p:txBody>
      </p:sp>
      <p:sp>
        <p:nvSpPr>
          <p:cNvPr id="3" name="Text Placeholder 2"/>
          <p:cNvSpPr>
            <a:spLocks noGrp="1"/>
          </p:cNvSpPr>
          <p:nvPr>
            <p:ph type="body" sz="quarter" idx="13"/>
          </p:nvPr>
        </p:nvSpPr>
        <p:spPr>
          <a:xfrm>
            <a:off x="381000" y="1066800"/>
            <a:ext cx="8251200" cy="5486400"/>
          </a:xfrm>
        </p:spPr>
        <p:txBody>
          <a:bodyPr>
            <a:normAutofit lnSpcReduction="10000"/>
          </a:bodyPr>
          <a:lstStyle/>
          <a:p>
            <a:r>
              <a:rPr lang="en-US" b="1" dirty="0" smtClean="0">
                <a:solidFill>
                  <a:srgbClr val="FF0000"/>
                </a:solidFill>
              </a:rPr>
              <a:t>Metals</a:t>
            </a:r>
          </a:p>
          <a:p>
            <a:pPr lvl="1"/>
            <a:r>
              <a:rPr lang="en-US" dirty="0" smtClean="0"/>
              <a:t>good conductors of heat and electricity</a:t>
            </a:r>
          </a:p>
          <a:p>
            <a:pPr lvl="1"/>
            <a:r>
              <a:rPr lang="en-US" dirty="0" smtClean="0"/>
              <a:t>Malleability → hammered or rolled, bendable</a:t>
            </a:r>
          </a:p>
          <a:p>
            <a:pPr lvl="1"/>
            <a:r>
              <a:rPr lang="en-US" dirty="0" smtClean="0"/>
              <a:t>Ductile → can be pulled into wire</a:t>
            </a:r>
          </a:p>
          <a:p>
            <a:pPr lvl="1"/>
            <a:r>
              <a:rPr lang="en-US" dirty="0" smtClean="0"/>
              <a:t>Luster → shiny when polished</a:t>
            </a:r>
          </a:p>
          <a:p>
            <a:pPr lvl="1">
              <a:buNone/>
            </a:pPr>
            <a:endParaRPr lang="en-US" dirty="0" smtClean="0"/>
          </a:p>
          <a:p>
            <a:r>
              <a:rPr lang="en-US" b="1" dirty="0" smtClean="0">
                <a:solidFill>
                  <a:srgbClr val="FF0000"/>
                </a:solidFill>
              </a:rPr>
              <a:t>Nonmetals</a:t>
            </a:r>
          </a:p>
          <a:p>
            <a:pPr lvl="1"/>
            <a:r>
              <a:rPr lang="en-US" dirty="0" smtClean="0"/>
              <a:t>Brittle → not malleable or ductile</a:t>
            </a:r>
          </a:p>
          <a:p>
            <a:pPr lvl="1"/>
            <a:r>
              <a:rPr lang="en-US" dirty="0" smtClean="0"/>
              <a:t>Poor conductor of heat and electricity</a:t>
            </a:r>
          </a:p>
          <a:p>
            <a:pPr lvl="1">
              <a:buNone/>
            </a:pPr>
            <a:endParaRPr lang="en-US" dirty="0" smtClean="0"/>
          </a:p>
          <a:p>
            <a:r>
              <a:rPr lang="en-US" b="1" dirty="0" smtClean="0">
                <a:solidFill>
                  <a:srgbClr val="FF0000"/>
                </a:solidFill>
              </a:rPr>
              <a:t>Metalloids</a:t>
            </a:r>
          </a:p>
          <a:p>
            <a:pPr lvl="1"/>
            <a:r>
              <a:rPr lang="en-US" dirty="0" smtClean="0"/>
              <a:t>brittle solids</a:t>
            </a:r>
          </a:p>
          <a:p>
            <a:pPr lvl="1"/>
            <a:r>
              <a:rPr lang="en-US" dirty="0" smtClean="0"/>
              <a:t>have some properties of metals and nonmetals</a:t>
            </a:r>
          </a:p>
          <a:p>
            <a:pPr lvl="1"/>
            <a:r>
              <a:rPr lang="en-US" dirty="0" smtClean="0"/>
              <a:t>semiconductors of electricity</a:t>
            </a:r>
            <a:endParaRPr lang="en-US" dirty="0"/>
          </a:p>
        </p:txBody>
      </p:sp>
      <p:pic>
        <p:nvPicPr>
          <p:cNvPr id="4" name="Picture 3" descr="atom_element_small.png"/>
          <p:cNvPicPr>
            <a:picLocks noChangeAspect="1"/>
          </p:cNvPicPr>
          <p:nvPr/>
        </p:nvPicPr>
        <p:blipFill>
          <a:blip r:embed="rId2" cstate="print"/>
          <a:stretch>
            <a:fillRect/>
          </a:stretch>
        </p:blipFill>
        <p:spPr>
          <a:xfrm>
            <a:off x="6248400" y="2209800"/>
            <a:ext cx="2286000" cy="243839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a:xfrm>
            <a:off x="5943600" y="6248400"/>
            <a:ext cx="2133600" cy="365125"/>
          </a:xfrm>
        </p:spPr>
        <p:txBody>
          <a:bodyPr/>
          <a:lstStyle/>
          <a:p>
            <a:fld id="{81582BD6-FC20-4557-852B-8433F8572D30}" type="slidenum">
              <a:rPr lang="en-US" smtClean="0">
                <a:solidFill>
                  <a:srgbClr val="B13F9A"/>
                </a:solidFill>
              </a:rPr>
              <a:pPr/>
              <a:t>18</a:t>
            </a:fld>
            <a:endParaRPr lang="en-US" dirty="0">
              <a:solidFill>
                <a:srgbClr val="B13F9A"/>
              </a:solidFill>
            </a:endParaRPr>
          </a:p>
        </p:txBody>
      </p:sp>
      <p:sp>
        <p:nvSpPr>
          <p:cNvPr id="4" name="Title 3"/>
          <p:cNvSpPr>
            <a:spLocks noGrp="1"/>
          </p:cNvSpPr>
          <p:nvPr>
            <p:ph type="title"/>
          </p:nvPr>
        </p:nvSpPr>
        <p:spPr>
          <a:xfrm>
            <a:off x="533400" y="838200"/>
            <a:ext cx="8229600" cy="639763"/>
          </a:xfrm>
        </p:spPr>
        <p:txBody>
          <a:bodyPr>
            <a:noAutofit/>
          </a:bodyPr>
          <a:lstStyle/>
          <a:p>
            <a:pPr algn="ctr">
              <a:buNone/>
            </a:pPr>
            <a:r>
              <a:rPr lang="en-US" sz="2800" b="1" u="sng" dirty="0" smtClean="0"/>
              <a:t>Location of Metals, Non-metals, and Metalloids</a:t>
            </a:r>
            <a:endParaRPr lang="en-US" sz="2800" b="1" u="sng" dirty="0"/>
          </a:p>
        </p:txBody>
      </p:sp>
      <p:pic>
        <p:nvPicPr>
          <p:cNvPr id="10244" name="Picture 4" descr="http://www.angelo.edu/faculty/kboudrea/periodic/physical_metals_fig1.gif"/>
          <p:cNvPicPr>
            <a:picLocks noChangeAspect="1" noChangeArrowheads="1"/>
          </p:cNvPicPr>
          <p:nvPr/>
        </p:nvPicPr>
        <p:blipFill>
          <a:blip r:embed="rId3" cstate="print"/>
          <a:srcRect/>
          <a:stretch>
            <a:fillRect/>
          </a:stretch>
        </p:blipFill>
        <p:spPr bwMode="auto">
          <a:xfrm>
            <a:off x="228600" y="1752600"/>
            <a:ext cx="8534959" cy="4648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839200" cy="3962400"/>
          </a:xfrm>
        </p:spPr>
        <p:txBody>
          <a:bodyPr>
            <a:normAutofit/>
          </a:bodyPr>
          <a:lstStyle/>
          <a:p>
            <a:pPr algn="ctr">
              <a:buNone/>
            </a:pPr>
            <a:endParaRPr lang="en-US" sz="3600" b="1" u="sng" dirty="0" smtClean="0"/>
          </a:p>
          <a:p>
            <a:r>
              <a:rPr lang="en-US" sz="2800" dirty="0" smtClean="0"/>
              <a:t>Elements contained: Li, Na, K, </a:t>
            </a:r>
            <a:r>
              <a:rPr lang="en-US" sz="2800" dirty="0" err="1" smtClean="0"/>
              <a:t>Rb</a:t>
            </a:r>
            <a:r>
              <a:rPr lang="en-US" sz="2800" dirty="0" smtClean="0"/>
              <a:t>, Cs, Fr</a:t>
            </a:r>
          </a:p>
          <a:p>
            <a:r>
              <a:rPr lang="en-US" sz="2800" dirty="0" smtClean="0"/>
              <a:t>have 1 electron in the outside shell</a:t>
            </a:r>
          </a:p>
          <a:p>
            <a:r>
              <a:rPr lang="en-US" sz="2800" dirty="0" smtClean="0"/>
              <a:t>extremely reactive, reacts with water, air, and</a:t>
            </a:r>
          </a:p>
          <a:p>
            <a:pPr>
              <a:buNone/>
            </a:pPr>
            <a:r>
              <a:rPr lang="en-US" sz="2800" dirty="0" smtClean="0"/>
              <a:t>	nonmetals </a:t>
            </a:r>
          </a:p>
          <a:p>
            <a:r>
              <a:rPr lang="en-US" sz="2800" dirty="0" smtClean="0"/>
              <a:t>silvery</a:t>
            </a:r>
          </a:p>
          <a:p>
            <a:r>
              <a:rPr lang="en-US" sz="2800" dirty="0" smtClean="0"/>
              <a:t>soft, can be cut with a knife</a:t>
            </a:r>
          </a:p>
          <a:p>
            <a:r>
              <a:rPr lang="en-US" sz="2800" dirty="0" smtClean="0"/>
              <a:t>they are not found as pure elements in nature</a:t>
            </a:r>
          </a:p>
          <a:p>
            <a:endParaRPr lang="en-US" sz="1400" dirty="0"/>
          </a:p>
        </p:txBody>
      </p:sp>
      <p:sp>
        <p:nvSpPr>
          <p:cNvPr id="6" name="Slide Number Placeholder 5"/>
          <p:cNvSpPr>
            <a:spLocks noGrp="1"/>
          </p:cNvSpPr>
          <p:nvPr>
            <p:ph type="sldNum" sz="quarter" idx="4"/>
          </p:nvPr>
        </p:nvSpPr>
        <p:spPr>
          <a:xfrm>
            <a:off x="7315200" y="6248400"/>
            <a:ext cx="762000" cy="365125"/>
          </a:xfrm>
        </p:spPr>
        <p:txBody>
          <a:bodyPr/>
          <a:lstStyle/>
          <a:p>
            <a:fld id="{81582BD6-FC20-4557-852B-8433F8572D30}" type="slidenum">
              <a:rPr lang="en-US" smtClean="0">
                <a:solidFill>
                  <a:srgbClr val="B13F9A"/>
                </a:solidFill>
              </a:rPr>
              <a:pPr/>
              <a:t>19</a:t>
            </a:fld>
            <a:endParaRPr lang="en-US" dirty="0">
              <a:solidFill>
                <a:srgbClr val="B13F9A"/>
              </a:solidFill>
            </a:endParaRPr>
          </a:p>
        </p:txBody>
      </p:sp>
      <p:sp>
        <p:nvSpPr>
          <p:cNvPr id="5" name="Title 3"/>
          <p:cNvSpPr>
            <a:spLocks noGrp="1"/>
          </p:cNvSpPr>
          <p:nvPr>
            <p:ph type="title"/>
          </p:nvPr>
        </p:nvSpPr>
        <p:spPr>
          <a:xfrm>
            <a:off x="304800" y="381000"/>
            <a:ext cx="8229600" cy="639763"/>
          </a:xfrm>
        </p:spPr>
        <p:txBody>
          <a:bodyPr>
            <a:normAutofit/>
          </a:bodyPr>
          <a:lstStyle/>
          <a:p>
            <a:r>
              <a:rPr lang="en-US" sz="3200" b="1" u="sng" dirty="0" smtClean="0"/>
              <a:t>Group 1: Alkali Metals</a:t>
            </a:r>
            <a:endParaRPr lang="en-US" sz="3200" b="1" u="sng" dirty="0"/>
          </a:p>
        </p:txBody>
      </p:sp>
      <p:pic>
        <p:nvPicPr>
          <p:cNvPr id="1027" name="Picture 3"/>
          <p:cNvPicPr>
            <a:picLocks noChangeAspect="1" noChangeArrowheads="1"/>
          </p:cNvPicPr>
          <p:nvPr/>
        </p:nvPicPr>
        <p:blipFill>
          <a:blip r:embed="rId2" cstate="print"/>
          <a:srcRect/>
          <a:stretch>
            <a:fillRect/>
          </a:stretch>
        </p:blipFill>
        <p:spPr bwMode="auto">
          <a:xfrm>
            <a:off x="2514600" y="4191000"/>
            <a:ext cx="4038600" cy="2667000"/>
          </a:xfrm>
          <a:prstGeom prst="rect">
            <a:avLst/>
          </a:prstGeom>
          <a:noFill/>
          <a:ln w="9525">
            <a:noFill/>
            <a:miter lim="800000"/>
            <a:headEnd/>
            <a:tailEnd/>
          </a:ln>
        </p:spPr>
      </p:pic>
      <p:pic>
        <p:nvPicPr>
          <p:cNvPr id="8" name="Picture 7" descr="atom_element_small.png"/>
          <p:cNvPicPr>
            <a:picLocks noChangeAspect="1"/>
          </p:cNvPicPr>
          <p:nvPr/>
        </p:nvPicPr>
        <p:blipFill>
          <a:blip r:embed="rId3" cstate="print"/>
          <a:stretch>
            <a:fillRect/>
          </a:stretch>
        </p:blipFill>
        <p:spPr>
          <a:xfrm>
            <a:off x="7620000" y="5232400"/>
            <a:ext cx="1524000" cy="1625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Table of Contents</a:t>
            </a:r>
            <a:endParaRPr lang="en-US" sz="4400" dirty="0"/>
          </a:p>
        </p:txBody>
      </p:sp>
      <p:sp>
        <p:nvSpPr>
          <p:cNvPr id="3" name="Content Placeholder 2"/>
          <p:cNvSpPr>
            <a:spLocks noGrp="1"/>
          </p:cNvSpPr>
          <p:nvPr>
            <p:ph idx="1"/>
          </p:nvPr>
        </p:nvSpPr>
        <p:spPr>
          <a:xfrm>
            <a:off x="762000" y="1600200"/>
            <a:ext cx="7772400" cy="4267200"/>
          </a:xfrm>
        </p:spPr>
        <p:txBody>
          <a:bodyPr/>
          <a:lstStyle/>
          <a:p>
            <a:pPr marL="640080" indent="-571500">
              <a:lnSpc>
                <a:spcPct val="200000"/>
              </a:lnSpc>
              <a:buFont typeface="+mj-lt"/>
              <a:buAutoNum type="romanUcPeriod"/>
            </a:pPr>
            <a:r>
              <a:rPr lang="en-US" b="1" dirty="0" smtClean="0">
                <a:hlinkClick r:id="rId2" action="ppaction://hlinksldjump"/>
              </a:rPr>
              <a:t>Development of the periodic table </a:t>
            </a:r>
            <a:endParaRPr lang="en-US" b="1" dirty="0" smtClean="0"/>
          </a:p>
          <a:p>
            <a:pPr marL="640080" indent="-571500">
              <a:lnSpc>
                <a:spcPct val="200000"/>
              </a:lnSpc>
              <a:buFont typeface="+mj-lt"/>
              <a:buAutoNum type="romanUcPeriod"/>
            </a:pPr>
            <a:r>
              <a:rPr lang="en-US" b="1" dirty="0" smtClean="0">
                <a:hlinkClick r:id="rId3" action="ppaction://hlinksldjump"/>
              </a:rPr>
              <a:t>Periodic families and their properties</a:t>
            </a:r>
            <a:endParaRPr lang="en-US" b="1" dirty="0" smtClean="0"/>
          </a:p>
          <a:p>
            <a:pPr marL="640080" indent="-571500">
              <a:lnSpc>
                <a:spcPct val="200000"/>
              </a:lnSpc>
              <a:buFont typeface="+mj-lt"/>
              <a:buAutoNum type="romanUcPeriod"/>
            </a:pPr>
            <a:r>
              <a:rPr lang="en-US" b="1" dirty="0" smtClean="0">
                <a:hlinkClick r:id="rId4" action="ppaction://hlinksldjump"/>
              </a:rPr>
              <a:t>Periodic trends: atomic radii, ionic radii, electronegativity, and ionization energy </a:t>
            </a:r>
            <a:endParaRPr lang="en-US" b="1" dirty="0"/>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2</a:t>
            </a:fld>
            <a:endParaRPr lang="en-US">
              <a:solidFill>
                <a:prstClr val="black">
                  <a:tint val="95000"/>
                </a:prst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305800" cy="4525965"/>
          </a:xfrm>
        </p:spPr>
        <p:txBody>
          <a:bodyPr/>
          <a:lstStyle/>
          <a:p>
            <a:r>
              <a:rPr lang="en-US" sz="2800" dirty="0" smtClean="0"/>
              <a:t>Elements include:  Be, Mg, Ca, </a:t>
            </a:r>
            <a:r>
              <a:rPr lang="en-US" sz="2800" dirty="0" err="1" smtClean="0"/>
              <a:t>Sr</a:t>
            </a:r>
            <a:r>
              <a:rPr lang="en-US" sz="2800" dirty="0" smtClean="0"/>
              <a:t>, </a:t>
            </a:r>
            <a:r>
              <a:rPr lang="en-US" sz="2800" dirty="0" err="1" smtClean="0"/>
              <a:t>Ba</a:t>
            </a:r>
            <a:r>
              <a:rPr lang="en-US" sz="2800" dirty="0" smtClean="0"/>
              <a:t>, Ra</a:t>
            </a:r>
          </a:p>
          <a:p>
            <a:pPr lvl="0"/>
            <a:r>
              <a:rPr lang="en-US" sz="2800" dirty="0" smtClean="0"/>
              <a:t>Second most reactive group of metals</a:t>
            </a:r>
          </a:p>
          <a:p>
            <a:pPr lvl="0"/>
            <a:r>
              <a:rPr lang="en-US" sz="2800" dirty="0" smtClean="0"/>
              <a:t>Have 2 electrons in the outside shell</a:t>
            </a:r>
          </a:p>
          <a:p>
            <a:r>
              <a:rPr lang="en-US" sz="2800" dirty="0" smtClean="0"/>
              <a:t>Harder, denser and stronger than alkalis</a:t>
            </a:r>
          </a:p>
          <a:p>
            <a:r>
              <a:rPr lang="en-US" sz="2800" dirty="0" smtClean="0"/>
              <a:t>They are not found as pure elements in nature</a:t>
            </a:r>
          </a:p>
          <a:p>
            <a:pPr>
              <a:buNone/>
            </a:pPr>
            <a:endParaRPr lang="en-US" dirty="0"/>
          </a:p>
        </p:txBody>
      </p:sp>
      <p:sp>
        <p:nvSpPr>
          <p:cNvPr id="6" name="Slide Number Placeholder 5"/>
          <p:cNvSpPr>
            <a:spLocks noGrp="1"/>
          </p:cNvSpPr>
          <p:nvPr>
            <p:ph type="sldNum" sz="quarter" idx="4"/>
          </p:nvPr>
        </p:nvSpPr>
        <p:spPr>
          <a:xfrm>
            <a:off x="7162800" y="6248400"/>
            <a:ext cx="762000" cy="365125"/>
          </a:xfrm>
        </p:spPr>
        <p:txBody>
          <a:bodyPr/>
          <a:lstStyle/>
          <a:p>
            <a:fld id="{81582BD6-FC20-4557-852B-8433F8572D30}" type="slidenum">
              <a:rPr lang="en-US" smtClean="0">
                <a:solidFill>
                  <a:srgbClr val="B13F9A"/>
                </a:solidFill>
              </a:rPr>
              <a:pPr/>
              <a:t>20</a:t>
            </a:fld>
            <a:endParaRPr lang="en-US" dirty="0">
              <a:solidFill>
                <a:srgbClr val="B13F9A"/>
              </a:solidFill>
            </a:endParaRPr>
          </a:p>
        </p:txBody>
      </p:sp>
      <p:sp>
        <p:nvSpPr>
          <p:cNvPr id="4" name="Title 3"/>
          <p:cNvSpPr>
            <a:spLocks noGrp="1"/>
          </p:cNvSpPr>
          <p:nvPr>
            <p:ph type="title"/>
          </p:nvPr>
        </p:nvSpPr>
        <p:spPr>
          <a:xfrm>
            <a:off x="228600" y="381000"/>
            <a:ext cx="8001000" cy="639763"/>
          </a:xfrm>
        </p:spPr>
        <p:txBody>
          <a:bodyPr>
            <a:normAutofit/>
          </a:bodyPr>
          <a:lstStyle/>
          <a:p>
            <a:pPr>
              <a:buNone/>
            </a:pPr>
            <a:r>
              <a:rPr lang="en-US" sz="3200" b="1" u="sng" dirty="0" smtClean="0"/>
              <a:t>Group 2: Alkaline Earth Metals</a:t>
            </a:r>
            <a:endParaRPr lang="en-US" sz="3200" b="1" u="sng" dirty="0"/>
          </a:p>
        </p:txBody>
      </p:sp>
      <p:pic>
        <p:nvPicPr>
          <p:cNvPr id="2051" name="Picture 3"/>
          <p:cNvPicPr>
            <a:picLocks noChangeAspect="1" noChangeArrowheads="1"/>
          </p:cNvPicPr>
          <p:nvPr/>
        </p:nvPicPr>
        <p:blipFill>
          <a:blip r:embed="rId2" cstate="print"/>
          <a:srcRect/>
          <a:stretch>
            <a:fillRect/>
          </a:stretch>
        </p:blipFill>
        <p:spPr bwMode="auto">
          <a:xfrm>
            <a:off x="2133600" y="3429000"/>
            <a:ext cx="4572000" cy="3429000"/>
          </a:xfrm>
          <a:prstGeom prst="rect">
            <a:avLst/>
          </a:prstGeom>
          <a:noFill/>
          <a:ln w="9525">
            <a:noFill/>
            <a:miter lim="800000"/>
            <a:headEnd/>
            <a:tailEnd/>
          </a:ln>
        </p:spPr>
      </p:pic>
      <p:pic>
        <p:nvPicPr>
          <p:cNvPr id="7" name="Picture 6" descr="atom_element_small.png"/>
          <p:cNvPicPr>
            <a:picLocks noChangeAspect="1"/>
          </p:cNvPicPr>
          <p:nvPr/>
        </p:nvPicPr>
        <p:blipFill>
          <a:blip r:embed="rId3" cstate="print"/>
          <a:stretch>
            <a:fillRect/>
          </a:stretch>
        </p:blipFill>
        <p:spPr>
          <a:xfrm>
            <a:off x="7620000" y="5232400"/>
            <a:ext cx="1524000" cy="1625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382000" cy="3505200"/>
          </a:xfrm>
        </p:spPr>
        <p:txBody>
          <a:bodyPr>
            <a:normAutofit/>
          </a:bodyPr>
          <a:lstStyle/>
          <a:p>
            <a:pPr lvl="0"/>
            <a:r>
              <a:rPr lang="en-US" sz="2800" dirty="0" smtClean="0"/>
              <a:t>many of the most commonly recognized metals are in these groups</a:t>
            </a:r>
          </a:p>
          <a:p>
            <a:r>
              <a:rPr lang="en-US" sz="2800" dirty="0" smtClean="0"/>
              <a:t>good conductors of electricity</a:t>
            </a:r>
          </a:p>
          <a:p>
            <a:r>
              <a:rPr lang="en-US" sz="2800" dirty="0" smtClean="0"/>
              <a:t>tend to have a high luster</a:t>
            </a:r>
          </a:p>
          <a:p>
            <a:r>
              <a:rPr lang="en-US" sz="2800" dirty="0" smtClean="0"/>
              <a:t>typically less reactive than alkali and alkaline earth elements</a:t>
            </a:r>
          </a:p>
          <a:p>
            <a:r>
              <a:rPr lang="en-US" sz="2800" dirty="0" smtClean="0"/>
              <a:t>many are found in pure form</a:t>
            </a:r>
          </a:p>
          <a:p>
            <a:r>
              <a:rPr lang="en-US" sz="2800" dirty="0" smtClean="0"/>
              <a:t>some are the most dense of all elements</a:t>
            </a:r>
          </a:p>
          <a:p>
            <a:endParaRPr lang="en-US" dirty="0"/>
          </a:p>
        </p:txBody>
      </p:sp>
      <p:sp>
        <p:nvSpPr>
          <p:cNvPr id="7" name="Slide Number Placeholder 6"/>
          <p:cNvSpPr>
            <a:spLocks noGrp="1"/>
          </p:cNvSpPr>
          <p:nvPr>
            <p:ph type="sldNum" sz="quarter" idx="4"/>
          </p:nvPr>
        </p:nvSpPr>
        <p:spPr>
          <a:xfrm>
            <a:off x="5943600" y="6324600"/>
            <a:ext cx="2133600" cy="365125"/>
          </a:xfrm>
        </p:spPr>
        <p:txBody>
          <a:bodyPr/>
          <a:lstStyle/>
          <a:p>
            <a:pPr algn="ctr"/>
            <a:fld id="{81582BD6-FC20-4557-852B-8433F8572D30}" type="slidenum">
              <a:rPr lang="en-US" smtClean="0">
                <a:solidFill>
                  <a:srgbClr val="B13F9A"/>
                </a:solidFill>
              </a:rPr>
              <a:pPr algn="ctr"/>
              <a:t>21</a:t>
            </a:fld>
            <a:endParaRPr lang="en-US" dirty="0">
              <a:solidFill>
                <a:srgbClr val="B13F9A"/>
              </a:solidFill>
            </a:endParaRPr>
          </a:p>
        </p:txBody>
      </p:sp>
      <p:sp>
        <p:nvSpPr>
          <p:cNvPr id="4" name="Title 3"/>
          <p:cNvSpPr>
            <a:spLocks noGrp="1"/>
          </p:cNvSpPr>
          <p:nvPr>
            <p:ph type="title"/>
          </p:nvPr>
        </p:nvSpPr>
        <p:spPr>
          <a:xfrm>
            <a:off x="152400" y="228600"/>
            <a:ext cx="8229600" cy="639763"/>
          </a:xfrm>
        </p:spPr>
        <p:txBody>
          <a:bodyPr>
            <a:normAutofit/>
          </a:bodyPr>
          <a:lstStyle/>
          <a:p>
            <a:pPr>
              <a:buNone/>
            </a:pPr>
            <a:r>
              <a:rPr lang="en-US" sz="3200" b="1" u="sng" dirty="0" smtClean="0"/>
              <a:t>Group 3-12: Transition Metals</a:t>
            </a:r>
            <a:endParaRPr lang="en-US" sz="3200" b="1" u="sng" dirty="0"/>
          </a:p>
        </p:txBody>
      </p:sp>
      <p:pic>
        <p:nvPicPr>
          <p:cNvPr id="6" name="Picture 5" descr="atom_element_small.png"/>
          <p:cNvPicPr>
            <a:picLocks noChangeAspect="1"/>
          </p:cNvPicPr>
          <p:nvPr/>
        </p:nvPicPr>
        <p:blipFill>
          <a:blip r:embed="rId2" cstate="print"/>
          <a:stretch>
            <a:fillRect/>
          </a:stretch>
        </p:blipFill>
        <p:spPr>
          <a:xfrm>
            <a:off x="7772400" y="5394960"/>
            <a:ext cx="1371600" cy="146304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590800" y="3962400"/>
            <a:ext cx="3886200" cy="2893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305800" cy="5257800"/>
          </a:xfrm>
        </p:spPr>
        <p:txBody>
          <a:bodyPr>
            <a:normAutofit/>
          </a:bodyPr>
          <a:lstStyle/>
          <a:p>
            <a:r>
              <a:rPr lang="en-US" sz="2800" dirty="0" smtClean="0"/>
              <a:t>Contain elements: F, Cl, Br, I, At</a:t>
            </a:r>
          </a:p>
          <a:p>
            <a:pPr lvl="0"/>
            <a:r>
              <a:rPr lang="en-US" sz="2800" dirty="0" smtClean="0"/>
              <a:t>7 electrons in  outer shell</a:t>
            </a:r>
          </a:p>
          <a:p>
            <a:r>
              <a:rPr lang="en-US" sz="2800" dirty="0" smtClean="0"/>
              <a:t>most reactive nonmetals</a:t>
            </a:r>
          </a:p>
          <a:p>
            <a:r>
              <a:rPr lang="en-US" sz="2800" dirty="0" smtClean="0"/>
              <a:t>react with most metals to form compounds called salts</a:t>
            </a:r>
          </a:p>
          <a:p>
            <a:r>
              <a:rPr lang="en-US" sz="2800" dirty="0" smtClean="0"/>
              <a:t>fluorine and chlorine are gases</a:t>
            </a:r>
          </a:p>
        </p:txBody>
      </p:sp>
      <p:sp>
        <p:nvSpPr>
          <p:cNvPr id="7" name="Slide Number Placeholder 6"/>
          <p:cNvSpPr>
            <a:spLocks noGrp="1"/>
          </p:cNvSpPr>
          <p:nvPr>
            <p:ph type="sldNum" sz="quarter" idx="4"/>
          </p:nvPr>
        </p:nvSpPr>
        <p:spPr>
          <a:xfrm>
            <a:off x="7315200" y="6248400"/>
            <a:ext cx="609600" cy="297601"/>
          </a:xfrm>
        </p:spPr>
        <p:txBody>
          <a:bodyPr/>
          <a:lstStyle/>
          <a:p>
            <a:fld id="{81582BD6-FC20-4557-852B-8433F8572D30}" type="slidenum">
              <a:rPr lang="en-US" smtClean="0">
                <a:solidFill>
                  <a:srgbClr val="B13F9A"/>
                </a:solidFill>
              </a:rPr>
              <a:pPr/>
              <a:t>22</a:t>
            </a:fld>
            <a:endParaRPr lang="en-US" dirty="0">
              <a:solidFill>
                <a:srgbClr val="B13F9A"/>
              </a:solidFill>
            </a:endParaRPr>
          </a:p>
        </p:txBody>
      </p:sp>
      <p:sp>
        <p:nvSpPr>
          <p:cNvPr id="4" name="Title 3"/>
          <p:cNvSpPr>
            <a:spLocks noGrp="1"/>
          </p:cNvSpPr>
          <p:nvPr>
            <p:ph type="title"/>
          </p:nvPr>
        </p:nvSpPr>
        <p:spPr>
          <a:xfrm>
            <a:off x="228600" y="228600"/>
            <a:ext cx="8229600" cy="639763"/>
          </a:xfrm>
        </p:spPr>
        <p:txBody>
          <a:bodyPr>
            <a:normAutofit/>
          </a:bodyPr>
          <a:lstStyle/>
          <a:p>
            <a:pPr>
              <a:buNone/>
            </a:pPr>
            <a:r>
              <a:rPr lang="en-US" sz="3200" b="1" u="sng" dirty="0" smtClean="0"/>
              <a:t>Group 17: Halogens</a:t>
            </a:r>
            <a:endParaRPr lang="en-US" sz="3200" b="1" u="sng" dirty="0"/>
          </a:p>
        </p:txBody>
      </p:sp>
      <p:pic>
        <p:nvPicPr>
          <p:cNvPr id="5122" name="Picture 2"/>
          <p:cNvPicPr>
            <a:picLocks noChangeAspect="1" noChangeArrowheads="1"/>
          </p:cNvPicPr>
          <p:nvPr/>
        </p:nvPicPr>
        <p:blipFill>
          <a:blip r:embed="rId2" cstate="print"/>
          <a:srcRect/>
          <a:stretch>
            <a:fillRect/>
          </a:stretch>
        </p:blipFill>
        <p:spPr bwMode="auto">
          <a:xfrm>
            <a:off x="2209800" y="3276600"/>
            <a:ext cx="4775200" cy="3581400"/>
          </a:xfrm>
          <a:prstGeom prst="rect">
            <a:avLst/>
          </a:prstGeom>
          <a:noFill/>
          <a:ln w="9525">
            <a:noFill/>
            <a:miter lim="800000"/>
            <a:headEnd/>
            <a:tailEnd/>
          </a:ln>
        </p:spPr>
      </p:pic>
      <p:pic>
        <p:nvPicPr>
          <p:cNvPr id="6" name="Picture 5" descr="atom_element_small.png"/>
          <p:cNvPicPr>
            <a:picLocks noChangeAspect="1"/>
          </p:cNvPicPr>
          <p:nvPr/>
        </p:nvPicPr>
        <p:blipFill>
          <a:blip r:embed="rId3" cstate="print"/>
          <a:stretch>
            <a:fillRect/>
          </a:stretch>
        </p:blipFill>
        <p:spPr>
          <a:xfrm>
            <a:off x="7315200" y="381000"/>
            <a:ext cx="1524000" cy="1625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715000"/>
          </a:xfrm>
        </p:spPr>
        <p:txBody>
          <a:bodyPr>
            <a:normAutofit/>
          </a:bodyPr>
          <a:lstStyle/>
          <a:p>
            <a:r>
              <a:rPr lang="en-US" sz="2800" dirty="0" smtClean="0"/>
              <a:t>Includes elements: He, Ne, </a:t>
            </a:r>
            <a:r>
              <a:rPr lang="en-US" sz="2800" dirty="0" err="1" smtClean="0"/>
              <a:t>Ar</a:t>
            </a:r>
            <a:r>
              <a:rPr lang="en-US" sz="2800" dirty="0" smtClean="0"/>
              <a:t>, Kr, </a:t>
            </a:r>
            <a:r>
              <a:rPr lang="en-US" sz="2800" dirty="0" err="1" smtClean="0"/>
              <a:t>Xe</a:t>
            </a:r>
            <a:r>
              <a:rPr lang="en-US" sz="2800" dirty="0" smtClean="0"/>
              <a:t>, </a:t>
            </a:r>
            <a:r>
              <a:rPr lang="en-US" sz="2800" dirty="0" err="1" smtClean="0"/>
              <a:t>Rn</a:t>
            </a:r>
            <a:endParaRPr lang="en-US" sz="2800" dirty="0" smtClean="0"/>
          </a:p>
          <a:p>
            <a:r>
              <a:rPr lang="en-US" sz="2800" dirty="0" smtClean="0"/>
              <a:t>Inert gases that do not react with anything, found as individual atoms</a:t>
            </a:r>
          </a:p>
          <a:p>
            <a:pPr lvl="0"/>
            <a:r>
              <a:rPr lang="en-US" sz="2800" dirty="0" smtClean="0"/>
              <a:t>Have 8 electrons in the outer shell (stable configuration)</a:t>
            </a:r>
          </a:p>
          <a:p>
            <a:r>
              <a:rPr lang="en-US" sz="2800" dirty="0" smtClean="0"/>
              <a:t>Neon, Argon, Krypton, and Xenon are all used for different types of lighting</a:t>
            </a:r>
          </a:p>
          <a:p>
            <a:r>
              <a:rPr lang="en-US" sz="2800" dirty="0" smtClean="0"/>
              <a:t>A few noble gas compounds have been formed under extreme conditions</a:t>
            </a:r>
          </a:p>
          <a:p>
            <a:pPr>
              <a:buNone/>
            </a:pPr>
            <a:endParaRPr lang="en-US" dirty="0"/>
          </a:p>
        </p:txBody>
      </p:sp>
      <p:sp>
        <p:nvSpPr>
          <p:cNvPr id="7" name="Slide Number Placeholder 6"/>
          <p:cNvSpPr>
            <a:spLocks noGrp="1"/>
          </p:cNvSpPr>
          <p:nvPr>
            <p:ph type="sldNum" sz="quarter" idx="4"/>
          </p:nvPr>
        </p:nvSpPr>
        <p:spPr>
          <a:xfrm>
            <a:off x="7315200" y="6324600"/>
            <a:ext cx="685800" cy="365125"/>
          </a:xfrm>
        </p:spPr>
        <p:txBody>
          <a:bodyPr/>
          <a:lstStyle/>
          <a:p>
            <a:fld id="{81582BD6-FC20-4557-852B-8433F8572D30}" type="slidenum">
              <a:rPr lang="en-US" smtClean="0">
                <a:solidFill>
                  <a:srgbClr val="B13F9A"/>
                </a:solidFill>
              </a:rPr>
              <a:pPr/>
              <a:t>23</a:t>
            </a:fld>
            <a:endParaRPr lang="en-US" dirty="0">
              <a:solidFill>
                <a:srgbClr val="B13F9A"/>
              </a:solidFill>
            </a:endParaRPr>
          </a:p>
        </p:txBody>
      </p:sp>
      <p:sp>
        <p:nvSpPr>
          <p:cNvPr id="4" name="Title 3"/>
          <p:cNvSpPr>
            <a:spLocks noGrp="1"/>
          </p:cNvSpPr>
          <p:nvPr>
            <p:ph type="title"/>
          </p:nvPr>
        </p:nvSpPr>
        <p:spPr>
          <a:xfrm>
            <a:off x="228600" y="152400"/>
            <a:ext cx="7924800" cy="639763"/>
          </a:xfrm>
        </p:spPr>
        <p:txBody>
          <a:bodyPr>
            <a:noAutofit/>
          </a:bodyPr>
          <a:lstStyle/>
          <a:p>
            <a:pPr>
              <a:buNone/>
            </a:pPr>
            <a:r>
              <a:rPr lang="en-US" sz="3600" b="1" u="sng" dirty="0" smtClean="0"/>
              <a:t>Group 18: Noble Gases</a:t>
            </a:r>
            <a:endParaRPr lang="en-US" sz="3600" b="1" u="sng" dirty="0"/>
          </a:p>
        </p:txBody>
      </p:sp>
      <p:pic>
        <p:nvPicPr>
          <p:cNvPr id="6146" name="Picture 2"/>
          <p:cNvPicPr>
            <a:picLocks noChangeAspect="1" noChangeArrowheads="1"/>
          </p:cNvPicPr>
          <p:nvPr/>
        </p:nvPicPr>
        <p:blipFill>
          <a:blip r:embed="rId2" cstate="print"/>
          <a:srcRect/>
          <a:stretch>
            <a:fillRect/>
          </a:stretch>
        </p:blipFill>
        <p:spPr bwMode="auto">
          <a:xfrm>
            <a:off x="4800600" y="3930925"/>
            <a:ext cx="4343400" cy="2927075"/>
          </a:xfrm>
          <a:prstGeom prst="rect">
            <a:avLst/>
          </a:prstGeom>
          <a:noFill/>
          <a:ln w="9525">
            <a:noFill/>
            <a:miter lim="800000"/>
            <a:headEnd/>
            <a:tailEnd/>
          </a:ln>
        </p:spPr>
      </p:pic>
      <p:pic>
        <p:nvPicPr>
          <p:cNvPr id="6" name="Picture 5" descr="atom_element_small.png"/>
          <p:cNvPicPr>
            <a:picLocks noChangeAspect="1"/>
          </p:cNvPicPr>
          <p:nvPr/>
        </p:nvPicPr>
        <p:blipFill>
          <a:blip r:embed="rId3" cstate="print"/>
          <a:stretch>
            <a:fillRect/>
          </a:stretch>
        </p:blipFill>
        <p:spPr>
          <a:xfrm>
            <a:off x="1219200" y="4800600"/>
            <a:ext cx="1524000" cy="1625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7924800" cy="4724401"/>
          </a:xfrm>
        </p:spPr>
        <p:txBody>
          <a:bodyPr>
            <a:normAutofit/>
          </a:bodyPr>
          <a:lstStyle/>
          <a:p>
            <a:pPr algn="ctr">
              <a:lnSpc>
                <a:spcPct val="100000"/>
              </a:lnSpc>
              <a:buNone/>
            </a:pPr>
            <a:r>
              <a:rPr lang="en-US" sz="3600" dirty="0" smtClean="0">
                <a:solidFill>
                  <a:srgbClr val="00B050"/>
                </a:solidFill>
              </a:rPr>
              <a:t>Element placement in the periodic table is key and is not by accident! Elements belonging to certain families have similar physical and chemical properties! So in periodic table, you really are who you group with!</a:t>
            </a:r>
            <a:endParaRPr lang="en-US" sz="3600" dirty="0">
              <a:solidFill>
                <a:srgbClr val="00B050"/>
              </a:solidFill>
            </a:endParaRPr>
          </a:p>
        </p:txBody>
      </p:sp>
      <p:sp>
        <p:nvSpPr>
          <p:cNvPr id="5" name="Slide Number Placeholder 4"/>
          <p:cNvSpPr>
            <a:spLocks noGrp="1"/>
          </p:cNvSpPr>
          <p:nvPr>
            <p:ph type="sldNum" sz="quarter" idx="4"/>
          </p:nvPr>
        </p:nvSpPr>
        <p:spPr>
          <a:xfrm>
            <a:off x="7239000" y="6248400"/>
            <a:ext cx="685800" cy="365125"/>
          </a:xfrm>
        </p:spPr>
        <p:txBody>
          <a:bodyPr/>
          <a:lstStyle/>
          <a:p>
            <a:fld id="{81582BD6-FC20-4557-852B-8433F8572D30}" type="slidenum">
              <a:rPr lang="en-US" smtClean="0">
                <a:solidFill>
                  <a:srgbClr val="B13F9A"/>
                </a:solidFill>
              </a:rPr>
              <a:pPr/>
              <a:t>24</a:t>
            </a:fld>
            <a:endParaRPr lang="en-US" dirty="0">
              <a:solidFill>
                <a:srgbClr val="B13F9A"/>
              </a:solidFill>
            </a:endParaRPr>
          </a:p>
        </p:txBody>
      </p:sp>
      <p:sp>
        <p:nvSpPr>
          <p:cNvPr id="4" name="Title 3"/>
          <p:cNvSpPr>
            <a:spLocks noGrp="1"/>
          </p:cNvSpPr>
          <p:nvPr>
            <p:ph type="title"/>
          </p:nvPr>
        </p:nvSpPr>
        <p:spPr>
          <a:xfrm>
            <a:off x="304800" y="579436"/>
            <a:ext cx="7848600" cy="639763"/>
          </a:xfrm>
        </p:spPr>
        <p:txBody>
          <a:bodyPr>
            <a:normAutofit/>
          </a:bodyPr>
          <a:lstStyle/>
          <a:p>
            <a:pPr>
              <a:buNone/>
            </a:pPr>
            <a:r>
              <a:rPr lang="en-US" dirty="0" smtClean="0"/>
              <a:t>Geography is Everything!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86200"/>
            <a:ext cx="4267200" cy="1143000"/>
          </a:xfrm>
        </p:spPr>
        <p:txBody>
          <a:bodyPr>
            <a:normAutofit/>
          </a:bodyPr>
          <a:lstStyle/>
          <a:p>
            <a:pPr algn="ctr"/>
            <a:r>
              <a:rPr lang="en-US" sz="3200" b="1" dirty="0" smtClean="0"/>
              <a:t>This is end of the section!</a:t>
            </a:r>
            <a:endParaRPr lang="en-US" sz="3200" b="1" dirty="0"/>
          </a:p>
        </p:txBody>
      </p:sp>
      <p:sp>
        <p:nvSpPr>
          <p:cNvPr id="4" name="Slide Number Placeholder 3"/>
          <p:cNvSpPr>
            <a:spLocks noGrp="1"/>
          </p:cNvSpPr>
          <p:nvPr>
            <p:ph type="sldNum" sz="quarter" idx="15"/>
          </p:nvPr>
        </p:nvSpPr>
        <p:spPr/>
        <p:txBody>
          <a:bodyPr/>
          <a:lstStyle/>
          <a:p>
            <a:fld id="{C5D04865-F44E-4F19-A600-49AFE3B5EADF}" type="slidenum">
              <a:rPr lang="en-US" smtClean="0">
                <a:solidFill>
                  <a:prstClr val="black">
                    <a:tint val="95000"/>
                  </a:prstClr>
                </a:solidFill>
              </a:rPr>
              <a:pPr/>
              <a:t>25</a:t>
            </a:fld>
            <a:endParaRPr lang="en-US">
              <a:solidFill>
                <a:prstClr val="black">
                  <a:tint val="95000"/>
                </a:prstClr>
              </a:solidFill>
            </a:endParaRPr>
          </a:p>
        </p:txBody>
      </p:sp>
      <p:pic>
        <p:nvPicPr>
          <p:cNvPr id="6" name="Content Placeholder 4" descr="C:\Users\cpasilla\AppData\Local\Microsoft\Windows\Temporary Internet Files\Content.IE5\T2Z3W3O0\MC900434720[1].png"/>
          <p:cNvPicPr>
            <a:picLocks noGrp="1"/>
          </p:cNvPicPr>
          <p:nvPr>
            <p:ph idx="1"/>
          </p:nvPr>
        </p:nvPicPr>
        <p:blipFill>
          <a:blip r:embed="rId2" cstate="print"/>
          <a:srcRect/>
          <a:stretch>
            <a:fillRect/>
          </a:stretch>
        </p:blipFill>
        <p:spPr bwMode="auto">
          <a:xfrm>
            <a:off x="3124200" y="609600"/>
            <a:ext cx="3352800" cy="2971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48200"/>
            <a:ext cx="8458200" cy="1222375"/>
          </a:xfrm>
        </p:spPr>
        <p:txBody>
          <a:bodyPr>
            <a:normAutofit/>
          </a:bodyPr>
          <a:lstStyle/>
          <a:p>
            <a:r>
              <a:rPr lang="en-US" sz="4800" b="1" dirty="0" smtClean="0">
                <a:solidFill>
                  <a:schemeClr val="tx1"/>
                </a:solidFill>
              </a:rPr>
              <a:t>Periodic Trends </a:t>
            </a:r>
            <a:endParaRPr lang="en-US" sz="4800" b="1" dirty="0">
              <a:solidFill>
                <a:schemeClr val="tx1"/>
              </a:solidFill>
            </a:endParaRPr>
          </a:p>
        </p:txBody>
      </p:sp>
      <p:sp>
        <p:nvSpPr>
          <p:cNvPr id="3" name="Subtitle 2"/>
          <p:cNvSpPr>
            <a:spLocks noGrp="1"/>
          </p:cNvSpPr>
          <p:nvPr>
            <p:ph type="subTitle" idx="1"/>
          </p:nvPr>
        </p:nvSpPr>
        <p:spPr>
          <a:xfrm>
            <a:off x="304800" y="3048000"/>
            <a:ext cx="8610600" cy="1600200"/>
          </a:xfrm>
        </p:spPr>
        <p:txBody>
          <a:bodyPr>
            <a:noAutofit/>
          </a:bodyPr>
          <a:lstStyle/>
          <a:p>
            <a:pPr lvl="0" algn="ctr"/>
            <a:r>
              <a:rPr lang="en-US" sz="2400" dirty="0" smtClean="0">
                <a:solidFill>
                  <a:schemeClr val="tx1"/>
                </a:solidFill>
                <a:latin typeface="+mj-lt"/>
                <a:cs typeface="Times New Roman" pitchFamily="18" charset="0"/>
              </a:rPr>
              <a:t>C.5.C use the Periodic Table to identify and explain periodic trends, including atomic and ionic radii, electronegativity, and ionization energy</a:t>
            </a:r>
          </a:p>
          <a:p>
            <a:r>
              <a:rPr lang="en-US" dirty="0" smtClean="0"/>
              <a:t> </a:t>
            </a:r>
            <a:endParaRPr lang="en-US" dirty="0"/>
          </a:p>
        </p:txBody>
      </p:sp>
      <p:sp>
        <p:nvSpPr>
          <p:cNvPr id="6" name="Slide Number Placeholder 5"/>
          <p:cNvSpPr>
            <a:spLocks noGrp="1"/>
          </p:cNvSpPr>
          <p:nvPr>
            <p:ph type="sldNum" sz="quarter" idx="12"/>
          </p:nvPr>
        </p:nvSpPr>
        <p:spPr/>
        <p:txBody>
          <a:bodyPr/>
          <a:lstStyle/>
          <a:p>
            <a:fld id="{1890BA59-2CE7-400B-88B7-66272D2AE161}" type="slidenum">
              <a:rPr lang="en-US" smtClean="0">
                <a:solidFill>
                  <a:srgbClr val="DBF5F9"/>
                </a:solidFill>
              </a:rPr>
              <a:pPr/>
              <a:t>26</a:t>
            </a:fld>
            <a:endParaRPr lang="en-US">
              <a:solidFill>
                <a:srgbClr val="DBF5F9"/>
              </a:solidFill>
            </a:endParaRPr>
          </a:p>
        </p:txBody>
      </p:sp>
      <p:pic>
        <p:nvPicPr>
          <p:cNvPr id="7" name="Picture 6" descr="thumbnail.aspx.jpg"/>
          <p:cNvPicPr>
            <a:picLocks noChangeAspect="1"/>
          </p:cNvPicPr>
          <p:nvPr/>
        </p:nvPicPr>
        <p:blipFill>
          <a:blip r:embed="rId2" cstate="print"/>
          <a:stretch>
            <a:fillRect/>
          </a:stretch>
        </p:blipFill>
        <p:spPr>
          <a:xfrm rot="21100843">
            <a:off x="3505200" y="609600"/>
            <a:ext cx="2149602" cy="2362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87552"/>
          </a:xfrm>
        </p:spPr>
        <p:txBody>
          <a:bodyPr>
            <a:noAutofit/>
          </a:bodyPr>
          <a:lstStyle/>
          <a:p>
            <a:pPr algn="ctr"/>
            <a:r>
              <a:rPr lang="en-US" sz="4000" dirty="0" smtClean="0"/>
              <a:t>Periodic Law </a:t>
            </a:r>
            <a:r>
              <a:rPr lang="en-US" sz="4400" dirty="0" smtClean="0"/>
              <a:t/>
            </a:r>
            <a:br>
              <a:rPr lang="en-US" sz="4400" dirty="0" smtClean="0"/>
            </a:br>
            <a:endParaRPr lang="en-US" sz="4400" dirty="0"/>
          </a:p>
        </p:txBody>
      </p:sp>
      <p:sp>
        <p:nvSpPr>
          <p:cNvPr id="3" name="Content Placeholder 2"/>
          <p:cNvSpPr>
            <a:spLocks noGrp="1"/>
          </p:cNvSpPr>
          <p:nvPr>
            <p:ph idx="1"/>
          </p:nvPr>
        </p:nvSpPr>
        <p:spPr>
          <a:xfrm>
            <a:off x="228600" y="1219200"/>
            <a:ext cx="8686800" cy="3733800"/>
          </a:xfrm>
        </p:spPr>
        <p:txBody>
          <a:bodyPr>
            <a:normAutofit fontScale="92500"/>
          </a:bodyPr>
          <a:lstStyle/>
          <a:p>
            <a:r>
              <a:rPr lang="en-US" sz="3600" dirty="0" smtClean="0"/>
              <a:t>The chemical and physical properties of the elements are periodic functions of their atomic numbers; properties of the elements occurred at repeated intervals called periods.</a:t>
            </a:r>
          </a:p>
          <a:p>
            <a:pPr lvl="0"/>
            <a:r>
              <a:rPr lang="en-US" sz="3600" dirty="0" smtClean="0"/>
              <a:t>This defines the property of periodicity</a:t>
            </a:r>
          </a:p>
          <a:p>
            <a:endParaRPr lang="en-US"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27</a:t>
            </a:fld>
            <a:endParaRPr lang="en-US">
              <a:solidFill>
                <a:prstClr val="white"/>
              </a:solidFill>
            </a:endParaRPr>
          </a:p>
        </p:txBody>
      </p:sp>
      <p:pic>
        <p:nvPicPr>
          <p:cNvPr id="39938" name="Picture 2" descr="http://marric.us/images/trends.jpg"/>
          <p:cNvPicPr>
            <a:picLocks noChangeAspect="1" noChangeArrowheads="1"/>
          </p:cNvPicPr>
          <p:nvPr/>
        </p:nvPicPr>
        <p:blipFill>
          <a:blip r:embed="rId2" cstate="print"/>
          <a:srcRect/>
          <a:stretch>
            <a:fillRect/>
          </a:stretch>
        </p:blipFill>
        <p:spPr bwMode="auto">
          <a:xfrm>
            <a:off x="304800" y="1143000"/>
            <a:ext cx="8458200" cy="55415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1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Periodic Trends</a:t>
            </a:r>
            <a:r>
              <a:rPr lang="en-US" dirty="0" smtClean="0"/>
              <a:t/>
            </a:r>
            <a:br>
              <a:rPr lang="en-US" dirty="0" smtClean="0"/>
            </a:br>
            <a:endParaRPr lang="en-US" dirty="0"/>
          </a:p>
        </p:txBody>
      </p:sp>
      <p:sp>
        <p:nvSpPr>
          <p:cNvPr id="3" name="Content Placeholder 2"/>
          <p:cNvSpPr>
            <a:spLocks noGrp="1"/>
          </p:cNvSpPr>
          <p:nvPr>
            <p:ph idx="1"/>
          </p:nvPr>
        </p:nvSpPr>
        <p:spPr>
          <a:xfrm>
            <a:off x="304800" y="1295400"/>
            <a:ext cx="8686800" cy="5257800"/>
          </a:xfrm>
        </p:spPr>
        <p:txBody>
          <a:bodyPr>
            <a:normAutofit/>
          </a:bodyPr>
          <a:lstStyle/>
          <a:p>
            <a:pPr lvl="0"/>
            <a:r>
              <a:rPr lang="en-US" dirty="0" smtClean="0"/>
              <a:t>properties that show patterns when examined across the periods or vertically down the groups</a:t>
            </a:r>
            <a:endParaRPr lang="en-US" sz="1200" dirty="0" smtClean="0"/>
          </a:p>
          <a:p>
            <a:pPr lvl="0"/>
            <a:r>
              <a:rPr lang="en-US" dirty="0" smtClean="0"/>
              <a:t>while there are many periodic trends, we will focus on</a:t>
            </a:r>
            <a:endParaRPr lang="en-US" sz="1200" dirty="0" smtClean="0"/>
          </a:p>
          <a:p>
            <a:pPr lvl="1"/>
            <a:r>
              <a:rPr lang="en-US" dirty="0" smtClean="0"/>
              <a:t>atomic radii (the plural of radius)</a:t>
            </a:r>
            <a:endParaRPr lang="en-US" sz="1100" dirty="0" smtClean="0"/>
          </a:p>
          <a:p>
            <a:pPr lvl="1"/>
            <a:r>
              <a:rPr lang="en-US" dirty="0" smtClean="0"/>
              <a:t>ionization energy</a:t>
            </a:r>
            <a:endParaRPr lang="en-US" sz="1100" dirty="0" smtClean="0"/>
          </a:p>
          <a:p>
            <a:pPr lvl="1"/>
            <a:r>
              <a:rPr lang="en-US" dirty="0" smtClean="0"/>
              <a:t>Electronegativity</a:t>
            </a:r>
          </a:p>
          <a:p>
            <a:pPr lvl="1"/>
            <a:r>
              <a:rPr lang="en-US" dirty="0" smtClean="0"/>
              <a:t>Ionic radii (the plural of radius)</a:t>
            </a:r>
          </a:p>
          <a:p>
            <a:pPr lvl="1">
              <a:buNone/>
            </a:pPr>
            <a:endParaRPr lang="en-US" sz="11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890BA59-2CE7-400B-88B7-66272D2AE161}" type="slidenum">
              <a:rPr lang="en-US" smtClean="0">
                <a:solidFill>
                  <a:prstClr val="white"/>
                </a:solidFill>
              </a:rPr>
              <a:pPr/>
              <a:t>28</a:t>
            </a:fld>
            <a:endParaRPr lang="en-US">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Radii</a:t>
            </a:r>
            <a:endParaRPr lang="en-US" dirty="0"/>
          </a:p>
        </p:txBody>
      </p:sp>
      <p:sp>
        <p:nvSpPr>
          <p:cNvPr id="3" name="Content Placeholder 2"/>
          <p:cNvSpPr>
            <a:spLocks noGrp="1"/>
          </p:cNvSpPr>
          <p:nvPr>
            <p:ph idx="1"/>
          </p:nvPr>
        </p:nvSpPr>
        <p:spPr>
          <a:xfrm>
            <a:off x="228600" y="1219200"/>
            <a:ext cx="8686800" cy="5410200"/>
          </a:xfrm>
        </p:spPr>
        <p:txBody>
          <a:bodyPr>
            <a:normAutofit fontScale="85000" lnSpcReduction="20000"/>
          </a:bodyPr>
          <a:lstStyle/>
          <a:p>
            <a:r>
              <a:rPr lang="en-US" dirty="0" smtClean="0"/>
              <a:t>One half the distance between the nuclei of identical atoms that are bonded together.</a:t>
            </a:r>
          </a:p>
          <a:p>
            <a:pPr>
              <a:buNone/>
            </a:pPr>
            <a:r>
              <a:rPr lang="en-US" dirty="0" smtClean="0"/>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r>
              <a:rPr lang="en-US" dirty="0" smtClean="0"/>
              <a:t/>
            </a:r>
            <a:br>
              <a:rPr lang="en-US" dirty="0" smtClean="0"/>
            </a:br>
            <a:endParaRPr lang="en-US" dirty="0" smtClean="0"/>
          </a:p>
          <a:p>
            <a:r>
              <a:rPr lang="en-US" dirty="0" smtClean="0"/>
              <a:t>Distance between nuclei decreases across periods because the higher nuclear charge (positive) pulls the electrons closer to the nucleus</a:t>
            </a:r>
          </a:p>
          <a:p>
            <a:pPr lvl="0"/>
            <a:r>
              <a:rPr lang="en-US" dirty="0" smtClean="0"/>
              <a:t>increases down groups because energy levels are being added outside the nucleus</a:t>
            </a:r>
          </a:p>
          <a:p>
            <a:endParaRPr lang="en-US" dirty="0"/>
          </a:p>
        </p:txBody>
      </p:sp>
      <p:sp>
        <p:nvSpPr>
          <p:cNvPr id="7" name="Slide Number Placeholder 6"/>
          <p:cNvSpPr>
            <a:spLocks noGrp="1"/>
          </p:cNvSpPr>
          <p:nvPr>
            <p:ph type="sldNum" sz="quarter" idx="12"/>
          </p:nvPr>
        </p:nvSpPr>
        <p:spPr/>
        <p:txBody>
          <a:bodyPr/>
          <a:lstStyle/>
          <a:p>
            <a:fld id="{1890BA59-2CE7-400B-88B7-66272D2AE161}" type="slidenum">
              <a:rPr lang="en-US" smtClean="0">
                <a:solidFill>
                  <a:prstClr val="white"/>
                </a:solidFill>
              </a:rPr>
              <a:pPr/>
              <a:t>29</a:t>
            </a:fld>
            <a:endParaRPr lang="en-US">
              <a:solidFill>
                <a:prstClr val="white"/>
              </a:solidFill>
            </a:endParaRPr>
          </a:p>
        </p:txBody>
      </p:sp>
      <p:pic>
        <p:nvPicPr>
          <p:cNvPr id="1026" name="Picture 2" descr="http://www.citycollegiate.com/atomic_radius.gif"/>
          <p:cNvPicPr>
            <a:picLocks noChangeAspect="1" noChangeArrowheads="1"/>
          </p:cNvPicPr>
          <p:nvPr/>
        </p:nvPicPr>
        <p:blipFill>
          <a:blip r:embed="rId2" cstate="print"/>
          <a:srcRect/>
          <a:stretch>
            <a:fillRect/>
          </a:stretch>
        </p:blipFill>
        <p:spPr bwMode="auto">
          <a:xfrm>
            <a:off x="2895600" y="2438400"/>
            <a:ext cx="3555998" cy="2133600"/>
          </a:xfrm>
          <a:prstGeom prst="rect">
            <a:avLst/>
          </a:prstGeom>
          <a:noFill/>
        </p:spPr>
      </p:pic>
      <p:cxnSp>
        <p:nvCxnSpPr>
          <p:cNvPr id="6" name="Straight Arrow Connector 5"/>
          <p:cNvCxnSpPr/>
          <p:nvPr/>
        </p:nvCxnSpPr>
        <p:spPr>
          <a:xfrm>
            <a:off x="4876800" y="3276600"/>
            <a:ext cx="533400"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sto MT" pitchFamily="18" charset="0"/>
              </a:rPr>
              <a:t>Development of the Modern Periodic Table</a:t>
            </a:r>
            <a:endParaRPr lang="en-US" dirty="0">
              <a:latin typeface="Calisto MT" pitchFamily="18" charset="0"/>
            </a:endParaRPr>
          </a:p>
        </p:txBody>
      </p:sp>
      <p:sp>
        <p:nvSpPr>
          <p:cNvPr id="3" name="Subtitle 2"/>
          <p:cNvSpPr>
            <a:spLocks noGrp="1"/>
          </p:cNvSpPr>
          <p:nvPr>
            <p:ph type="subTitle" idx="1"/>
          </p:nvPr>
        </p:nvSpPr>
        <p:spPr/>
        <p:txBody>
          <a:bodyPr/>
          <a:lstStyle/>
          <a:p>
            <a:r>
              <a:rPr lang="en-US" dirty="0" smtClean="0">
                <a:latin typeface="Calisto MT" pitchFamily="18" charset="0"/>
              </a:rPr>
              <a:t>Formation of the Periodic Table of Elements</a:t>
            </a:r>
            <a:endParaRPr lang="en-US" dirty="0">
              <a:latin typeface="Calisto MT" pitchFamily="18" charset="0"/>
            </a:endParaRPr>
          </a:p>
        </p:txBody>
      </p:sp>
      <p:pic>
        <p:nvPicPr>
          <p:cNvPr id="37890" name="Picture 2" descr="http://chemistry.phillipmartin.info/science_periodic.gif"/>
          <p:cNvPicPr>
            <a:picLocks noChangeAspect="1" noChangeArrowheads="1"/>
          </p:cNvPicPr>
          <p:nvPr/>
        </p:nvPicPr>
        <p:blipFill>
          <a:blip r:embed="rId2" cstate="print"/>
          <a:srcRect/>
          <a:stretch>
            <a:fillRect/>
          </a:stretch>
        </p:blipFill>
        <p:spPr bwMode="auto">
          <a:xfrm>
            <a:off x="4191000" y="381000"/>
            <a:ext cx="4333873" cy="2895600"/>
          </a:xfrm>
          <a:prstGeom prst="rect">
            <a:avLst/>
          </a:prstGeom>
          <a:noFill/>
        </p:spPr>
      </p:pic>
      <p:sp>
        <p:nvSpPr>
          <p:cNvPr id="5" name="Slide Number Placeholder 4"/>
          <p:cNvSpPr>
            <a:spLocks noGrp="1"/>
          </p:cNvSpPr>
          <p:nvPr>
            <p:ph type="sldNum" sz="quarter" idx="12"/>
          </p:nvPr>
        </p:nvSpPr>
        <p:spPr/>
        <p:txBody>
          <a:bodyPr/>
          <a:lstStyle/>
          <a:p>
            <a:fld id="{C5D04865-F44E-4F19-A600-49AFE3B5EADF}" type="slidenum">
              <a:rPr lang="en-US" smtClean="0">
                <a:solidFill>
                  <a:prstClr val="white">
                    <a:tint val="95000"/>
                  </a:prstClr>
                </a:solidFill>
              </a:rPr>
              <a:pPr/>
              <a:t>3</a:t>
            </a:fld>
            <a:endParaRPr lang="en-US">
              <a:solidFill>
                <a:prstClr val="white">
                  <a:tint val="95000"/>
                </a:prstClr>
              </a:solidFill>
            </a:endParaRPr>
          </a:p>
        </p:txBody>
      </p:sp>
      <p:sp>
        <p:nvSpPr>
          <p:cNvPr id="6" name="Rectangle 5"/>
          <p:cNvSpPr/>
          <p:nvPr/>
        </p:nvSpPr>
        <p:spPr>
          <a:xfrm>
            <a:off x="533400" y="5257800"/>
            <a:ext cx="8153400" cy="830997"/>
          </a:xfrm>
          <a:prstGeom prst="rect">
            <a:avLst/>
          </a:prstGeom>
        </p:spPr>
        <p:txBody>
          <a:bodyPr wrap="square">
            <a:spAutoFit/>
          </a:bodyPr>
          <a:lstStyle/>
          <a:p>
            <a:pPr algn="ctr"/>
            <a:r>
              <a:rPr lang="en-US" sz="2400" dirty="0"/>
              <a:t>(C.5) (A) explain the use of chemical and physical properties in the historical development of the Periodic Table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glencoe.mcgraw-hill.com/sites/dl/free/0078807239/602889/figure_8_3.jpg"/>
          <p:cNvPicPr>
            <a:picLocks noChangeAspect="1" noChangeArrowheads="1"/>
          </p:cNvPicPr>
          <p:nvPr/>
        </p:nvPicPr>
        <p:blipFill>
          <a:blip r:embed="rId2" cstate="print"/>
          <a:srcRect/>
          <a:stretch>
            <a:fillRect/>
          </a:stretch>
        </p:blipFill>
        <p:spPr bwMode="auto">
          <a:xfrm>
            <a:off x="1447800" y="914399"/>
            <a:ext cx="6705600" cy="5698579"/>
          </a:xfrm>
          <a:prstGeom prst="rect">
            <a:avLst/>
          </a:prstGeom>
          <a:noFill/>
        </p:spPr>
      </p:pic>
      <p:sp>
        <p:nvSpPr>
          <p:cNvPr id="5" name="Right Arrow 4"/>
          <p:cNvSpPr/>
          <p:nvPr/>
        </p:nvSpPr>
        <p:spPr>
          <a:xfrm rot="5400000">
            <a:off x="-2171700" y="3162300"/>
            <a:ext cx="59436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latin typeface="Arial Rounded MT Bold" pitchFamily="34" charset="0"/>
              </a:rPr>
              <a:t>Atomic  Radii Increases</a:t>
            </a:r>
          </a:p>
        </p:txBody>
      </p:sp>
      <p:sp>
        <p:nvSpPr>
          <p:cNvPr id="6" name="Right Arrow 5"/>
          <p:cNvSpPr/>
          <p:nvPr/>
        </p:nvSpPr>
        <p:spPr>
          <a:xfrm>
            <a:off x="1447800" y="0"/>
            <a:ext cx="7162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Arial Rounded MT Bold" pitchFamily="34" charset="0"/>
              </a:rPr>
              <a:t>Atomic  Radii Decreases</a:t>
            </a:r>
          </a:p>
        </p:txBody>
      </p:sp>
      <p:pic>
        <p:nvPicPr>
          <p:cNvPr id="7" name="Picture 2" descr="http://glencoe.mcgraw-hill.com/sites/dl/free/0078807239/602889/figure_8_3.jpg"/>
          <p:cNvPicPr>
            <a:picLocks noChangeAspect="1" noChangeArrowheads="1"/>
          </p:cNvPicPr>
          <p:nvPr/>
        </p:nvPicPr>
        <p:blipFill>
          <a:blip r:embed="rId2" cstate="print"/>
          <a:srcRect/>
          <a:stretch>
            <a:fillRect/>
          </a:stretch>
        </p:blipFill>
        <p:spPr bwMode="auto">
          <a:xfrm>
            <a:off x="1447800" y="914400"/>
            <a:ext cx="6705600" cy="5698579"/>
          </a:xfrm>
          <a:prstGeom prst="rect">
            <a:avLst/>
          </a:prstGeom>
          <a:noFill/>
        </p:spPr>
      </p:pic>
      <p:sp>
        <p:nvSpPr>
          <p:cNvPr id="8" name="Slide Number Placeholder 7"/>
          <p:cNvSpPr>
            <a:spLocks noGrp="1"/>
          </p:cNvSpPr>
          <p:nvPr>
            <p:ph type="sldNum" sz="quarter" idx="12"/>
          </p:nvPr>
        </p:nvSpPr>
        <p:spPr/>
        <p:txBody>
          <a:bodyPr/>
          <a:lstStyle/>
          <a:p>
            <a:fld id="{1890BA59-2CE7-400B-88B7-66272D2AE161}" type="slidenum">
              <a:rPr lang="en-US" smtClean="0">
                <a:solidFill>
                  <a:srgbClr val="04617B"/>
                </a:solidFill>
              </a:rPr>
              <a:pPr/>
              <a:t>30</a:t>
            </a:fld>
            <a:endParaRPr lang="en-US">
              <a:solidFill>
                <a:srgbClr val="04617B"/>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Atomic radii</a:t>
            </a:r>
            <a:endParaRPr lang="en-US" dirty="0"/>
          </a:p>
        </p:txBody>
      </p:sp>
      <p:sp>
        <p:nvSpPr>
          <p:cNvPr id="3" name="Content Placeholder 2"/>
          <p:cNvSpPr>
            <a:spLocks noGrp="1"/>
          </p:cNvSpPr>
          <p:nvPr>
            <p:ph sz="half" idx="1"/>
          </p:nvPr>
        </p:nvSpPr>
        <p:spPr>
          <a:xfrm>
            <a:off x="304800" y="1295400"/>
            <a:ext cx="8534400" cy="1219200"/>
          </a:xfrm>
        </p:spPr>
        <p:txBody>
          <a:bodyPr>
            <a:normAutofit fontScale="77500" lnSpcReduction="20000"/>
          </a:bodyPr>
          <a:lstStyle/>
          <a:p>
            <a:pPr algn="ctr">
              <a:buNone/>
            </a:pPr>
            <a:r>
              <a:rPr lang="en-US" sz="3200" dirty="0" smtClean="0"/>
              <a:t>The graph of Atomic Radius vs. Atomic Number shows the trend in atomic radius as one proceeds through the first 37 elements in the periodic table</a:t>
            </a:r>
            <a:r>
              <a:rPr lang="en-US" dirty="0" smtClean="0"/>
              <a:t>.</a:t>
            </a:r>
            <a:endParaRPr lang="en-US"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31</a:t>
            </a:fld>
            <a:endParaRPr lang="en-US">
              <a:solidFill>
                <a:prstClr val="white"/>
              </a:solidFill>
            </a:endParaRPr>
          </a:p>
        </p:txBody>
      </p:sp>
      <p:pic>
        <p:nvPicPr>
          <p:cNvPr id="19458" name="Picture 2" descr="http://mmsphyschem.com/atmRad.gif"/>
          <p:cNvPicPr>
            <a:picLocks noChangeAspect="1" noChangeArrowheads="1"/>
          </p:cNvPicPr>
          <p:nvPr/>
        </p:nvPicPr>
        <p:blipFill>
          <a:blip r:embed="rId2" cstate="print"/>
          <a:srcRect/>
          <a:stretch>
            <a:fillRect/>
          </a:stretch>
        </p:blipFill>
        <p:spPr bwMode="auto">
          <a:xfrm>
            <a:off x="1066800" y="2590800"/>
            <a:ext cx="7232482" cy="3962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Ionization Energy</a:t>
            </a:r>
            <a:endParaRPr lang="en-US" dirty="0"/>
          </a:p>
        </p:txBody>
      </p:sp>
      <p:sp>
        <p:nvSpPr>
          <p:cNvPr id="4" name="Content Placeholder 3"/>
          <p:cNvSpPr>
            <a:spLocks noGrp="1"/>
          </p:cNvSpPr>
          <p:nvPr>
            <p:ph sz="half" idx="1"/>
          </p:nvPr>
        </p:nvSpPr>
        <p:spPr>
          <a:xfrm>
            <a:off x="3276600" y="1447800"/>
            <a:ext cx="5562600" cy="4953000"/>
          </a:xfrm>
        </p:spPr>
        <p:txBody>
          <a:bodyPr>
            <a:normAutofit fontScale="92500" lnSpcReduction="10000"/>
          </a:bodyPr>
          <a:lstStyle/>
          <a:p>
            <a:r>
              <a:rPr lang="en-US" dirty="0" smtClean="0"/>
              <a:t>The energy required to remove one electron from a neutral atom of an element.</a:t>
            </a:r>
          </a:p>
          <a:p>
            <a:pPr lvl="0"/>
            <a:r>
              <a:rPr lang="en-US" dirty="0" smtClean="0"/>
              <a:t>increases across periods because it takes more energy to overcome the electrons attraction to the increasing nuclear charge</a:t>
            </a:r>
          </a:p>
          <a:p>
            <a:pPr lvl="0"/>
            <a:r>
              <a:rPr lang="en-US" dirty="0" smtClean="0"/>
              <a:t>decreases down groups because it is easier to overcome the nuclear charge for the outermost electrons as the number of energy levels increases</a:t>
            </a:r>
          </a:p>
          <a:p>
            <a:endParaRPr lang="en-US"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32</a:t>
            </a:fld>
            <a:endParaRPr lang="en-US">
              <a:solidFill>
                <a:prstClr val="white"/>
              </a:solidFill>
            </a:endParaRPr>
          </a:p>
        </p:txBody>
      </p:sp>
      <p:pic>
        <p:nvPicPr>
          <p:cNvPr id="23554" name="Picture 2" descr="http://ts4.mm.bing.net/images/thumbnail.aspx?q=4758515141378959&amp;id=dac52812e0a9ad7362146aafd027cf1a"/>
          <p:cNvPicPr>
            <a:picLocks noChangeAspect="1" noChangeArrowheads="1"/>
          </p:cNvPicPr>
          <p:nvPr/>
        </p:nvPicPr>
        <p:blipFill>
          <a:blip r:embed="rId2" cstate="print"/>
          <a:srcRect/>
          <a:stretch>
            <a:fillRect/>
          </a:stretch>
        </p:blipFill>
        <p:spPr bwMode="auto">
          <a:xfrm>
            <a:off x="228600" y="2133600"/>
            <a:ext cx="2971800" cy="320642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chemwiki.ucdavis.edu/@api/deki/files/6683/=Ionization_Energy_Trend_IK.png"/>
          <p:cNvPicPr>
            <a:picLocks noChangeAspect="1" noChangeArrowheads="1"/>
          </p:cNvPicPr>
          <p:nvPr/>
        </p:nvPicPr>
        <p:blipFill>
          <a:blip r:embed="rId2" cstate="print"/>
          <a:srcRect/>
          <a:stretch>
            <a:fillRect/>
          </a:stretch>
        </p:blipFill>
        <p:spPr bwMode="auto">
          <a:xfrm>
            <a:off x="381000" y="685800"/>
            <a:ext cx="8490857" cy="5410200"/>
          </a:xfrm>
          <a:prstGeom prst="rect">
            <a:avLst/>
          </a:prstGeom>
          <a:noFill/>
        </p:spPr>
      </p:pic>
      <p:sp>
        <p:nvSpPr>
          <p:cNvPr id="3" name="Slide Number Placeholder 2"/>
          <p:cNvSpPr>
            <a:spLocks noGrp="1"/>
          </p:cNvSpPr>
          <p:nvPr>
            <p:ph type="sldNum" sz="quarter" idx="12"/>
          </p:nvPr>
        </p:nvSpPr>
        <p:spPr/>
        <p:txBody>
          <a:bodyPr/>
          <a:lstStyle/>
          <a:p>
            <a:fld id="{1890BA59-2CE7-400B-88B7-66272D2AE161}" type="slidenum">
              <a:rPr lang="en-US" smtClean="0">
                <a:solidFill>
                  <a:srgbClr val="04617B"/>
                </a:solidFill>
              </a:rPr>
              <a:pPr/>
              <a:t>33</a:t>
            </a:fld>
            <a:endParaRPr lang="en-US">
              <a:solidFill>
                <a:srgbClr val="04617B"/>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Graphing Ionization Energy</a:t>
            </a:r>
            <a:endParaRPr lang="en-US" dirty="0"/>
          </a:p>
        </p:txBody>
      </p:sp>
      <p:sp>
        <p:nvSpPr>
          <p:cNvPr id="3" name="Content Placeholder 2"/>
          <p:cNvSpPr>
            <a:spLocks noGrp="1"/>
          </p:cNvSpPr>
          <p:nvPr>
            <p:ph sz="half" idx="1"/>
          </p:nvPr>
        </p:nvSpPr>
        <p:spPr>
          <a:xfrm>
            <a:off x="0" y="1295400"/>
            <a:ext cx="9144000" cy="990600"/>
          </a:xfrm>
        </p:spPr>
        <p:txBody>
          <a:bodyPr/>
          <a:lstStyle/>
          <a:p>
            <a:r>
              <a:rPr lang="en-US" sz="2000" dirty="0" smtClean="0"/>
              <a:t>These trends are visible in the graph of ionization energy versus atomic number.</a:t>
            </a:r>
          </a:p>
          <a:p>
            <a:endParaRPr lang="en-US"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34</a:t>
            </a:fld>
            <a:endParaRPr lang="en-US">
              <a:solidFill>
                <a:prstClr val="white"/>
              </a:solidFill>
            </a:endParaRPr>
          </a:p>
        </p:txBody>
      </p:sp>
      <p:graphicFrame>
        <p:nvGraphicFramePr>
          <p:cNvPr id="24583" name="Object 7"/>
          <p:cNvGraphicFramePr>
            <a:graphicFrameLocks noChangeAspect="1"/>
          </p:cNvGraphicFramePr>
          <p:nvPr/>
        </p:nvGraphicFramePr>
        <p:xfrm>
          <a:off x="1752600" y="2086092"/>
          <a:ext cx="6629400" cy="4562154"/>
        </p:xfrm>
        <a:graphic>
          <a:graphicData uri="http://schemas.openxmlformats.org/presentationml/2006/ole">
            <p:oleObj spid="_x0000_s3074" name="Image" r:id="rId3" imgW="11441270" imgH="7873016"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a:t>
            </a:r>
            <a:endParaRPr lang="en-US" dirty="0"/>
          </a:p>
        </p:txBody>
      </p:sp>
      <p:sp>
        <p:nvSpPr>
          <p:cNvPr id="3" name="Content Placeholder 2"/>
          <p:cNvSpPr>
            <a:spLocks noGrp="1"/>
          </p:cNvSpPr>
          <p:nvPr>
            <p:ph sz="half" idx="1"/>
          </p:nvPr>
        </p:nvSpPr>
        <p:spPr>
          <a:xfrm>
            <a:off x="304800" y="1219200"/>
            <a:ext cx="8839200" cy="2438400"/>
          </a:xfrm>
        </p:spPr>
        <p:txBody>
          <a:bodyPr>
            <a:normAutofit fontScale="85000" lnSpcReduction="20000"/>
          </a:bodyPr>
          <a:lstStyle/>
          <a:p>
            <a:r>
              <a:rPr lang="en-US" dirty="0" smtClean="0"/>
              <a:t>a measure of the ability of an atom in a compound to attract electrons from other atoms</a:t>
            </a:r>
          </a:p>
          <a:p>
            <a:pPr lvl="0"/>
            <a:r>
              <a:rPr lang="en-US" dirty="0" smtClean="0"/>
              <a:t>increases across periods as a result of the increasing nuclear charge and ability of the nucleus to attract electrons from a neighboring atom</a:t>
            </a:r>
          </a:p>
          <a:p>
            <a:pPr lvl="0"/>
            <a:r>
              <a:rPr lang="en-US" dirty="0" smtClean="0"/>
              <a:t>decreases down groups because the nuclear charge is less able to attract electrons from another atom as additional energy levels are added</a:t>
            </a:r>
          </a:p>
          <a:p>
            <a:endParaRPr lang="en-US" dirty="0" smtClean="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35</a:t>
            </a:fld>
            <a:endParaRPr lang="en-US">
              <a:solidFill>
                <a:prstClr val="white"/>
              </a:solidFill>
            </a:endParaRPr>
          </a:p>
        </p:txBody>
      </p:sp>
      <p:pic>
        <p:nvPicPr>
          <p:cNvPr id="28676" name="Picture 4" descr="http://bioap.wikispaces.com/file/view/111_Electronegativity_Table.jpg/163806647/111_Electronegativity_Table.jpg"/>
          <p:cNvPicPr>
            <a:picLocks noChangeAspect="1" noChangeArrowheads="1"/>
          </p:cNvPicPr>
          <p:nvPr/>
        </p:nvPicPr>
        <p:blipFill>
          <a:blip r:embed="rId2" cstate="print"/>
          <a:srcRect/>
          <a:stretch>
            <a:fillRect/>
          </a:stretch>
        </p:blipFill>
        <p:spPr bwMode="auto">
          <a:xfrm>
            <a:off x="1600200" y="3790281"/>
            <a:ext cx="6858000" cy="306771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lectronegativity Trend IK.png"/>
          <p:cNvPicPr>
            <a:picLocks noChangeAspect="1" noChangeArrowheads="1"/>
          </p:cNvPicPr>
          <p:nvPr/>
        </p:nvPicPr>
        <p:blipFill>
          <a:blip r:embed="rId2" cstate="print"/>
          <a:srcRect/>
          <a:stretch>
            <a:fillRect/>
          </a:stretch>
        </p:blipFill>
        <p:spPr bwMode="auto">
          <a:xfrm>
            <a:off x="228600" y="1143000"/>
            <a:ext cx="8632371" cy="4648200"/>
          </a:xfrm>
          <a:prstGeom prst="rect">
            <a:avLst/>
          </a:prstGeom>
          <a:noFill/>
        </p:spPr>
      </p:pic>
      <p:sp>
        <p:nvSpPr>
          <p:cNvPr id="3" name="Slide Number Placeholder 2"/>
          <p:cNvSpPr>
            <a:spLocks noGrp="1"/>
          </p:cNvSpPr>
          <p:nvPr>
            <p:ph type="sldNum" sz="quarter" idx="12"/>
          </p:nvPr>
        </p:nvSpPr>
        <p:spPr/>
        <p:txBody>
          <a:bodyPr/>
          <a:lstStyle/>
          <a:p>
            <a:fld id="{1890BA59-2CE7-400B-88B7-66272D2AE161}" type="slidenum">
              <a:rPr lang="en-US" smtClean="0">
                <a:solidFill>
                  <a:srgbClr val="04617B"/>
                </a:solidFill>
              </a:rPr>
              <a:pPr/>
              <a:t>36</a:t>
            </a:fld>
            <a:endParaRPr lang="en-US">
              <a:solidFill>
                <a:srgbClr val="04617B"/>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Graphing Electronegativity </a:t>
            </a:r>
            <a:endParaRPr lang="en-US" dirty="0"/>
          </a:p>
        </p:txBody>
      </p:sp>
      <p:sp>
        <p:nvSpPr>
          <p:cNvPr id="4" name="Content Placeholder 3"/>
          <p:cNvSpPr>
            <a:spLocks noGrp="1"/>
          </p:cNvSpPr>
          <p:nvPr>
            <p:ph sz="half" idx="1"/>
          </p:nvPr>
        </p:nvSpPr>
        <p:spPr>
          <a:xfrm>
            <a:off x="304800" y="1219200"/>
            <a:ext cx="8686800" cy="1066800"/>
          </a:xfrm>
        </p:spPr>
        <p:txBody>
          <a:bodyPr>
            <a:normAutofit fontScale="92500" lnSpcReduction="20000"/>
          </a:bodyPr>
          <a:lstStyle/>
          <a:p>
            <a:pPr algn="ctr">
              <a:buNone/>
            </a:pPr>
            <a:r>
              <a:rPr lang="en-US" dirty="0" smtClean="0"/>
              <a:t>The graph of Electronegativity vs. Atomic Number shows the trend in the electronegativity as one proceeds through the first 37 elements in the periodic table.</a:t>
            </a:r>
            <a:endParaRPr lang="en-US"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37</a:t>
            </a:fld>
            <a:endParaRPr lang="en-US">
              <a:solidFill>
                <a:prstClr val="white"/>
              </a:solidFill>
            </a:endParaRPr>
          </a:p>
        </p:txBody>
      </p:sp>
      <p:pic>
        <p:nvPicPr>
          <p:cNvPr id="30722" name="Picture 2" descr="http://mmsphyschem.com/elecN.gif"/>
          <p:cNvPicPr>
            <a:picLocks noChangeAspect="1" noChangeArrowheads="1"/>
          </p:cNvPicPr>
          <p:nvPr/>
        </p:nvPicPr>
        <p:blipFill>
          <a:blip r:embed="rId2" cstate="print"/>
          <a:srcRect/>
          <a:stretch>
            <a:fillRect/>
          </a:stretch>
        </p:blipFill>
        <p:spPr bwMode="auto">
          <a:xfrm>
            <a:off x="1143000" y="2286000"/>
            <a:ext cx="6934200" cy="433238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Radii</a:t>
            </a:r>
            <a:endParaRPr lang="en-US" dirty="0"/>
          </a:p>
        </p:txBody>
      </p:sp>
      <p:sp>
        <p:nvSpPr>
          <p:cNvPr id="4" name="Content Placeholder 3"/>
          <p:cNvSpPr>
            <a:spLocks noGrp="1"/>
          </p:cNvSpPr>
          <p:nvPr>
            <p:ph sz="half" idx="1"/>
          </p:nvPr>
        </p:nvSpPr>
        <p:spPr>
          <a:xfrm>
            <a:off x="152400" y="1219200"/>
            <a:ext cx="8991600" cy="3962400"/>
          </a:xfrm>
        </p:spPr>
        <p:txBody>
          <a:bodyPr>
            <a:noAutofit/>
          </a:bodyPr>
          <a:lstStyle/>
          <a:p>
            <a:r>
              <a:rPr lang="en-US" sz="2400" dirty="0" smtClean="0"/>
              <a:t>The radius of an atom forming ionic bond or an ion. The radius of each atom in an ionic bond will be different than that in a covalent bond.</a:t>
            </a:r>
          </a:p>
          <a:p>
            <a:r>
              <a:rPr lang="en-US" sz="2400" dirty="0" smtClean="0"/>
              <a:t>The reason for the variability in radius is due to the fact that the atoms in an ionic bond are of greatly different size. One of the atoms is a cation, which is smaller in size, and the other atom is an anion which is a lot larger in size.</a:t>
            </a:r>
            <a:endParaRPr lang="en-US" sz="2400"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38</a:t>
            </a:fld>
            <a:endParaRPr lang="en-US">
              <a:solidFill>
                <a:prstClr val="white"/>
              </a:solidFill>
            </a:endParaRPr>
          </a:p>
        </p:txBody>
      </p:sp>
      <p:pic>
        <p:nvPicPr>
          <p:cNvPr id="34818" name="Picture 2" descr="ionic 3.jpg"/>
          <p:cNvPicPr>
            <a:picLocks noChangeAspect="1" noChangeArrowheads="1"/>
          </p:cNvPicPr>
          <p:nvPr/>
        </p:nvPicPr>
        <p:blipFill>
          <a:blip r:embed="rId2" cstate="print"/>
          <a:srcRect/>
          <a:stretch>
            <a:fillRect/>
          </a:stretch>
        </p:blipFill>
        <p:spPr bwMode="auto">
          <a:xfrm>
            <a:off x="2667000" y="4038599"/>
            <a:ext cx="3810000" cy="244584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4800" y="4800600"/>
            <a:ext cx="8534400" cy="1524000"/>
          </a:xfrm>
          <a:prstGeom prst="rect">
            <a:avLst/>
          </a:prstGeom>
        </p:spPr>
        <p:txBody>
          <a:bodyPr vert="horz">
            <a:normAutofit fontScale="77500" lnSpcReduction="20000"/>
          </a:bodyPr>
          <a:lstStyle/>
          <a:p>
            <a:pPr marL="342900" indent="-342900">
              <a:spcBef>
                <a:spcPct val="20000"/>
              </a:spcBef>
              <a:buClr>
                <a:srgbClr val="FF388C"/>
              </a:buClr>
              <a:buSzPct val="70000"/>
              <a:buFont typeface="Wingdings 2"/>
              <a:buChar char=""/>
              <a:defRPr/>
            </a:pPr>
            <a:r>
              <a:rPr lang="en-US" sz="2800" dirty="0">
                <a:solidFill>
                  <a:srgbClr val="D2D2D2"/>
                </a:solidFill>
              </a:rPr>
              <a:t>decreases across the period until formation of the negative ions then there is a sudden increase followed by a steady decrease to the end</a:t>
            </a:r>
          </a:p>
          <a:p>
            <a:pPr marL="342900" indent="-342900">
              <a:spcBef>
                <a:spcPct val="20000"/>
              </a:spcBef>
              <a:buClr>
                <a:srgbClr val="FF388C"/>
              </a:buClr>
              <a:buSzPct val="70000"/>
              <a:buFont typeface="Wingdings 2"/>
              <a:buChar char=""/>
              <a:defRPr/>
            </a:pPr>
            <a:r>
              <a:rPr lang="en-US" sz="2800" dirty="0">
                <a:solidFill>
                  <a:srgbClr val="D2D2D2"/>
                </a:solidFill>
              </a:rPr>
              <a:t>The sudden increase on formation of negative ions is due to the new (larger) outer shell</a:t>
            </a:r>
          </a:p>
        </p:txBody>
      </p:sp>
      <p:pic>
        <p:nvPicPr>
          <p:cNvPr id="46083" name="Picture 3"/>
          <p:cNvPicPr>
            <a:picLocks noChangeAspect="1" noChangeArrowheads="1"/>
          </p:cNvPicPr>
          <p:nvPr/>
        </p:nvPicPr>
        <p:blipFill>
          <a:blip r:embed="rId2" cstate="print"/>
          <a:srcRect/>
          <a:stretch>
            <a:fillRect/>
          </a:stretch>
        </p:blipFill>
        <p:spPr bwMode="auto">
          <a:xfrm>
            <a:off x="1143000" y="304800"/>
            <a:ext cx="6934200" cy="422502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890BA59-2CE7-400B-88B7-66272D2AE161}" type="slidenum">
              <a:rPr lang="en-US" smtClean="0">
                <a:solidFill>
                  <a:srgbClr val="04617B"/>
                </a:solidFill>
              </a:rPr>
              <a:pPr/>
              <a:t>39</a:t>
            </a:fld>
            <a:endParaRPr lang="en-US">
              <a:solidFill>
                <a:srgbClr val="04617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505200"/>
            <a:ext cx="9144000" cy="3200400"/>
          </a:xfrm>
        </p:spPr>
        <p:txBody>
          <a:bodyPr>
            <a:normAutofit fontScale="92500" lnSpcReduction="10000"/>
          </a:bodyPr>
          <a:lstStyle/>
          <a:p>
            <a:pPr algn="ctr">
              <a:buNone/>
            </a:pPr>
            <a:r>
              <a:rPr lang="en-US" sz="4000" dirty="0" smtClean="0">
                <a:solidFill>
                  <a:srgbClr val="FFC000"/>
                </a:solidFill>
                <a:latin typeface="Calisto MT" pitchFamily="18" charset="0"/>
              </a:rPr>
              <a:t>During the nineteenth century, chemists began to categorize the elements according to similarities in their physical and chemical properties.  The end result of these studies was our modern periodic table.</a:t>
            </a:r>
            <a:endParaRPr lang="en-US" sz="4000" dirty="0">
              <a:solidFill>
                <a:srgbClr val="FFC000"/>
              </a:solidFill>
              <a:latin typeface="Calisto MT" pitchFamily="18" charset="0"/>
            </a:endParaRPr>
          </a:p>
        </p:txBody>
      </p:sp>
      <p:pic>
        <p:nvPicPr>
          <p:cNvPr id="44038" name="Picture 6" descr="http://library.thinkquest.org/12909/media/periodic1.gif"/>
          <p:cNvPicPr>
            <a:picLocks noChangeAspect="1" noChangeArrowheads="1"/>
          </p:cNvPicPr>
          <p:nvPr/>
        </p:nvPicPr>
        <p:blipFill>
          <a:blip r:embed="rId2" cstate="print"/>
          <a:srcRect/>
          <a:stretch>
            <a:fillRect/>
          </a:stretch>
        </p:blipFill>
        <p:spPr bwMode="auto">
          <a:xfrm>
            <a:off x="2286000" y="304800"/>
            <a:ext cx="4953000" cy="2991746"/>
          </a:xfrm>
          <a:prstGeom prst="rect">
            <a:avLst/>
          </a:prstGeom>
          <a:noFill/>
        </p:spPr>
      </p:pic>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4</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showing Ionic radius (Pauling) for M(I) ion: line graph  periodic periodicity in a line graph for the chemical elements"/>
          <p:cNvPicPr>
            <a:picLocks noChangeAspect="1" noChangeArrowheads="1"/>
          </p:cNvPicPr>
          <p:nvPr/>
        </p:nvPicPr>
        <p:blipFill>
          <a:blip r:embed="rId2" cstate="print"/>
          <a:srcRect/>
          <a:stretch>
            <a:fillRect/>
          </a:stretch>
        </p:blipFill>
        <p:spPr bwMode="auto">
          <a:xfrm>
            <a:off x="1295400" y="1295400"/>
            <a:ext cx="6781800" cy="5274733"/>
          </a:xfrm>
          <a:prstGeom prst="rect">
            <a:avLst/>
          </a:prstGeom>
          <a:noFill/>
        </p:spPr>
      </p:pic>
      <p:sp>
        <p:nvSpPr>
          <p:cNvPr id="3" name="Title 2"/>
          <p:cNvSpPr>
            <a:spLocks noGrp="1"/>
          </p:cNvSpPr>
          <p:nvPr>
            <p:ph type="title"/>
          </p:nvPr>
        </p:nvSpPr>
        <p:spPr/>
        <p:txBody>
          <a:bodyPr/>
          <a:lstStyle/>
          <a:p>
            <a:r>
              <a:rPr lang="en-US" dirty="0" smtClean="0"/>
              <a:t>Graphing ionic radii </a:t>
            </a:r>
            <a:endParaRPr lang="en-US" dirty="0"/>
          </a:p>
        </p:txBody>
      </p:sp>
      <p:sp>
        <p:nvSpPr>
          <p:cNvPr id="4" name="Slide Number Placeholder 3"/>
          <p:cNvSpPr>
            <a:spLocks noGrp="1"/>
          </p:cNvSpPr>
          <p:nvPr>
            <p:ph type="sldNum" sz="quarter" idx="11"/>
          </p:nvPr>
        </p:nvSpPr>
        <p:spPr/>
        <p:txBody>
          <a:bodyPr/>
          <a:lstStyle/>
          <a:p>
            <a:fld id="{1890BA59-2CE7-400B-88B7-66272D2AE161}" type="slidenum">
              <a:rPr lang="en-US" smtClean="0">
                <a:solidFill>
                  <a:prstClr val="white"/>
                </a:solidFill>
              </a:rPr>
              <a:pPr/>
              <a:t>40</a:t>
            </a:fld>
            <a:endParaRPr lang="en-US">
              <a:solidFill>
                <a:prstClr val="whit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495800"/>
            <a:ext cx="4267200" cy="1143000"/>
          </a:xfrm>
        </p:spPr>
        <p:txBody>
          <a:bodyPr>
            <a:normAutofit/>
          </a:bodyPr>
          <a:lstStyle/>
          <a:p>
            <a:pPr algn="ctr"/>
            <a:r>
              <a:rPr lang="en-US" sz="3200" b="1" dirty="0" smtClean="0"/>
              <a:t>This is end of Unit 4!</a:t>
            </a:r>
            <a:endParaRPr lang="en-US" sz="3200" b="1"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C5D04865-F44E-4F19-A600-49AFE3B5EADF}" type="slidenum">
              <a:rPr lang="en-US" smtClean="0">
                <a:solidFill>
                  <a:prstClr val="black">
                    <a:tint val="95000"/>
                  </a:prstClr>
                </a:solidFill>
              </a:rPr>
              <a:pPr/>
              <a:t>41</a:t>
            </a:fld>
            <a:endParaRPr lang="en-US">
              <a:solidFill>
                <a:prstClr val="black">
                  <a:tint val="95000"/>
                </a:prstClr>
              </a:solidFill>
            </a:endParaRPr>
          </a:p>
        </p:txBody>
      </p:sp>
      <p:pic>
        <p:nvPicPr>
          <p:cNvPr id="6" name="Content Placeholder 4" descr="C:\Users\cpasilla\AppData\Local\Microsoft\Windows\Temporary Internet Files\Content.IE5\T2Z3W3O0\MC900434720[1].png"/>
          <p:cNvPicPr>
            <a:picLocks noGrp="1"/>
          </p:cNvPicPr>
          <p:nvPr>
            <p:ph idx="1"/>
          </p:nvPr>
        </p:nvPicPr>
        <p:blipFill>
          <a:blip r:embed="rId2" cstate="print"/>
          <a:srcRect/>
          <a:stretch>
            <a:fillRect/>
          </a:stretch>
        </p:blipFill>
        <p:spPr bwMode="auto">
          <a:xfrm>
            <a:off x="2819400" y="1295400"/>
            <a:ext cx="3352800" cy="2971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smtClean="0"/>
              <a:t>John Newlands</a:t>
            </a:r>
            <a:endParaRPr lang="en-US" u="dbl" dirty="0"/>
          </a:p>
        </p:txBody>
      </p:sp>
      <p:sp>
        <p:nvSpPr>
          <p:cNvPr id="3" name="Content Placeholder 2"/>
          <p:cNvSpPr>
            <a:spLocks noGrp="1"/>
          </p:cNvSpPr>
          <p:nvPr>
            <p:ph idx="1"/>
          </p:nvPr>
        </p:nvSpPr>
        <p:spPr>
          <a:xfrm>
            <a:off x="152400" y="1447801"/>
            <a:ext cx="8991600" cy="2667000"/>
          </a:xfrm>
        </p:spPr>
        <p:txBody>
          <a:bodyPr/>
          <a:lstStyle/>
          <a:p>
            <a:pPr>
              <a:buNone/>
            </a:pPr>
            <a:r>
              <a:rPr lang="en-US" dirty="0" smtClean="0"/>
              <a:t>In 1863, he suggested that elements be arranged in “</a:t>
            </a:r>
            <a:r>
              <a:rPr lang="en-US" u="sng" dirty="0" smtClean="0"/>
              <a:t>octaves</a:t>
            </a:r>
            <a:r>
              <a:rPr lang="en-US" dirty="0" smtClean="0"/>
              <a:t>” because he noticed (after arranging the elements in order of increasing</a:t>
            </a:r>
            <a:r>
              <a:rPr lang="en-US" u="sng" dirty="0" smtClean="0"/>
              <a:t> atomic mass) </a:t>
            </a:r>
            <a:r>
              <a:rPr lang="en-US" dirty="0" smtClean="0"/>
              <a:t>that certain </a:t>
            </a:r>
            <a:r>
              <a:rPr lang="en-US" dirty="0" smtClean="0">
                <a:solidFill>
                  <a:srgbClr val="FF0000"/>
                </a:solidFill>
              </a:rPr>
              <a:t>properties</a:t>
            </a:r>
            <a:r>
              <a:rPr lang="en-US" dirty="0" smtClean="0"/>
              <a:t> repeated every 8th element.</a:t>
            </a:r>
          </a:p>
          <a:p>
            <a:pPr>
              <a:buNone/>
            </a:pPr>
            <a:endParaRPr lang="en-US" dirty="0"/>
          </a:p>
        </p:txBody>
      </p:sp>
      <p:pic>
        <p:nvPicPr>
          <p:cNvPr id="4" name="Picture 10" descr="newlands"/>
          <p:cNvPicPr>
            <a:picLocks noChangeAspect="1" noChangeArrowheads="1"/>
          </p:cNvPicPr>
          <p:nvPr/>
        </p:nvPicPr>
        <p:blipFill>
          <a:blip r:embed="rId3" cstate="print"/>
          <a:srcRect/>
          <a:stretch>
            <a:fillRect/>
          </a:stretch>
        </p:blipFill>
        <p:spPr bwMode="auto">
          <a:xfrm>
            <a:off x="1524000" y="4008805"/>
            <a:ext cx="2133600" cy="2849195"/>
          </a:xfrm>
          <a:prstGeom prst="rect">
            <a:avLst/>
          </a:prstGeom>
          <a:noFill/>
        </p:spPr>
      </p:pic>
      <p:sp>
        <p:nvSpPr>
          <p:cNvPr id="5" name="Rectangle 4"/>
          <p:cNvSpPr/>
          <p:nvPr/>
        </p:nvSpPr>
        <p:spPr>
          <a:xfrm>
            <a:off x="4038600" y="3962400"/>
            <a:ext cx="3544112" cy="769441"/>
          </a:xfrm>
          <a:prstGeom prst="rect">
            <a:avLst/>
          </a:prstGeom>
        </p:spPr>
        <p:txBody>
          <a:bodyPr wrap="none">
            <a:spAutoFit/>
          </a:bodyPr>
          <a:lstStyle/>
          <a:p>
            <a:pPr algn="ctr"/>
            <a:r>
              <a:rPr lang="en-US" sz="4400" i="1" dirty="0">
                <a:solidFill>
                  <a:srgbClr val="009900"/>
                </a:solidFill>
              </a:rPr>
              <a:t>Law of Octaves</a:t>
            </a:r>
            <a:endParaRPr lang="en-US" sz="4400" dirty="0">
              <a:solidFill>
                <a:srgbClr val="5A6378"/>
              </a:solidFill>
            </a:endParaRPr>
          </a:p>
        </p:txBody>
      </p:sp>
      <p:pic>
        <p:nvPicPr>
          <p:cNvPr id="7" name="Picture 11" descr="newlands_table"/>
          <p:cNvPicPr>
            <a:picLocks noChangeAspect="1" noChangeArrowheads="1"/>
          </p:cNvPicPr>
          <p:nvPr/>
        </p:nvPicPr>
        <p:blipFill>
          <a:blip r:embed="rId4" cstate="print"/>
          <a:srcRect/>
          <a:stretch>
            <a:fillRect/>
          </a:stretch>
        </p:blipFill>
        <p:spPr bwMode="auto">
          <a:xfrm>
            <a:off x="3810000" y="4673600"/>
            <a:ext cx="4419600" cy="2184400"/>
          </a:xfrm>
          <a:prstGeom prst="rect">
            <a:avLst/>
          </a:prstGeom>
          <a:noFill/>
        </p:spPr>
      </p:pic>
      <p:sp>
        <p:nvSpPr>
          <p:cNvPr id="8" name="Slide Number Placeholder 7"/>
          <p:cNvSpPr>
            <a:spLocks noGrp="1"/>
          </p:cNvSpPr>
          <p:nvPr>
            <p:ph type="sldNum" sz="quarter" idx="12"/>
          </p:nvPr>
        </p:nvSpPr>
        <p:spPr/>
        <p:txBody>
          <a:bodyPr/>
          <a:lstStyle/>
          <a:p>
            <a:fld id="{C5D04865-F44E-4F19-A600-49AFE3B5EADF}" type="slidenum">
              <a:rPr lang="en-US" smtClean="0">
                <a:solidFill>
                  <a:prstClr val="black">
                    <a:tint val="95000"/>
                  </a:prstClr>
                </a:solidFill>
              </a:rPr>
              <a:pPr/>
              <a:t>5</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Dmitri Mendeleyev</a:t>
            </a:r>
            <a:br>
              <a:rPr lang="en-US" dirty="0" smtClean="0"/>
            </a:br>
            <a:r>
              <a:rPr lang="en-US" sz="2800" dirty="0" smtClean="0">
                <a:solidFill>
                  <a:srgbClr val="FF0000"/>
                </a:solidFill>
              </a:rPr>
              <a:t>“Father of the Periodic Table”</a:t>
            </a:r>
            <a:endParaRPr lang="en-US" dirty="0">
              <a:solidFill>
                <a:srgbClr val="FF0000"/>
              </a:solidFill>
            </a:endParaRPr>
          </a:p>
        </p:txBody>
      </p:sp>
      <p:sp>
        <p:nvSpPr>
          <p:cNvPr id="3" name="Content Placeholder 2"/>
          <p:cNvSpPr>
            <a:spLocks noGrp="1"/>
          </p:cNvSpPr>
          <p:nvPr>
            <p:ph idx="1"/>
          </p:nvPr>
        </p:nvSpPr>
        <p:spPr>
          <a:xfrm>
            <a:off x="0" y="1447800"/>
            <a:ext cx="5791200" cy="5410200"/>
          </a:xfrm>
        </p:spPr>
        <p:txBody>
          <a:bodyPr>
            <a:normAutofit/>
          </a:bodyPr>
          <a:lstStyle/>
          <a:p>
            <a:r>
              <a:rPr lang="en-US" sz="2800" b="1" dirty="0" smtClean="0"/>
              <a:t>Dmitri Mendeleyev (1834-1907), </a:t>
            </a:r>
            <a:r>
              <a:rPr lang="en-US" sz="2800" dirty="0" smtClean="0"/>
              <a:t>a Russian chemist</a:t>
            </a:r>
            <a:r>
              <a:rPr lang="en-US" sz="2800" b="1" dirty="0" smtClean="0"/>
              <a:t>, </a:t>
            </a:r>
            <a:r>
              <a:rPr lang="en-US" sz="2800" dirty="0" smtClean="0"/>
              <a:t>created the </a:t>
            </a:r>
            <a:r>
              <a:rPr lang="en-US" sz="2800" u="sng" dirty="0" smtClean="0"/>
              <a:t>first published periodic table </a:t>
            </a:r>
            <a:r>
              <a:rPr lang="en-US" sz="2800" dirty="0" smtClean="0"/>
              <a:t>in </a:t>
            </a:r>
            <a:r>
              <a:rPr lang="en-US" sz="2800" b="1" dirty="0" smtClean="0"/>
              <a:t>1869.</a:t>
            </a:r>
          </a:p>
          <a:p>
            <a:r>
              <a:rPr lang="en-US" sz="2800" dirty="0" smtClean="0"/>
              <a:t>Mendeleyev noticed patterns in the properties of the elements [63 then-known], and ingeniously was the first to organize the elements not just according to their </a:t>
            </a:r>
            <a:r>
              <a:rPr lang="en-US" sz="2800" dirty="0" smtClean="0">
                <a:solidFill>
                  <a:srgbClr val="FF0000"/>
                </a:solidFill>
              </a:rPr>
              <a:t>physical and chemical properties</a:t>
            </a:r>
            <a:r>
              <a:rPr lang="en-US" sz="2800" dirty="0" smtClean="0"/>
              <a:t>…but also by increasing </a:t>
            </a:r>
            <a:r>
              <a:rPr lang="en-US" sz="2800" u="sng" dirty="0" smtClean="0">
                <a:solidFill>
                  <a:srgbClr val="FF0000"/>
                </a:solidFill>
              </a:rPr>
              <a:t>atomic mass</a:t>
            </a:r>
          </a:p>
        </p:txBody>
      </p:sp>
      <p:pic>
        <p:nvPicPr>
          <p:cNvPr id="39938" name="Picture 2" descr="http://upload.wikimedia.org/wikipedia/commons/thumb/c/c8/DIMendeleevCab.jpg/220px-DIMendeleevCab.jpg"/>
          <p:cNvPicPr>
            <a:picLocks noChangeAspect="1" noChangeArrowheads="1"/>
          </p:cNvPicPr>
          <p:nvPr/>
        </p:nvPicPr>
        <p:blipFill>
          <a:blip r:embed="rId3" cstate="print"/>
          <a:srcRect/>
          <a:stretch>
            <a:fillRect/>
          </a:stretch>
        </p:blipFill>
        <p:spPr bwMode="auto">
          <a:xfrm>
            <a:off x="5791200" y="457200"/>
            <a:ext cx="3092388" cy="4343400"/>
          </a:xfrm>
          <a:prstGeom prst="rect">
            <a:avLst/>
          </a:prstGeom>
          <a:noFill/>
        </p:spPr>
      </p:pic>
      <p:sp>
        <p:nvSpPr>
          <p:cNvPr id="5" name="Slide Number Placeholder 4"/>
          <p:cNvSpPr>
            <a:spLocks noGrp="1"/>
          </p:cNvSpPr>
          <p:nvPr>
            <p:ph type="sldNum" sz="quarter" idx="12"/>
          </p:nvPr>
        </p:nvSpPr>
        <p:spPr/>
        <p:txBody>
          <a:bodyPr/>
          <a:lstStyle/>
          <a:p>
            <a:fld id="{C5D04865-F44E-4F19-A600-49AFE3B5EADF}" type="slidenum">
              <a:rPr lang="en-US" smtClean="0">
                <a:solidFill>
                  <a:prstClr val="black">
                    <a:tint val="95000"/>
                  </a:prstClr>
                </a:solidFill>
              </a:rPr>
              <a:pPr/>
              <a:t>6</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Mendeleyev</a:t>
            </a:r>
            <a:endParaRPr lang="en-US" dirty="0"/>
          </a:p>
        </p:txBody>
      </p:sp>
      <p:sp>
        <p:nvSpPr>
          <p:cNvPr id="3" name="Content Placeholder 2"/>
          <p:cNvSpPr>
            <a:spLocks noGrp="1"/>
          </p:cNvSpPr>
          <p:nvPr>
            <p:ph idx="1"/>
          </p:nvPr>
        </p:nvSpPr>
        <p:spPr>
          <a:xfrm>
            <a:off x="3124200" y="1828800"/>
            <a:ext cx="6019800" cy="4625609"/>
          </a:xfrm>
        </p:spPr>
        <p:txBody>
          <a:bodyPr>
            <a:normAutofit fontScale="85000" lnSpcReduction="20000"/>
          </a:bodyPr>
          <a:lstStyle/>
          <a:p>
            <a:r>
              <a:rPr lang="en-US" dirty="0" smtClean="0"/>
              <a:t>Mendeleyev was born in </a:t>
            </a:r>
            <a:r>
              <a:rPr lang="en-US" u="sng" dirty="0" smtClean="0"/>
              <a:t>Siberia</a:t>
            </a:r>
            <a:r>
              <a:rPr lang="en-US" dirty="0" smtClean="0"/>
              <a:t> in 1834, the seventeenth child in a very large family. </a:t>
            </a:r>
          </a:p>
          <a:p>
            <a:pPr>
              <a:buNone/>
            </a:pPr>
            <a:endParaRPr lang="en-US" dirty="0" smtClean="0"/>
          </a:p>
          <a:p>
            <a:r>
              <a:rPr lang="en-US" dirty="0" smtClean="0"/>
              <a:t>He moved to Saint Petersburg to study </a:t>
            </a:r>
            <a:r>
              <a:rPr lang="en-US" u="sng" dirty="0" smtClean="0"/>
              <a:t>medicine</a:t>
            </a:r>
            <a:r>
              <a:rPr lang="en-US" dirty="0" smtClean="0"/>
              <a:t>, but he was not accepted and instead became a chemistry professor.</a:t>
            </a:r>
          </a:p>
          <a:p>
            <a:pPr>
              <a:buNone/>
            </a:pPr>
            <a:endParaRPr lang="en-US" dirty="0" smtClean="0"/>
          </a:p>
          <a:p>
            <a:r>
              <a:rPr lang="en-US" dirty="0" smtClean="0"/>
              <a:t> It is said that he went to sleep one night and dreamt of a table where the elements were </a:t>
            </a:r>
            <a:r>
              <a:rPr lang="en-US" u="sng" dirty="0" smtClean="0"/>
              <a:t>organized by similar properties. </a:t>
            </a:r>
          </a:p>
        </p:txBody>
      </p:sp>
      <p:pic>
        <p:nvPicPr>
          <p:cNvPr id="40962" name="Picture 2" descr="http://www.aadip9.net/magnus/meyer-mendeleev3.jpg"/>
          <p:cNvPicPr>
            <a:picLocks noChangeAspect="1" noChangeArrowheads="1"/>
          </p:cNvPicPr>
          <p:nvPr/>
        </p:nvPicPr>
        <p:blipFill>
          <a:blip r:embed="rId2" cstate="print"/>
          <a:srcRect/>
          <a:stretch>
            <a:fillRect/>
          </a:stretch>
        </p:blipFill>
        <p:spPr bwMode="auto">
          <a:xfrm>
            <a:off x="304800" y="2057400"/>
            <a:ext cx="2819400" cy="3200400"/>
          </a:xfrm>
          <a:prstGeom prst="rect">
            <a:avLst/>
          </a:prstGeom>
          <a:noFill/>
        </p:spPr>
      </p:pic>
      <p:sp>
        <p:nvSpPr>
          <p:cNvPr id="5" name="Slide Number Placeholder 4"/>
          <p:cNvSpPr>
            <a:spLocks noGrp="1"/>
          </p:cNvSpPr>
          <p:nvPr>
            <p:ph type="sldNum" sz="quarter" idx="12"/>
          </p:nvPr>
        </p:nvSpPr>
        <p:spPr/>
        <p:txBody>
          <a:bodyPr/>
          <a:lstStyle/>
          <a:p>
            <a:fld id="{C5D04865-F44E-4F19-A600-49AFE3B5EADF}" type="slidenum">
              <a:rPr lang="en-US" smtClean="0">
                <a:solidFill>
                  <a:prstClr val="black">
                    <a:tint val="95000"/>
                  </a:prstClr>
                </a:solidFill>
              </a:rPr>
              <a:pPr/>
              <a:t>7</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Mendeleyev Arrangement</a:t>
            </a:r>
            <a:endParaRPr lang="en-US" dirty="0"/>
          </a:p>
        </p:txBody>
      </p:sp>
      <p:sp>
        <p:nvSpPr>
          <p:cNvPr id="3" name="Content Placeholder 2"/>
          <p:cNvSpPr>
            <a:spLocks noGrp="1"/>
          </p:cNvSpPr>
          <p:nvPr>
            <p:ph idx="1"/>
          </p:nvPr>
        </p:nvSpPr>
        <p:spPr>
          <a:xfrm>
            <a:off x="0" y="1524000"/>
            <a:ext cx="9144000" cy="5181599"/>
          </a:xfrm>
        </p:spPr>
        <p:txBody>
          <a:bodyPr>
            <a:normAutofit/>
          </a:bodyPr>
          <a:lstStyle/>
          <a:p>
            <a:pPr marL="438912" lvl="1" indent="-320040">
              <a:spcBef>
                <a:spcPts val="0"/>
              </a:spcBef>
              <a:buClr>
                <a:schemeClr val="accent1"/>
              </a:buClr>
              <a:buSzPct val="80000"/>
              <a:buNone/>
            </a:pPr>
            <a:r>
              <a:rPr lang="en-US" sz="3200" dirty="0" smtClean="0">
                <a:solidFill>
                  <a:srgbClr val="FF0000"/>
                </a:solidFill>
              </a:rPr>
              <a:t>Unlike the scientist before, Mendeleyev pieced the table together based on </a:t>
            </a:r>
            <a:r>
              <a:rPr lang="en-US" sz="3200" b="1" u="sng" dirty="0" smtClean="0">
                <a:solidFill>
                  <a:srgbClr val="FF0000"/>
                </a:solidFill>
              </a:rPr>
              <a:t>several</a:t>
            </a:r>
            <a:r>
              <a:rPr lang="en-US" sz="3200" dirty="0" smtClean="0">
                <a:solidFill>
                  <a:srgbClr val="FF0000"/>
                </a:solidFill>
              </a:rPr>
              <a:t> specific elemental properties:</a:t>
            </a:r>
            <a:endParaRPr lang="en-US" sz="3200" dirty="0" smtClean="0">
              <a:solidFill>
                <a:srgbClr val="FF0000"/>
              </a:solidFill>
              <a:latin typeface="Aharoni" pitchFamily="2" charset="-79"/>
              <a:cs typeface="Aharoni" pitchFamily="2" charset="-79"/>
            </a:endParaRPr>
          </a:p>
          <a:p>
            <a:pPr marL="704088" lvl="2" indent="-320040">
              <a:spcBef>
                <a:spcPts val="0"/>
              </a:spcBef>
              <a:buClr>
                <a:schemeClr val="accent1"/>
              </a:buClr>
              <a:buSzPct val="80000"/>
            </a:pPr>
            <a:endParaRPr lang="en-US" sz="1050" dirty="0" smtClean="0"/>
          </a:p>
          <a:p>
            <a:pPr marL="438912" lvl="2" indent="-320040">
              <a:spcBef>
                <a:spcPts val="0"/>
              </a:spcBef>
              <a:buClr>
                <a:schemeClr val="accent1"/>
              </a:buClr>
              <a:buSzPct val="80000"/>
              <a:buFont typeface="Wingdings 2"/>
              <a:buChar char=""/>
            </a:pPr>
            <a:r>
              <a:rPr lang="en-US" b="1" u="sng" dirty="0" smtClean="0"/>
              <a:t>Atomic mass</a:t>
            </a:r>
            <a:r>
              <a:rPr lang="en-US" dirty="0" smtClean="0"/>
              <a:t>: Mendeleyev placed elements with increasing atomic mass across a row from left to right and down a column</a:t>
            </a:r>
          </a:p>
          <a:p>
            <a:pPr marL="438912" lvl="2" indent="-320040">
              <a:spcBef>
                <a:spcPts val="0"/>
              </a:spcBef>
              <a:buClr>
                <a:schemeClr val="accent1"/>
              </a:buClr>
              <a:buSzPct val="80000"/>
              <a:buFont typeface="Wingdings 2"/>
              <a:buChar char=""/>
            </a:pPr>
            <a:endParaRPr lang="en-US" sz="1400" dirty="0" smtClean="0"/>
          </a:p>
          <a:p>
            <a:pPr marL="438912" lvl="2" indent="-320040">
              <a:spcBef>
                <a:spcPts val="0"/>
              </a:spcBef>
              <a:buClr>
                <a:schemeClr val="accent1"/>
              </a:buClr>
              <a:buSzPct val="80000"/>
              <a:buFont typeface="Wingdings 2"/>
              <a:buChar char=""/>
            </a:pPr>
            <a:r>
              <a:rPr lang="en-US" b="1" u="sng" dirty="0" smtClean="0"/>
              <a:t>Reactivity</a:t>
            </a:r>
            <a:r>
              <a:rPr lang="en-US" b="1" dirty="0" smtClean="0"/>
              <a:t>: </a:t>
            </a:r>
            <a:r>
              <a:rPr lang="en-US" dirty="0" smtClean="0"/>
              <a:t>Property that describes how easily an element will combine with other substances to form a new compound</a:t>
            </a:r>
          </a:p>
          <a:p>
            <a:pPr marL="438912" lvl="2" indent="-320040">
              <a:spcBef>
                <a:spcPts val="0"/>
              </a:spcBef>
              <a:buClr>
                <a:schemeClr val="accent1"/>
              </a:buClr>
              <a:buSzPct val="80000"/>
              <a:buNone/>
            </a:pPr>
            <a:endParaRPr lang="en-US" sz="1400" dirty="0" smtClean="0"/>
          </a:p>
          <a:p>
            <a:pPr marL="438912" lvl="2" indent="-320040">
              <a:spcBef>
                <a:spcPts val="0"/>
              </a:spcBef>
              <a:buClr>
                <a:schemeClr val="accent1"/>
              </a:buClr>
              <a:buSzPct val="80000"/>
              <a:buFont typeface="Wingdings 2"/>
              <a:buChar char=""/>
            </a:pPr>
            <a:r>
              <a:rPr lang="en-US" b="1" u="sng" dirty="0" smtClean="0"/>
              <a:t>Formula of Compounds</a:t>
            </a:r>
            <a:r>
              <a:rPr lang="en-US" b="1" dirty="0" smtClean="0"/>
              <a:t>: </a:t>
            </a:r>
            <a:r>
              <a:rPr lang="en-US" dirty="0" smtClean="0"/>
              <a:t>Mendeleyev paid attention to which elements combined with which, and the ratios in which their atoms combine</a:t>
            </a:r>
          </a:p>
          <a:p>
            <a:pPr marL="438912" lvl="2" indent="-320040">
              <a:spcBef>
                <a:spcPts val="0"/>
              </a:spcBef>
              <a:buClr>
                <a:schemeClr val="accent1"/>
              </a:buClr>
              <a:buSzPct val="80000"/>
              <a:buFont typeface="Wingdings 2"/>
              <a:buChar char=""/>
            </a:pPr>
            <a:endParaRPr lang="en-US" sz="1400" dirty="0" smtClean="0"/>
          </a:p>
          <a:p>
            <a:endParaRPr lang="en-US" dirty="0"/>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8</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eb.fccj.org/%7Eethall/2045/ch5/pt1871.gif"/>
          <p:cNvPicPr>
            <a:picLocks noChangeAspect="1" noChangeArrowheads="1"/>
          </p:cNvPicPr>
          <p:nvPr/>
        </p:nvPicPr>
        <p:blipFill>
          <a:blip r:embed="rId2" cstate="print"/>
          <a:srcRect/>
          <a:stretch>
            <a:fillRect/>
          </a:stretch>
        </p:blipFill>
        <p:spPr bwMode="auto">
          <a:xfrm>
            <a:off x="762000" y="1524000"/>
            <a:ext cx="7696200" cy="4924578"/>
          </a:xfrm>
          <a:prstGeom prst="rect">
            <a:avLst/>
          </a:prstGeom>
          <a:noFill/>
        </p:spPr>
      </p:pic>
      <p:sp>
        <p:nvSpPr>
          <p:cNvPr id="9" name="Title 8"/>
          <p:cNvSpPr>
            <a:spLocks noGrp="1"/>
          </p:cNvSpPr>
          <p:nvPr>
            <p:ph type="title"/>
          </p:nvPr>
        </p:nvSpPr>
        <p:spPr/>
        <p:txBody>
          <a:bodyPr/>
          <a:lstStyle/>
          <a:p>
            <a:r>
              <a:rPr lang="en-US" dirty="0" err="1" smtClean="0"/>
              <a:t>Mendeleyev's</a:t>
            </a:r>
            <a:r>
              <a:rPr lang="en-US" dirty="0" smtClean="0"/>
              <a:t> Table</a:t>
            </a:r>
            <a:endParaRPr lang="en-US" dirty="0"/>
          </a:p>
        </p:txBody>
      </p:sp>
      <p:sp>
        <p:nvSpPr>
          <p:cNvPr id="11" name="Right Arrow 10"/>
          <p:cNvSpPr/>
          <p:nvPr/>
        </p:nvSpPr>
        <p:spPr>
          <a:xfrm>
            <a:off x="1600200" y="2057400"/>
            <a:ext cx="61722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2" name="Down Arrow 11"/>
          <p:cNvSpPr/>
          <p:nvPr/>
        </p:nvSpPr>
        <p:spPr>
          <a:xfrm>
            <a:off x="1219200" y="2362200"/>
            <a:ext cx="304800" cy="396240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362200" y="1524000"/>
            <a:ext cx="4267200" cy="461665"/>
          </a:xfrm>
          <a:prstGeom prst="rect">
            <a:avLst/>
          </a:prstGeom>
          <a:solidFill>
            <a:srgbClr val="92D050"/>
          </a:solidFill>
        </p:spPr>
        <p:txBody>
          <a:bodyPr wrap="square" rtlCol="0">
            <a:spAutoFit/>
          </a:bodyPr>
          <a:lstStyle/>
          <a:p>
            <a:r>
              <a:rPr lang="en-US" sz="2400" b="1" dirty="0">
                <a:solidFill>
                  <a:prstClr val="black"/>
                </a:solidFill>
                <a:latin typeface="Arial Black" pitchFamily="34" charset="0"/>
              </a:rPr>
              <a:t>Increasing atomic mass</a:t>
            </a:r>
          </a:p>
        </p:txBody>
      </p:sp>
      <p:sp>
        <p:nvSpPr>
          <p:cNvPr id="14" name="TextBox 13"/>
          <p:cNvSpPr txBox="1"/>
          <p:nvPr/>
        </p:nvSpPr>
        <p:spPr>
          <a:xfrm rot="16200000">
            <a:off x="-1216967" y="3883968"/>
            <a:ext cx="4267200" cy="461665"/>
          </a:xfrm>
          <a:prstGeom prst="rect">
            <a:avLst/>
          </a:prstGeom>
          <a:solidFill>
            <a:srgbClr val="92D050"/>
          </a:solidFill>
        </p:spPr>
        <p:txBody>
          <a:bodyPr wrap="square" rtlCol="0">
            <a:spAutoFit/>
          </a:bodyPr>
          <a:lstStyle/>
          <a:p>
            <a:r>
              <a:rPr lang="en-US" sz="2400" b="1" dirty="0">
                <a:solidFill>
                  <a:prstClr val="black"/>
                </a:solidFill>
                <a:latin typeface="Arial Black" pitchFamily="34" charset="0"/>
              </a:rPr>
              <a:t>Increasing atomic mass</a:t>
            </a:r>
          </a:p>
        </p:txBody>
      </p:sp>
      <p:sp>
        <p:nvSpPr>
          <p:cNvPr id="8" name="Slide Number Placeholder 7"/>
          <p:cNvSpPr>
            <a:spLocks noGrp="1"/>
          </p:cNvSpPr>
          <p:nvPr>
            <p:ph type="sldNum" sz="quarter" idx="12"/>
          </p:nvPr>
        </p:nvSpPr>
        <p:spPr/>
        <p:txBody>
          <a:bodyPr/>
          <a:lstStyle/>
          <a:p>
            <a:fld id="{C5D04865-F44E-4F19-A600-49AFE3B5EADF}" type="slidenum">
              <a:rPr lang="en-US" smtClean="0">
                <a:solidFill>
                  <a:prstClr val="black">
                    <a:tint val="95000"/>
                  </a:prstClr>
                </a:solidFill>
              </a:rPr>
              <a:pPr/>
              <a:t>9</a:t>
            </a:fld>
            <a:endParaRPr lang="en-US">
              <a:solidFill>
                <a:prstClr val="black">
                  <a:tint val="9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5" presetClass="emph" presetSubtype="0" fill="hold" grpId="1" nodeType="afterEffect">
                                  <p:stCondLst>
                                    <p:cond delay="0"/>
                                  </p:stCondLst>
                                  <p:childTnLst>
                                    <p:anim calcmode="discrete" valueType="str">
                                      <p:cBhvr>
                                        <p:cTn id="15" dur="1000" fill="hold"/>
                                        <p:tgtEl>
                                          <p:spTgt spid="11"/>
                                        </p:tgtEl>
                                        <p:attrNameLst>
                                          <p:attrName>style.visibility</p:attrName>
                                        </p:attrNameLst>
                                      </p:cBhvr>
                                      <p:tavLst>
                                        <p:tav tm="0">
                                          <p:val>
                                            <p:strVal val="hidden"/>
                                          </p:val>
                                        </p:tav>
                                        <p:tav tm="50000">
                                          <p:val>
                                            <p:strVal val="visible"/>
                                          </p:val>
                                        </p:tav>
                                      </p:tavLst>
                                    </p:anim>
                                  </p:childTnLst>
                                </p:cTn>
                              </p:par>
                            </p:childTnLst>
                          </p:cTn>
                        </p:par>
                        <p:par>
                          <p:cTn id="16" fill="hold">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35" presetClass="emph" presetSubtype="0" fill="hold" grpId="1" nodeType="afterEffect">
                                  <p:stCondLst>
                                    <p:cond delay="0"/>
                                  </p:stCondLst>
                                  <p:childTnLst>
                                    <p:anim calcmode="discrete" valueType="str">
                                      <p:cBhvr>
                                        <p:cTn id="27"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ustom 2">
      <a:majorFont>
        <a:latin typeface="Calisto MT"/>
        <a:ea typeface=""/>
        <a:cs typeface=""/>
      </a:majorFont>
      <a:minorFont>
        <a:latin typeface="Calisto MT"/>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etro">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1413</Words>
  <Application>Microsoft Office PowerPoint</Application>
  <PresentationFormat>On-screen Show (4:3)</PresentationFormat>
  <Paragraphs>205</Paragraphs>
  <Slides>41</Slides>
  <Notes>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46" baseType="lpstr">
      <vt:lpstr>Module</vt:lpstr>
      <vt:lpstr>Metro</vt:lpstr>
      <vt:lpstr>Oriel</vt:lpstr>
      <vt:lpstr>Technic</vt:lpstr>
      <vt:lpstr>Image</vt:lpstr>
      <vt:lpstr>Unit 4</vt:lpstr>
      <vt:lpstr>Table of Contents</vt:lpstr>
      <vt:lpstr>Development of the Modern Periodic Table</vt:lpstr>
      <vt:lpstr>Slide 4</vt:lpstr>
      <vt:lpstr>John Newlands</vt:lpstr>
      <vt:lpstr>Dmitri Mendeleyev “Father of the Periodic Table”</vt:lpstr>
      <vt:lpstr>Background on Mendeleyev</vt:lpstr>
      <vt:lpstr>Mendeleyev Arrangement</vt:lpstr>
      <vt:lpstr>Mendeleyev's Table</vt:lpstr>
      <vt:lpstr>Predictive Value</vt:lpstr>
      <vt:lpstr>Henry Moseley</vt:lpstr>
      <vt:lpstr>Glenn Seaborg</vt:lpstr>
      <vt:lpstr>Modern Periodic Table Now</vt:lpstr>
      <vt:lpstr>End of this section!</vt:lpstr>
      <vt:lpstr>Geography is Everything</vt:lpstr>
      <vt:lpstr>Groups and Periods</vt:lpstr>
      <vt:lpstr>3 Types of Elements</vt:lpstr>
      <vt:lpstr>Location of Metals, Non-metals, and Metalloids</vt:lpstr>
      <vt:lpstr>Group 1: Alkali Metals</vt:lpstr>
      <vt:lpstr>Group 2: Alkaline Earth Metals</vt:lpstr>
      <vt:lpstr>Group 3-12: Transition Metals</vt:lpstr>
      <vt:lpstr>Group 17: Halogens</vt:lpstr>
      <vt:lpstr>Group 18: Noble Gases</vt:lpstr>
      <vt:lpstr>Geography is Everything!</vt:lpstr>
      <vt:lpstr>This is end of the section!</vt:lpstr>
      <vt:lpstr>Periodic Trends </vt:lpstr>
      <vt:lpstr>Periodic Law  </vt:lpstr>
      <vt:lpstr>Periodic Trends </vt:lpstr>
      <vt:lpstr>Atomic Radii</vt:lpstr>
      <vt:lpstr>Slide 30</vt:lpstr>
      <vt:lpstr>Graphing Atomic radii</vt:lpstr>
      <vt:lpstr>Ionization Energy</vt:lpstr>
      <vt:lpstr>Slide 33</vt:lpstr>
      <vt:lpstr>Graphing Ionization Energy</vt:lpstr>
      <vt:lpstr>Electronegativity</vt:lpstr>
      <vt:lpstr>Slide 36</vt:lpstr>
      <vt:lpstr>Graphing Electronegativity </vt:lpstr>
      <vt:lpstr>Ionic Radii</vt:lpstr>
      <vt:lpstr>Slide 39</vt:lpstr>
      <vt:lpstr>Graphing ionic radii </vt:lpstr>
      <vt:lpstr>This is end of Unit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dc:creator>EPISD</dc:creator>
  <cp:lastModifiedBy>EPISD</cp:lastModifiedBy>
  <cp:revision>4</cp:revision>
  <dcterms:created xsi:type="dcterms:W3CDTF">2013-06-17T05:13:09Z</dcterms:created>
  <dcterms:modified xsi:type="dcterms:W3CDTF">2013-06-27T17:20:14Z</dcterms:modified>
</cp:coreProperties>
</file>