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0" r:id="rId2"/>
    <p:sldId id="265" r:id="rId3"/>
    <p:sldId id="291" r:id="rId4"/>
    <p:sldId id="274" r:id="rId5"/>
    <p:sldId id="275" r:id="rId6"/>
    <p:sldId id="276" r:id="rId7"/>
    <p:sldId id="278" r:id="rId8"/>
    <p:sldId id="277" r:id="rId9"/>
    <p:sldId id="279" r:id="rId10"/>
    <p:sldId id="280" r:id="rId11"/>
    <p:sldId id="281" r:id="rId12"/>
    <p:sldId id="257" r:id="rId13"/>
    <p:sldId id="258" r:id="rId14"/>
    <p:sldId id="259" r:id="rId15"/>
    <p:sldId id="260" r:id="rId16"/>
    <p:sldId id="261" r:id="rId17"/>
    <p:sldId id="262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0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>
              <a:defRPr sz="720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4885BA1-46D6-41E0-A95F-C037F251A955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Chemical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Energy is always absorbed or given off</a:t>
            </a:r>
          </a:p>
          <a:p>
            <a:r>
              <a:rPr lang="en-US" dirty="0" smtClean="0"/>
              <a:t>Change in color or odor</a:t>
            </a:r>
          </a:p>
          <a:p>
            <a:r>
              <a:rPr lang="en-US" dirty="0" smtClean="0"/>
              <a:t>Production of a gas</a:t>
            </a:r>
          </a:p>
          <a:p>
            <a:r>
              <a:rPr lang="en-US" dirty="0" smtClean="0"/>
              <a:t>Irreversibility</a:t>
            </a:r>
          </a:p>
          <a:p>
            <a:endParaRPr lang="en-US" dirty="0"/>
          </a:p>
        </p:txBody>
      </p:sp>
      <p:pic>
        <p:nvPicPr>
          <p:cNvPr id="6" name="Picture 4" descr="mercuryIIoxidedeco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2000"/>
          </a:blip>
          <a:srcRect l="2702" t="6306" r="2702" b="18018"/>
          <a:stretch>
            <a:fillRect/>
          </a:stretch>
        </p:blipFill>
        <p:spPr bwMode="auto">
          <a:xfrm>
            <a:off x="4800600" y="14478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mdinigue\AppData\Local\Microsoft\Windows\Temporary Internet Files\Content.IE5\PRH4F2UC\MC900434805[2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52600"/>
            <a:ext cx="4114800" cy="434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Classification of Matter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>
                <a:latin typeface="Calibri" pitchFamily="34" charset="0"/>
              </a:rPr>
              <a:t>C.4.D classify matter as pure substances or mixtures through investigation of their properties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r>
              <a:rPr lang="en-US" dirty="0" smtClean="0"/>
              <a:t> </a:t>
            </a:r>
            <a:r>
              <a:rPr lang="en-US" sz="3100" dirty="0" smtClean="0"/>
              <a:t>Composition of Matter :</a:t>
            </a:r>
            <a:endParaRPr lang="en-US" sz="3100" i="1" dirty="0"/>
          </a:p>
        </p:txBody>
      </p:sp>
      <p:pic>
        <p:nvPicPr>
          <p:cNvPr id="21507" name="Picture 2" descr="class of matter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3820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Pure Substances</a:t>
            </a:r>
            <a:r>
              <a:rPr lang="en-US" sz="2800" i="1" dirty="0" smtClean="0"/>
              <a:t>: C.4.D classify matter as pure substances or mixtures through investigation of their properties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2531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every sample has same: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characteristic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composition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are made of: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one type of atom: </a:t>
            </a:r>
            <a:r>
              <a:rPr lang="en-US" u="sng" dirty="0" smtClean="0"/>
              <a:t>element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Ex: iron, gold, oxygen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2 or more types of atoms: </a:t>
            </a:r>
            <a:r>
              <a:rPr lang="en-US" u="sng" dirty="0" smtClean="0"/>
              <a:t>compound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Ex: salt, sugar, water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532" name="Picture 9" descr="fig02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371600"/>
            <a:ext cx="4343400" cy="2514600"/>
          </a:xfrm>
          <a:noFill/>
        </p:spPr>
      </p:pic>
      <p:pic>
        <p:nvPicPr>
          <p:cNvPr id="22533" name="Picture 6" descr="sucr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2076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sa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1910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Which are pure substances?</a:t>
            </a:r>
            <a:endParaRPr lang="en-US" dirty="0"/>
          </a:p>
        </p:txBody>
      </p:sp>
      <p:pic>
        <p:nvPicPr>
          <p:cNvPr id="23555" name="Picture 4" descr="mix 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35597"/>
            <a:ext cx="8001000" cy="295036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Mixtures</a:t>
            </a:r>
            <a:r>
              <a:rPr lang="en-US" sz="2800" i="1" dirty="0" smtClean="0"/>
              <a:t>: C.4.D classify matter as pure substances or mixtures through investigation of their properties.</a:t>
            </a:r>
            <a:endParaRPr lang="en-US" sz="2800" i="1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blend of 2 or more types of matter</a:t>
            </a:r>
          </a:p>
          <a:p>
            <a:pPr eaLnBrk="1" hangingPunct="1"/>
            <a:r>
              <a:rPr lang="en-US" dirty="0" smtClean="0"/>
              <a:t>each component keeps its own identity and properties</a:t>
            </a:r>
          </a:p>
          <a:p>
            <a:pPr eaLnBrk="1" hangingPunct="1"/>
            <a:r>
              <a:rPr lang="en-US" dirty="0" smtClean="0"/>
              <a:t>the components are only physically mixed</a:t>
            </a:r>
          </a:p>
          <a:p>
            <a:pPr eaLnBrk="1" hangingPunct="1"/>
            <a:r>
              <a:rPr lang="en-US" dirty="0" smtClean="0"/>
              <a:t>can be separated using physical means</a:t>
            </a:r>
          </a:p>
          <a:p>
            <a:pPr eaLnBrk="1" hangingPunct="1"/>
            <a:r>
              <a:rPr lang="en-US" dirty="0" smtClean="0"/>
              <a:t>properties of the mixture are a combination of the component’s properties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6" descr="mixtures"/>
          <p:cNvPicPr>
            <a:picLocks noChangeAspect="1" noChangeArrowheads="1"/>
          </p:cNvPicPr>
          <p:nvPr/>
        </p:nvPicPr>
        <p:blipFill>
          <a:blip r:embed="rId2" cstate="print"/>
          <a:srcRect r="66667"/>
          <a:stretch>
            <a:fillRect/>
          </a:stretch>
        </p:blipFill>
        <p:spPr>
          <a:xfrm>
            <a:off x="304800" y="4648200"/>
            <a:ext cx="2438400" cy="1981200"/>
          </a:xfrm>
          <a:prstGeom prst="rect">
            <a:avLst/>
          </a:prstGeom>
          <a:noFill/>
        </p:spPr>
      </p:pic>
      <p:pic>
        <p:nvPicPr>
          <p:cNvPr id="5" name="Picture 7" descr="mixtures"/>
          <p:cNvPicPr>
            <a:picLocks noChangeAspect="1" noChangeArrowheads="1"/>
          </p:cNvPicPr>
          <p:nvPr/>
        </p:nvPicPr>
        <p:blipFill>
          <a:blip r:embed="rId2" cstate="print"/>
          <a:srcRect l="65714"/>
          <a:stretch>
            <a:fillRect/>
          </a:stretch>
        </p:blipFill>
        <p:spPr bwMode="auto">
          <a:xfrm>
            <a:off x="5943600" y="46482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ixtures"/>
          <p:cNvPicPr>
            <a:picLocks noChangeAspect="1" noChangeArrowheads="1"/>
          </p:cNvPicPr>
          <p:nvPr/>
        </p:nvPicPr>
        <p:blipFill>
          <a:blip r:embed="rId2" cstate="print"/>
          <a:srcRect l="32381" r="33333"/>
          <a:stretch>
            <a:fillRect/>
          </a:stretch>
        </p:blipFill>
        <p:spPr bwMode="auto">
          <a:xfrm>
            <a:off x="2971800" y="4648200"/>
            <a:ext cx="27432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629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Homogeneous Mixtures</a:t>
            </a:r>
            <a:endParaRPr lang="en-US" dirty="0"/>
          </a:p>
        </p:txBody>
      </p:sp>
      <p:sp>
        <p:nvSpPr>
          <p:cNvPr id="25603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also called solution</a:t>
            </a:r>
          </a:p>
          <a:p>
            <a:pPr marL="609600" indent="-609600" eaLnBrk="1" hangingPunct="1"/>
            <a:r>
              <a:rPr lang="en-US" dirty="0" smtClean="0"/>
              <a:t>uniform in composition</a:t>
            </a:r>
          </a:p>
          <a:p>
            <a:pPr marL="609600" indent="-609600" eaLnBrk="1" hangingPunct="1"/>
            <a:r>
              <a:rPr lang="en-US" dirty="0" smtClean="0"/>
              <a:t>no visible parts</a:t>
            </a:r>
          </a:p>
          <a:p>
            <a:pPr marL="609600" indent="-609600" eaLnBrk="1" hangingPunct="1"/>
            <a:endParaRPr lang="en-US" dirty="0" smtClean="0"/>
          </a:p>
        </p:txBody>
      </p:sp>
      <p:sp>
        <p:nvSpPr>
          <p:cNvPr id="2560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Ex: </a:t>
            </a:r>
          </a:p>
          <a:p>
            <a:pPr eaLnBrk="1" hangingPunct="1"/>
            <a:r>
              <a:rPr lang="en-US" smtClean="0"/>
              <a:t>vinegar</a:t>
            </a:r>
          </a:p>
          <a:p>
            <a:pPr eaLnBrk="1" hangingPunct="1"/>
            <a:r>
              <a:rPr lang="en-US" smtClean="0"/>
              <a:t>clear air</a:t>
            </a:r>
          </a:p>
          <a:p>
            <a:pPr eaLnBrk="1" hangingPunct="1"/>
            <a:r>
              <a:rPr lang="en-US" smtClean="0"/>
              <a:t>salt water</a:t>
            </a:r>
          </a:p>
          <a:p>
            <a:pPr eaLnBrk="1" hangingPunct="1"/>
            <a:r>
              <a:rPr lang="en-US" smtClean="0"/>
              <a:t>brass</a:t>
            </a:r>
          </a:p>
          <a:p>
            <a:pPr eaLnBrk="1" hangingPunct="1"/>
            <a:endParaRPr lang="en-US" smtClean="0"/>
          </a:p>
        </p:txBody>
      </p:sp>
      <p:pic>
        <p:nvPicPr>
          <p:cNvPr id="25605" name="Picture 6" descr="br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2214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vineg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910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Heterogeneous Mixtures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not uniform in composition</a:t>
            </a:r>
          </a:p>
          <a:p>
            <a:pPr eaLnBrk="1" hangingPunct="1"/>
            <a:r>
              <a:rPr lang="en-US" dirty="0" smtClean="0"/>
              <a:t>visible parts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Ex: </a:t>
            </a:r>
          </a:p>
          <a:p>
            <a:pPr eaLnBrk="1" hangingPunct="1"/>
            <a:r>
              <a:rPr lang="en-US" sz="2400" dirty="0" smtClean="0"/>
              <a:t>soil</a:t>
            </a:r>
          </a:p>
          <a:p>
            <a:pPr eaLnBrk="1" hangingPunct="1"/>
            <a:r>
              <a:rPr lang="en-US" sz="2400" dirty="0" smtClean="0"/>
              <a:t>concrete</a:t>
            </a:r>
          </a:p>
          <a:p>
            <a:pPr eaLnBrk="1" hangingPunct="1"/>
            <a:r>
              <a:rPr lang="en-US" sz="2400" dirty="0" smtClean="0"/>
              <a:t>blood</a:t>
            </a:r>
          </a:p>
          <a:p>
            <a:pPr eaLnBrk="1" hangingPunct="1"/>
            <a:r>
              <a:rPr lang="en-US" sz="2400" dirty="0" smtClean="0"/>
              <a:t>chocolate chip cookies</a:t>
            </a:r>
          </a:p>
          <a:p>
            <a:pPr eaLnBrk="1" hangingPunct="1"/>
            <a:r>
              <a:rPr lang="en-US" sz="2400" dirty="0" smtClean="0"/>
              <a:t>sand in water</a:t>
            </a:r>
          </a:p>
          <a:p>
            <a:pPr eaLnBrk="1" hangingPunct="1"/>
            <a:r>
              <a:rPr lang="en-US" sz="2400" dirty="0" smtClean="0"/>
              <a:t>iced tea with ice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5" descr="blo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2954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ookie"/>
          <p:cNvPicPr>
            <a:picLocks noChangeAspect="1" noChangeArrowheads="1"/>
          </p:cNvPicPr>
          <p:nvPr/>
        </p:nvPicPr>
        <p:blipFill>
          <a:blip r:embed="rId3" cstate="print"/>
          <a:srcRect l="64117" t="41667" r="6863" b="26190"/>
          <a:stretch>
            <a:fillRect/>
          </a:stretch>
        </p:blipFill>
        <p:spPr bwMode="auto">
          <a:xfrm>
            <a:off x="4267200" y="12192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oncre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0386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icedt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038600"/>
            <a:ext cx="25146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separation Techniques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Filtration</a:t>
            </a:r>
            <a:r>
              <a:rPr lang="en-US" dirty="0" smtClean="0"/>
              <a:t>- solid part is trapped by filter paper and the liquid part runs through the paper</a:t>
            </a:r>
          </a:p>
          <a:p>
            <a:pPr>
              <a:defRPr/>
            </a:pPr>
            <a:r>
              <a:rPr lang="en-US" u="sng" dirty="0" smtClean="0"/>
              <a:t>Vaporization</a:t>
            </a:r>
            <a:r>
              <a:rPr lang="en-US" dirty="0" smtClean="0"/>
              <a:t>- where the liquid portion is evaporated off to leave solid</a:t>
            </a:r>
          </a:p>
          <a:p>
            <a:endParaRPr lang="en-US" dirty="0"/>
          </a:p>
        </p:txBody>
      </p:sp>
      <p:pic>
        <p:nvPicPr>
          <p:cNvPr id="6" name="Picture 4" descr="filt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8099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smtClean="0">
                <a:hlinkClick r:id="rId2" action="ppaction://hlinksldjump"/>
              </a:rPr>
              <a:t>2.1 Concepts of Matter</a:t>
            </a:r>
            <a:r>
              <a:rPr lang="en-US" sz="4000" dirty="0" smtClean="0"/>
              <a:t>		Slides 3 - 9</a:t>
            </a:r>
          </a:p>
          <a:p>
            <a:r>
              <a:rPr lang="en-US" sz="4000" dirty="0" smtClean="0">
                <a:hlinkClick r:id="rId3" action="ppaction://hlinksldjump"/>
              </a:rPr>
              <a:t>2.2 Classification of Matter</a:t>
            </a:r>
            <a:r>
              <a:rPr lang="en-US" sz="4000" dirty="0" smtClean="0"/>
              <a:t>		Slides 11 - 22</a:t>
            </a:r>
          </a:p>
          <a:p>
            <a:r>
              <a:rPr lang="en-US" sz="4000" smtClean="0">
                <a:hlinkClick r:id="rId4" action="ppaction://hlinksldjump"/>
              </a:rPr>
              <a:t>2.3 States </a:t>
            </a:r>
            <a:r>
              <a:rPr lang="en-US" sz="4000" dirty="0" smtClean="0">
                <a:hlinkClick r:id="rId4" action="ppaction://hlinksldjump"/>
              </a:rPr>
              <a:t>of Matter</a:t>
            </a:r>
            <a:r>
              <a:rPr lang="en-US" sz="4000" dirty="0" smtClean="0"/>
              <a:t>			Slides 24 - 31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separation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Decanting</a:t>
            </a:r>
            <a:r>
              <a:rPr lang="en-US" dirty="0" smtClean="0"/>
              <a:t>- when liquid is poured off after solid has settled to bottom</a:t>
            </a:r>
          </a:p>
          <a:p>
            <a:pPr>
              <a:defRPr/>
            </a:pPr>
            <a:r>
              <a:rPr lang="en-US" u="sng" dirty="0" smtClean="0"/>
              <a:t>Centrifuge</a:t>
            </a:r>
            <a:r>
              <a:rPr lang="en-US" dirty="0" smtClean="0"/>
              <a:t>- machine that spins a sample very quickly so that components with different densities will separate</a:t>
            </a:r>
          </a:p>
          <a:p>
            <a:endParaRPr lang="en-US" dirty="0"/>
          </a:p>
        </p:txBody>
      </p:sp>
      <p:pic>
        <p:nvPicPr>
          <p:cNvPr id="5" name="Content Placeholder 4" descr="decan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00969"/>
            <a:ext cx="3886199" cy="507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separation Techniques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Paper Chromatography-</a:t>
            </a:r>
            <a:r>
              <a:rPr lang="en-US" dirty="0" smtClean="0"/>
              <a:t> used to separate mixtures because different parts move quicker on paper than other</a:t>
            </a:r>
          </a:p>
          <a:p>
            <a:endParaRPr lang="en-US" dirty="0"/>
          </a:p>
        </p:txBody>
      </p:sp>
      <p:pic>
        <p:nvPicPr>
          <p:cNvPr id="7" name="Picture 5" descr="fig01_1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22161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ig01_1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362200"/>
            <a:ext cx="22145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ig01_15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362200"/>
            <a:ext cx="2212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Picture 5" descr="class of mat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400"/>
            <a:ext cx="8458200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Practice</a:t>
            </a:r>
            <a:br>
              <a:rPr lang="en-US" sz="2800" dirty="0" smtClean="0"/>
            </a:br>
            <a:r>
              <a:rPr lang="en-US" sz="2800" i="1" dirty="0" smtClean="0"/>
              <a:t>Determine whether each of the following is element, compound, homogeneous mixture or heterogeneous mixture.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1.air</a:t>
            </a:r>
          </a:p>
          <a:p>
            <a:pPr>
              <a:defRPr/>
            </a:pPr>
            <a:r>
              <a:rPr lang="en-US" dirty="0" smtClean="0"/>
              <a:t>2. zinc (Zn)</a:t>
            </a:r>
          </a:p>
          <a:p>
            <a:pPr>
              <a:defRPr/>
            </a:pPr>
            <a:r>
              <a:rPr lang="en-US" dirty="0" smtClean="0"/>
              <a:t>3. chlorine (</a:t>
            </a:r>
            <a:r>
              <a:rPr lang="en-US" dirty="0" err="1" smtClean="0"/>
              <a:t>Cl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4. granite</a:t>
            </a:r>
          </a:p>
          <a:p>
            <a:pPr>
              <a:defRPr/>
            </a:pPr>
            <a:r>
              <a:rPr lang="en-US" dirty="0" smtClean="0"/>
              <a:t>5. aluminum (Al)</a:t>
            </a:r>
          </a:p>
          <a:p>
            <a:pPr>
              <a:defRPr/>
            </a:pPr>
            <a:r>
              <a:rPr lang="en-US" dirty="0" smtClean="0"/>
              <a:t>6. sugar in water</a:t>
            </a:r>
          </a:p>
          <a:p>
            <a:pPr>
              <a:defRPr/>
            </a:pPr>
            <a:r>
              <a:rPr lang="en-US" dirty="0" smtClean="0"/>
              <a:t>7. blood</a:t>
            </a:r>
          </a:p>
          <a:p>
            <a:pPr>
              <a:defRPr/>
            </a:pPr>
            <a:r>
              <a:rPr lang="en-US" dirty="0" smtClean="0"/>
              <a:t>8. glucose</a:t>
            </a:r>
          </a:p>
          <a:p>
            <a:pPr>
              <a:defRPr/>
            </a:pPr>
            <a:r>
              <a:rPr lang="en-US" dirty="0" smtClean="0"/>
              <a:t>9. stainless steel</a:t>
            </a:r>
          </a:p>
          <a:p>
            <a:pPr>
              <a:defRPr/>
            </a:pPr>
            <a:r>
              <a:rPr lang="en-US" dirty="0" smtClean="0"/>
              <a:t>10. sodium chloride (</a:t>
            </a:r>
            <a:r>
              <a:rPr lang="en-US" dirty="0" err="1" smtClean="0"/>
              <a:t>NaCl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11. brass</a:t>
            </a:r>
          </a:p>
          <a:p>
            <a:pPr>
              <a:defRPr/>
            </a:pPr>
            <a:r>
              <a:rPr lang="en-US" dirty="0" smtClean="0"/>
              <a:t>12. whole milk</a:t>
            </a:r>
          </a:p>
          <a:p>
            <a:pPr>
              <a:defRPr/>
            </a:pPr>
            <a:r>
              <a:rPr lang="en-US" dirty="0" smtClean="0"/>
              <a:t>13. apple</a:t>
            </a:r>
          </a:p>
          <a:p>
            <a:pPr>
              <a:defRPr/>
            </a:pPr>
            <a:r>
              <a:rPr lang="en-US" dirty="0" smtClean="0"/>
              <a:t>14. table salt</a:t>
            </a:r>
          </a:p>
          <a:p>
            <a:pPr>
              <a:defRPr/>
            </a:pPr>
            <a:r>
              <a:rPr lang="en-US" dirty="0" smtClean="0"/>
              <a:t>15. soft drinks</a:t>
            </a:r>
          </a:p>
          <a:p>
            <a:pPr>
              <a:defRPr/>
            </a:pPr>
            <a:r>
              <a:rPr lang="en-US" dirty="0" smtClean="0"/>
              <a:t>16. vinegar</a:t>
            </a:r>
          </a:p>
          <a:p>
            <a:pPr>
              <a:defRPr/>
            </a:pPr>
            <a:r>
              <a:rPr lang="en-US" dirty="0" smtClean="0"/>
              <a:t>17. concrete</a:t>
            </a:r>
          </a:p>
          <a:p>
            <a:pPr>
              <a:defRPr/>
            </a:pPr>
            <a:r>
              <a:rPr lang="en-US" dirty="0" smtClean="0"/>
              <a:t>18. sodium (Na)</a:t>
            </a:r>
          </a:p>
          <a:p>
            <a:pPr>
              <a:defRPr/>
            </a:pPr>
            <a:r>
              <a:rPr lang="en-US" dirty="0" smtClean="0"/>
              <a:t>19. baking soda (NaHCO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20. gravel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dinigue\AppData\Local\Microsoft\Windows\Temporary Internet Files\Content.IE5\PRH4F2UC\MC900434805[2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886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C.4.C Compare solids, liquids, and gases in terms of compressibility, structure, Shape and volume.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Phases of </a:t>
            </a:r>
            <a:r>
              <a:rPr lang="en-US" sz="3200" dirty="0" err="1" smtClean="0"/>
              <a:t>MatTer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</a:t>
            </a:r>
          </a:p>
          <a:p>
            <a:r>
              <a:rPr lang="en-US" dirty="0" smtClean="0"/>
              <a:t>Liquid</a:t>
            </a:r>
          </a:p>
          <a:p>
            <a:r>
              <a:rPr lang="en-US" dirty="0" smtClean="0"/>
              <a:t>Gas</a:t>
            </a:r>
          </a:p>
          <a:p>
            <a:endParaRPr lang="en-US" dirty="0"/>
          </a:p>
        </p:txBody>
      </p:sp>
      <p:pic>
        <p:nvPicPr>
          <p:cNvPr id="4" name="Picture 10" descr="phases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743200" y="1371600"/>
            <a:ext cx="58674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Matter:  Particle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Solids		     Liquids		       Gases</a:t>
            </a:r>
          </a:p>
          <a:p>
            <a:endParaRPr lang="en-US" dirty="0"/>
          </a:p>
        </p:txBody>
      </p:sp>
      <p:pic>
        <p:nvPicPr>
          <p:cNvPr id="4" name="Picture 17" descr="anim-soli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anim-liquid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05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anim-ga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Matter:  Solid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4" indent="280988">
              <a:buFont typeface="Wingdings" pitchFamily="2" charset="2"/>
              <a:buChar char="Ø"/>
            </a:pPr>
            <a:r>
              <a:rPr lang="en-US" sz="2800" dirty="0" smtClean="0"/>
              <a:t>definite shape</a:t>
            </a:r>
          </a:p>
          <a:p>
            <a:pPr marL="457200" lvl="4" indent="280988">
              <a:buFont typeface="Wingdings" pitchFamily="2" charset="2"/>
              <a:buChar char="Ø"/>
            </a:pPr>
            <a:r>
              <a:rPr lang="en-US" sz="2800" dirty="0" smtClean="0"/>
              <a:t>definite volume</a:t>
            </a:r>
          </a:p>
          <a:p>
            <a:pPr marL="457200" lvl="4" indent="280988">
              <a:buFont typeface="Wingdings" pitchFamily="2" charset="2"/>
              <a:buChar char="Ø"/>
            </a:pPr>
            <a:r>
              <a:rPr lang="en-US" sz="2800" dirty="0" smtClean="0"/>
              <a:t>atoms are packed together in fixed positions</a:t>
            </a:r>
          </a:p>
          <a:p>
            <a:pPr marL="457200" lvl="4" indent="280988">
              <a:buFont typeface="Wingdings" pitchFamily="2" charset="2"/>
              <a:buChar char="Ø"/>
            </a:pPr>
            <a:r>
              <a:rPr lang="en-US" sz="2800" dirty="0" smtClean="0"/>
              <a:t>only vibrate in place</a:t>
            </a:r>
          </a:p>
          <a:p>
            <a:pPr marL="457200" lvl="4" indent="280988">
              <a:buFont typeface="Wingdings" pitchFamily="2" charset="2"/>
              <a:buChar char="Ø"/>
            </a:pPr>
            <a:r>
              <a:rPr lang="en-US" sz="2800" dirty="0" smtClean="0"/>
              <a:t>Not easily compressible </a:t>
            </a:r>
            <a:br>
              <a:rPr lang="en-US" sz="2800" dirty="0" smtClean="0"/>
            </a:br>
            <a:r>
              <a:rPr lang="en-US" sz="2800" dirty="0" smtClean="0"/>
              <a:t>little free space between particles</a:t>
            </a:r>
          </a:p>
          <a:p>
            <a:endParaRPr lang="en-US" dirty="0"/>
          </a:p>
        </p:txBody>
      </p:sp>
      <p:pic>
        <p:nvPicPr>
          <p:cNvPr id="7" name="Picture 5" descr="fig01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045" r="65384" b="3918"/>
          <a:stretch>
            <a:fillRect/>
          </a:stretch>
        </p:blipFill>
        <p:spPr bwMode="auto">
          <a:xfrm>
            <a:off x="5029200" y="1295400"/>
            <a:ext cx="3429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Matter:  Liquid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60375" lvl="4" indent="454025">
              <a:buFont typeface="Wingdings" pitchFamily="2" charset="2"/>
              <a:buChar char="Ø"/>
            </a:pPr>
            <a:r>
              <a:rPr lang="en-US" sz="3200" dirty="0" smtClean="0"/>
              <a:t>indefinite shape</a:t>
            </a:r>
          </a:p>
          <a:p>
            <a:pPr marL="460375" lvl="4" indent="454025">
              <a:buFont typeface="Wingdings" pitchFamily="2" charset="2"/>
              <a:buChar char="Ø"/>
            </a:pPr>
            <a:r>
              <a:rPr lang="en-US" sz="3200" dirty="0" smtClean="0"/>
              <a:t>definite volume</a:t>
            </a:r>
          </a:p>
          <a:p>
            <a:pPr marL="460375" lvl="4" indent="454025">
              <a:buFont typeface="Wingdings" pitchFamily="2" charset="2"/>
              <a:buChar char="Ø"/>
            </a:pPr>
            <a:r>
              <a:rPr lang="en-US" sz="3200" dirty="0" smtClean="0"/>
              <a:t>atoms are close 	together </a:t>
            </a:r>
          </a:p>
          <a:p>
            <a:pPr marL="460375" lvl="4" indent="454025">
              <a:buFont typeface="Wingdings" pitchFamily="2" charset="2"/>
              <a:buChar char="Ø"/>
            </a:pPr>
            <a:r>
              <a:rPr lang="en-US" sz="3200" dirty="0" smtClean="0"/>
              <a:t>not easily compressible </a:t>
            </a:r>
            <a:br>
              <a:rPr lang="en-US" sz="3200" dirty="0" smtClean="0"/>
            </a:br>
            <a:r>
              <a:rPr lang="en-US" sz="3200" dirty="0" smtClean="0"/>
              <a:t>little free space between particles</a:t>
            </a:r>
          </a:p>
          <a:p>
            <a:endParaRPr lang="en-US" dirty="0"/>
          </a:p>
        </p:txBody>
      </p:sp>
      <p:pic>
        <p:nvPicPr>
          <p:cNvPr id="7" name="Picture 5" descr="fig01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3846" t="3918" r="33847" b="5057"/>
          <a:stretch>
            <a:fillRect/>
          </a:stretch>
        </p:blipFill>
        <p:spPr bwMode="auto">
          <a:xfrm>
            <a:off x="5029200" y="1295400"/>
            <a:ext cx="3276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of Matter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C.4.A differentiate between physical and chemical changes and properties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Matter:  </a:t>
            </a:r>
            <a:r>
              <a:rPr lang="en-US" dirty="0" smtClean="0"/>
              <a:t>Gasses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lvl="4" indent="236538">
              <a:buFont typeface="Wingdings" pitchFamily="2" charset="2"/>
              <a:buChar char="Ø"/>
            </a:pPr>
            <a:r>
              <a:rPr lang="en-US" sz="2800" dirty="0" smtClean="0"/>
              <a:t>indefinite volume and shape</a:t>
            </a:r>
          </a:p>
          <a:p>
            <a:pPr marL="457200" lvl="4" indent="236538">
              <a:buFont typeface="Wingdings" pitchFamily="2" charset="2"/>
              <a:buChar char="Ø"/>
            </a:pPr>
            <a:r>
              <a:rPr lang="en-US" sz="2800" dirty="0" smtClean="0"/>
              <a:t>atoms move quickly</a:t>
            </a:r>
          </a:p>
          <a:p>
            <a:pPr marL="457200" lvl="4" indent="236538">
              <a:buFont typeface="Wingdings" pitchFamily="2" charset="2"/>
              <a:buChar char="Ø"/>
            </a:pPr>
            <a:r>
              <a:rPr lang="en-US" sz="2800" dirty="0" smtClean="0"/>
              <a:t>atoms are far apart</a:t>
            </a:r>
          </a:p>
          <a:p>
            <a:pPr marL="457200" lvl="4" indent="236538">
              <a:buFont typeface="Wingdings" pitchFamily="2" charset="2"/>
              <a:buChar char="Ø"/>
            </a:pPr>
            <a:r>
              <a:rPr lang="en-US" sz="2800" dirty="0" smtClean="0"/>
              <a:t>compressible </a:t>
            </a:r>
            <a:br>
              <a:rPr lang="en-US" sz="2800" dirty="0" smtClean="0"/>
            </a:br>
            <a:r>
              <a:rPr lang="en-US" sz="2800" dirty="0" smtClean="0"/>
              <a:t>lots of free space between particles</a:t>
            </a:r>
          </a:p>
          <a:p>
            <a:pPr marL="457200" lvl="4" indent="236538">
              <a:buFont typeface="Wingdings" pitchFamily="2" charset="2"/>
              <a:buChar char="Ø"/>
            </a:pPr>
            <a:r>
              <a:rPr lang="en-US" sz="2800" i="1" dirty="0" smtClean="0"/>
              <a:t>vapor</a:t>
            </a:r>
            <a:r>
              <a:rPr lang="en-US" sz="2800" dirty="0" smtClean="0"/>
              <a:t> refers to the gaseous state of a substance that is a solid or liquid at room temperature.</a:t>
            </a:r>
          </a:p>
          <a:p>
            <a:endParaRPr lang="en-US" dirty="0"/>
          </a:p>
        </p:txBody>
      </p:sp>
      <p:pic>
        <p:nvPicPr>
          <p:cNvPr id="7" name="Picture 5" descr="fig01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3846" t="4930" r="2307" b="4045"/>
          <a:stretch>
            <a:fillRect/>
          </a:stretch>
        </p:blipFill>
        <p:spPr bwMode="auto">
          <a:xfrm>
            <a:off x="4953000" y="1295400"/>
            <a:ext cx="342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Turn: Is It Chemical or Physical Change?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smtClean="0"/>
              <a:t>A cake is </a:t>
            </a:r>
            <a:r>
              <a:rPr lang="en-US" dirty="0" smtClean="0"/>
              <a:t>baked</a:t>
            </a:r>
          </a:p>
          <a:p>
            <a:r>
              <a:rPr lang="en-US" dirty="0" smtClean="0"/>
              <a:t>2. Water </a:t>
            </a:r>
            <a:r>
              <a:rPr lang="en-US" dirty="0" smtClean="0"/>
              <a:t>freeze</a:t>
            </a:r>
            <a:r>
              <a:rPr lang="en-US" dirty="0" smtClean="0"/>
              <a:t>s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smtClean="0"/>
              <a:t>Sugar </a:t>
            </a:r>
            <a:r>
              <a:rPr lang="en-US" dirty="0" smtClean="0"/>
              <a:t>dissolves in water</a:t>
            </a:r>
          </a:p>
          <a:p>
            <a:r>
              <a:rPr lang="en-US" dirty="0" smtClean="0"/>
              <a:t>4. </a:t>
            </a:r>
            <a:r>
              <a:rPr lang="en-US" dirty="0" smtClean="0"/>
              <a:t>Bread gets mold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smtClean="0"/>
              <a:t>An </a:t>
            </a:r>
            <a:r>
              <a:rPr lang="en-US" smtClean="0"/>
              <a:t>iron bench rusts</a:t>
            </a:r>
            <a:endParaRPr lang="en-US" dirty="0" smtClean="0"/>
          </a:p>
          <a:p>
            <a:r>
              <a:rPr lang="en-US" dirty="0" smtClean="0"/>
              <a:t>6. Paper is torn</a:t>
            </a:r>
          </a:p>
          <a:p>
            <a:r>
              <a:rPr lang="en-US" dirty="0" smtClean="0"/>
              <a:t>7. A tree burns down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800600" y="1295400"/>
          <a:ext cx="4114800" cy="509421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57400"/>
                <a:gridCol w="2057400"/>
              </a:tblGrid>
              <a:tr h="5324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Physical Change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Chemical Change</a:t>
                      </a:r>
                      <a:endParaRPr lang="en-US" sz="2000" dirty="0"/>
                    </a:p>
                  </a:txBody>
                  <a:tcPr/>
                </a:tc>
              </a:tr>
              <a:tr h="5324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53521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988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9880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9880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988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988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inigue\AppData\Local\Microsoft\Windows\Temporary Internet Files\Content.IE5\PRH4F2UC\MC900434805[2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3886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Matter: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Matter</a:t>
            </a:r>
            <a:r>
              <a:rPr lang="en-US" dirty="0" smtClean="0"/>
              <a:t> is defined as anything that has mass and takes up space</a:t>
            </a:r>
          </a:p>
          <a:p>
            <a:r>
              <a:rPr lang="en-US" dirty="0" smtClean="0"/>
              <a:t>chemists use characteristic properties to tell substances apart and to separate them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substance</a:t>
            </a:r>
            <a:r>
              <a:rPr lang="en-US" dirty="0" smtClean="0"/>
              <a:t> is matter that has a uniform and definite composition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quality or condition of a substance that can be observed or measured without changing the substances identity.</a:t>
            </a:r>
          </a:p>
          <a:p>
            <a:r>
              <a:rPr lang="en-US" dirty="0" smtClean="0"/>
              <a:t>Physical properties can be classified as Intensive and Extensive properties.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C.4.B Identify Intensive and Extensive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b="1" i="1" dirty="0" smtClean="0">
                <a:latin typeface="Calibri" pitchFamily="34" charset="0"/>
              </a:rPr>
              <a:t>Intensive Property </a:t>
            </a:r>
            <a:r>
              <a:rPr lang="en-US" sz="3800" dirty="0" smtClean="0">
                <a:latin typeface="Calibri" pitchFamily="34" charset="0"/>
              </a:rPr>
              <a:t>is a physical property of the system that does not depend on the system size or the amount of material in the system.</a:t>
            </a:r>
          </a:p>
          <a:p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Examples of intensive properties include:</a:t>
            </a:r>
            <a:r>
              <a:rPr lang="en-US" sz="3800" dirty="0" smtClean="0">
                <a:latin typeface="Calibri" pitchFamily="34" charset="0"/>
              </a:rPr>
              <a:t/>
            </a:r>
            <a:br>
              <a:rPr lang="en-US" sz="3800" dirty="0" smtClean="0"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temperature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viscosity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density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electrical resistivity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melting point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boiling point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pressure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spectral absorption maxima (in solution)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flammability</a:t>
            </a:r>
            <a:endParaRPr lang="en-US" sz="3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b="1" i="1" dirty="0" smtClean="0">
                <a:latin typeface="Calibri" pitchFamily="34" charset="0"/>
              </a:rPr>
              <a:t>Extensive Property </a:t>
            </a:r>
            <a:r>
              <a:rPr lang="en-US" sz="3800" dirty="0" smtClean="0">
                <a:latin typeface="Calibri" pitchFamily="34" charset="0"/>
              </a:rPr>
              <a:t>an extensive property of a system does depend on the system size or the amount of material in the system.</a:t>
            </a:r>
          </a:p>
          <a:p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Examples of extensive properties include: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mass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volume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entropy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energy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electrical resistance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texture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heat</a:t>
            </a:r>
            <a:endParaRPr lang="en-US" sz="3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Changes in Matter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change in a substance that doesn’t change the identity of the substance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Includes all changes of state (physical changes of a substance from one state to another)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Ex. grinding, cutting, melting, boiling</a:t>
            </a:r>
          </a:p>
        </p:txBody>
      </p:sp>
      <p:pic>
        <p:nvPicPr>
          <p:cNvPr id="1026" name="Picture 2" descr="C:\Users\mdinigue\AppData\Local\Microsoft\Windows\Temporary Internet Files\Content.IE5\NL0577YB\MC9102175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3200"/>
            <a:ext cx="1771193" cy="1878178"/>
          </a:xfrm>
          <a:prstGeom prst="rect">
            <a:avLst/>
          </a:prstGeom>
          <a:noFill/>
        </p:spPr>
      </p:pic>
      <p:pic>
        <p:nvPicPr>
          <p:cNvPr id="1027" name="Picture 3" descr="C:\Users\mdinigue\AppData\Local\Microsoft\Windows\Temporary Internet Files\Content.IE5\NL0577YB\MC9000129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95600"/>
            <a:ext cx="1746504" cy="1455725"/>
          </a:xfrm>
          <a:prstGeom prst="rect">
            <a:avLst/>
          </a:prstGeom>
          <a:noFill/>
        </p:spPr>
      </p:pic>
      <p:pic>
        <p:nvPicPr>
          <p:cNvPr id="1028" name="Picture 4" descr="C:\Users\mdinigue\AppData\Local\Microsoft\Windows\Temporary Internet Files\Content.IE5\7WG9CGLL\MC90019645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724400"/>
            <a:ext cx="1818742" cy="159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Property is how a substance reacts in the presence of:</a:t>
            </a:r>
          </a:p>
          <a:p>
            <a:r>
              <a:rPr lang="en-US" dirty="0" smtClean="0"/>
              <a:t>Air</a:t>
            </a:r>
          </a:p>
          <a:p>
            <a:r>
              <a:rPr lang="en-US" dirty="0" smtClean="0"/>
              <a:t>Acids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Bases</a:t>
            </a:r>
          </a:p>
          <a:p>
            <a:r>
              <a:rPr lang="en-US" dirty="0" smtClean="0"/>
              <a:t>Chemicals</a:t>
            </a:r>
          </a:p>
          <a:p>
            <a:r>
              <a:rPr lang="en-US" dirty="0" smtClean="0"/>
              <a:t>Chemical Property is also: How does the substance reacts when it is heated?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 in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Chemical Change </a:t>
            </a:r>
            <a:r>
              <a:rPr lang="en-US" dirty="0" smtClean="0"/>
              <a:t>is</a:t>
            </a:r>
            <a:r>
              <a:rPr lang="en-US" i="1" dirty="0" smtClean="0"/>
              <a:t> </a:t>
            </a:r>
            <a:r>
              <a:rPr lang="en-US" dirty="0" smtClean="0"/>
              <a:t>a change in which a substance is converted into a different substance</a:t>
            </a:r>
          </a:p>
          <a:p>
            <a:r>
              <a:rPr lang="en-US" dirty="0" smtClean="0"/>
              <a:t>doesn’t change the amount of matter present</a:t>
            </a:r>
          </a:p>
          <a:p>
            <a:r>
              <a:rPr lang="en-US" u="sng" dirty="0" smtClean="0"/>
              <a:t>reactants</a:t>
            </a:r>
            <a:r>
              <a:rPr lang="en-US" dirty="0" smtClean="0"/>
              <a:t> – substances that react</a:t>
            </a:r>
          </a:p>
          <a:p>
            <a:r>
              <a:rPr lang="en-US" u="sng" dirty="0" smtClean="0"/>
              <a:t>products</a:t>
            </a:r>
            <a:r>
              <a:rPr lang="en-US" dirty="0" smtClean="0"/>
              <a:t> – substances that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SciFairProj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771</Words>
  <Application>Microsoft Office PowerPoint</Application>
  <PresentationFormat>On-screen Show (4:3)</PresentationFormat>
  <Paragraphs>146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EdSciFairProj</vt:lpstr>
      <vt:lpstr>Matter</vt:lpstr>
      <vt:lpstr>Table of Contents</vt:lpstr>
      <vt:lpstr>Concepts of Matter</vt:lpstr>
      <vt:lpstr>Matter:</vt:lpstr>
      <vt:lpstr>Physical Properties</vt:lpstr>
      <vt:lpstr>C.4.B Identify Intensive and Extensive Properties</vt:lpstr>
      <vt:lpstr>Physical Changes in Matter</vt:lpstr>
      <vt:lpstr>Chemical Properties</vt:lpstr>
      <vt:lpstr>Chemical Changes in Matter</vt:lpstr>
      <vt:lpstr>Signs of Chemical Change</vt:lpstr>
      <vt:lpstr>Slide 11</vt:lpstr>
      <vt:lpstr>Classification of Matter</vt:lpstr>
      <vt:lpstr>  Composition of Matter :</vt:lpstr>
      <vt:lpstr>Pure Substances: C.4.D classify matter as pure substances or mixtures through investigation of their properties.</vt:lpstr>
      <vt:lpstr>Which are pure substances?</vt:lpstr>
      <vt:lpstr>Mixtures: C.4.D classify matter as pure substances or mixtures through investigation of their properties.</vt:lpstr>
      <vt:lpstr>Homogeneous Mixtures</vt:lpstr>
      <vt:lpstr>Heterogeneous Mixtures</vt:lpstr>
      <vt:lpstr>Mixture separation Techniques</vt:lpstr>
      <vt:lpstr>Mixture separation Techniques</vt:lpstr>
      <vt:lpstr>Mixture separation Techniques</vt:lpstr>
      <vt:lpstr>Review</vt:lpstr>
      <vt:lpstr>Practice Determine whether each of the following is element, compound, homogeneous mixture or heterogeneous mixture.</vt:lpstr>
      <vt:lpstr>Slide 24</vt:lpstr>
      <vt:lpstr>States of Matter</vt:lpstr>
      <vt:lpstr>Phases of MatTer:</vt:lpstr>
      <vt:lpstr>Phases of Matter:  Particle Movement</vt:lpstr>
      <vt:lpstr>Phases of Matter:  Solid</vt:lpstr>
      <vt:lpstr>Phases of Matter:  Liquid</vt:lpstr>
      <vt:lpstr>Phases of Matter:  Gasses</vt:lpstr>
      <vt:lpstr>Your Turn: Is It Chemical or Physical Change?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Matter</dc:title>
  <dc:creator>student</dc:creator>
  <cp:lastModifiedBy>EPISD</cp:lastModifiedBy>
  <cp:revision>32</cp:revision>
  <dcterms:created xsi:type="dcterms:W3CDTF">2012-06-14T02:57:00Z</dcterms:created>
  <dcterms:modified xsi:type="dcterms:W3CDTF">2013-09-17T16:10:20Z</dcterms:modified>
</cp:coreProperties>
</file>