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1"/>
  </p:notesMasterIdLst>
  <p:sldIdLst>
    <p:sldId id="256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2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99C21-B523-477B-942E-66E28002322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653A6-126A-43CC-8902-FB0E353F6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BD264-76EE-4A59-BB62-C4BE53D7F1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BD264-76EE-4A59-BB62-C4BE53D7F11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BD72F0-F2C0-4850-9D21-B11987A4AE35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4B13-6EAD-4B71-8FCA-DE948505BDD4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9C226B-E77C-4E03-8060-58AF11297E8F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231907-B2D2-405F-B00A-EDC4775CE893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B005-BA7F-4026-B29B-46ACD4CE7379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813F-DF84-4C89-863D-62739031EE29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8C0F0C-A1E5-4573-90C2-5647A231178D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891A6B-1AF3-457C-8235-391017410191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31B1-40FD-4B50-9560-BB753FBED81D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88FA-9B4F-44E0-9E04-F3E84E8302DF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F7A9-16EB-4CFA-B14A-ABE8E7D2EEE9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539E-C6F8-41D1-8FAB-AB65E7001B37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618B32-58F2-433F-BA7F-06B1AD32B367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E5CA-D4CE-41A7-A1C6-9C7618C9FF3F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A75ED1-DED6-4CC0-BD65-50D28A72748C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9420-0009-444F-A39A-EDC0DAD41598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412E67-DFF8-442B-969D-C5D5D248E07D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0095DB-0EDC-4798-B136-010A2A584DC6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C1F1-EE77-40D4-B948-D3C020DA24EE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340-C363-41D0-A157-EDC3877774F8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2813-58EB-498D-BDFA-A8B7C3CEC52A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8DFA4D-3CD5-43A4-8288-2B14E7E8EA01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B8C010-ED20-41C8-8A14-3E21BA563437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975576-DBC2-4EED-8650-7F1FE248435F}" type="datetime1">
              <a:rPr lang="en-US" smtClean="0">
                <a:solidFill>
                  <a:srgbClr val="04617B"/>
                </a:solidFill>
              </a:rPr>
              <a:pPr/>
              <a:t>6/17/2013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//upload.wikimedia.org/wikipedia/commons/3/3b/Deuterium-tritium_fusion.sv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12: Nuclear Chemistry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pPr lvl="0"/>
            <a:r>
              <a:rPr lang="en-US" dirty="0" smtClean="0"/>
              <a:t>Beta decay – emission of a beta particle (β), a fast moving electron, denoted by the symbol e</a:t>
            </a:r>
            <a:r>
              <a:rPr lang="en-US" baseline="30000" dirty="0" smtClean="0"/>
              <a:t>-</a:t>
            </a:r>
            <a:r>
              <a:rPr lang="en-US" dirty="0" smtClean="0"/>
              <a:t> or      . β has insignificant mass (0) and the charge is -1 because it’s an electron.</a:t>
            </a:r>
          </a:p>
          <a:p>
            <a:r>
              <a:rPr lang="en-US" dirty="0" smtClean="0"/>
              <a:t>Beta decay causes no change in mass number and causes the atomic number to increase by 1.</a:t>
            </a:r>
          </a:p>
          <a:p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2133600"/>
            <a:ext cx="533400" cy="48577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: Write the nuclear equation for the radioactive decay of carbon – 14 by beta emission.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6FC6">
                    <a:lumMod val="60000"/>
                    <a:lumOff val="40000"/>
                  </a:srgbClr>
                </a:solidFill>
              </a:rPr>
              <a:t>Step 1: Write the element that you are starting with.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441055" y="4362271"/>
            <a:ext cx="1618703" cy="1276529"/>
            <a:chOff x="441055" y="4362271"/>
            <a:chExt cx="1618703" cy="1276529"/>
          </a:xfrm>
        </p:grpSpPr>
        <p:sp>
          <p:nvSpPr>
            <p:cNvPr id="6" name="Rectangle 5"/>
            <p:cNvSpPr/>
            <p:nvPr/>
          </p:nvSpPr>
          <p:spPr>
            <a:xfrm>
              <a:off x="441055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gradFill>
                    <a:gsLst>
                      <a:gs pos="0">
                        <a:srgbClr val="009DD9">
                          <a:tint val="70000"/>
                          <a:satMod val="245000"/>
                        </a:srgbClr>
                      </a:gs>
                      <a:gs pos="75000">
                        <a:srgbClr val="009DD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009DD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14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669655" y="4438471"/>
              <a:ext cx="1390103" cy="1200329"/>
              <a:chOff x="669655" y="4438471"/>
              <a:chExt cx="1390103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36482" y="4438471"/>
                <a:ext cx="723276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gradFill>
                      <a:gsLst>
                        <a:gs pos="0">
                          <a:srgbClr val="009DD9">
                            <a:tint val="70000"/>
                            <a:satMod val="245000"/>
                          </a:srgbClr>
                        </a:gs>
                        <a:gs pos="75000">
                          <a:srgbClr val="009DD9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009DD9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9655" y="4819471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gradFill>
                      <a:gsLst>
                        <a:gs pos="0">
                          <a:srgbClr val="009DD9">
                            <a:tint val="70000"/>
                            <a:satMod val="245000"/>
                          </a:srgbClr>
                        </a:gs>
                        <a:gs pos="75000">
                          <a:srgbClr val="009DD9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009DD9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6</a:t>
                </a:r>
              </a:p>
            </p:txBody>
          </p:sp>
        </p:grpSp>
      </p:grpSp>
      <p:cxnSp>
        <p:nvCxnSpPr>
          <p:cNvPr id="9" name="Straight Arrow Connector 8"/>
          <p:cNvCxnSpPr/>
          <p:nvPr/>
        </p:nvCxnSpPr>
        <p:spPr>
          <a:xfrm rot="10800000" flipV="1">
            <a:off x="1295400" y="2514600"/>
            <a:ext cx="4495800" cy="20574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3886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CCA62">
                    <a:lumMod val="75000"/>
                  </a:srgbClr>
                </a:solidFill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5638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CCA62">
                    <a:lumMod val="75000"/>
                  </a:srgbClr>
                </a:solidFill>
              </a:rPr>
              <a:t>Atomic #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57200" y="5486400"/>
            <a:ext cx="304800" cy="1524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286000" y="4953000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124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6FC6">
                    <a:lumMod val="60000"/>
                    <a:lumOff val="40000"/>
                  </a:srgbClr>
                </a:solidFill>
              </a:rPr>
              <a:t>Step 2: Draw the arrow.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3124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6FC6">
                    <a:lumMod val="60000"/>
                    <a:lumOff val="40000"/>
                  </a:srgbClr>
                </a:solidFill>
              </a:rPr>
              <a:t>Step 3: Write the beta particle.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31242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6FC6">
                    <a:lumMod val="60000"/>
                    <a:lumOff val="40000"/>
                  </a:srgbClr>
                </a:solidFill>
              </a:rPr>
              <a:t>Step 4: Determine the other product (ensuring everything is balanced).</a:t>
            </a:r>
          </a:p>
        </p:txBody>
      </p:sp>
      <p:grpSp>
        <p:nvGrpSpPr>
          <p:cNvPr id="14" name="Group 21"/>
          <p:cNvGrpSpPr/>
          <p:nvPr/>
        </p:nvGrpSpPr>
        <p:grpSpPr>
          <a:xfrm>
            <a:off x="5410200" y="4362271"/>
            <a:ext cx="1160496" cy="1222415"/>
            <a:chOff x="509182" y="4304942"/>
            <a:chExt cx="1160496" cy="1222415"/>
          </a:xfrm>
        </p:grpSpPr>
        <p:sp>
          <p:nvSpPr>
            <p:cNvPr id="23" name="Rectangle 22"/>
            <p:cNvSpPr/>
            <p:nvPr/>
          </p:nvSpPr>
          <p:spPr>
            <a:xfrm>
              <a:off x="509182" y="4362271"/>
              <a:ext cx="5934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gradFill>
                    <a:gsLst>
                      <a:gs pos="0">
                        <a:srgbClr val="009DD9">
                          <a:tint val="70000"/>
                          <a:satMod val="245000"/>
                        </a:srgbClr>
                      </a:gs>
                      <a:gs pos="75000">
                        <a:srgbClr val="009DD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009DD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0</a:t>
              </a:r>
            </a:p>
          </p:txBody>
        </p:sp>
        <p:grpSp>
          <p:nvGrpSpPr>
            <p:cNvPr id="15" name="Group 19"/>
            <p:cNvGrpSpPr/>
            <p:nvPr/>
          </p:nvGrpSpPr>
          <p:grpSpPr>
            <a:xfrm>
              <a:off x="509182" y="4304942"/>
              <a:ext cx="1160496" cy="1222415"/>
              <a:chOff x="509182" y="4304942"/>
              <a:chExt cx="1160496" cy="122241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042582" y="4304942"/>
                <a:ext cx="627096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gradFill>
                      <a:gsLst>
                        <a:gs pos="0">
                          <a:srgbClr val="009DD9">
                            <a:tint val="70000"/>
                            <a:satMod val="245000"/>
                          </a:srgbClr>
                        </a:gs>
                        <a:gs pos="75000">
                          <a:srgbClr val="009DD9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009DD9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09182" y="4819471"/>
                <a:ext cx="61747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gradFill>
                      <a:gsLst>
                        <a:gs pos="0">
                          <a:srgbClr val="009DD9">
                            <a:tint val="70000"/>
                            <a:satMod val="245000"/>
                          </a:srgbClr>
                        </a:gs>
                        <a:gs pos="75000">
                          <a:srgbClr val="009DD9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009DD9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-1</a:t>
                </a:r>
              </a:p>
            </p:txBody>
          </p:sp>
        </p:grpSp>
      </p:grpSp>
      <p:sp>
        <p:nvSpPr>
          <p:cNvPr id="27" name="Cross 26"/>
          <p:cNvSpPr/>
          <p:nvPr/>
        </p:nvSpPr>
        <p:spPr>
          <a:xfrm>
            <a:off x="4953000" y="4876800"/>
            <a:ext cx="381000" cy="381000"/>
          </a:xfrm>
          <a:prstGeom prst="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55655" y="4362271"/>
            <a:ext cx="8659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03410" y="4438471"/>
            <a:ext cx="8194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84673" y="4819471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6" grpId="0" animBg="1"/>
      <p:bldP spid="17" grpId="0"/>
      <p:bldP spid="17" grpId="1"/>
      <p:bldP spid="18" grpId="0"/>
      <p:bldP spid="18" grpId="1"/>
      <p:bldP spid="19" grpId="0"/>
      <p:bldP spid="27" grpId="0" animBg="1"/>
      <p:bldP spid="29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Gamma rays – high-energy electromagnetic radiation, denoted by the symbol γ.</a:t>
            </a:r>
          </a:p>
          <a:p>
            <a:r>
              <a:rPr lang="en-US" dirty="0" smtClean="0"/>
              <a:t>γ has no mass (0) and no charge (0).  Thus, it causes no change in mass or atomic numbers.  </a:t>
            </a:r>
          </a:p>
          <a:p>
            <a:r>
              <a:rPr lang="en-US" dirty="0" smtClean="0"/>
              <a:t>Gamma rays almost always accompany alpha and beta radiation.  </a:t>
            </a:r>
          </a:p>
          <a:p>
            <a:pPr lvl="1"/>
            <a:r>
              <a:rPr lang="en-US" dirty="0" smtClean="0"/>
              <a:t>However, since there is no effect on mass number or atomic number, they are usually omitted from nuclear equations.</a:t>
            </a:r>
          </a:p>
          <a:p>
            <a:r>
              <a:rPr lang="en-US" dirty="0" smtClean="0"/>
              <a:t>Example: </a:t>
            </a: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l-GR" dirty="0" smtClean="0">
                <a:latin typeface="Calibri"/>
                <a:cs typeface="Calibri"/>
              </a:rPr>
              <a:t>ϒ</a:t>
            </a:r>
            <a:r>
              <a:rPr lang="en-US" dirty="0" smtClean="0"/>
              <a:t> + </a:t>
            </a: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410200"/>
            <a:ext cx="742950" cy="514350"/>
          </a:xfrm>
          <a:prstGeom prst="rect">
            <a:avLst/>
          </a:prstGeom>
          <a:noFill/>
        </p:spPr>
      </p:pic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410200"/>
            <a:ext cx="742950" cy="514350"/>
          </a:xfrm>
          <a:prstGeom prst="rect">
            <a:avLst/>
          </a:prstGeom>
          <a:noFill/>
        </p:spPr>
      </p:pic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29000" y="5638800"/>
            <a:ext cx="60960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of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Alpha and beta are particles emitted from an atom.  Gamma radiation is short-wavelength electromagnetic waves (photons) emitted from atoms.</a:t>
            </a:r>
            <a:endParaRPr lang="en-US" sz="2800" dirty="0" smtClean="0"/>
          </a:p>
          <a:p>
            <a:pPr lvl="1"/>
            <a:r>
              <a:rPr lang="en-US" sz="2800" dirty="0" smtClean="0"/>
              <a:t>The figures show the penetration of the different types of radiation. 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http://www.gsseser.com/images/radiation_pentratio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495800"/>
            <a:ext cx="2933700" cy="2009775"/>
          </a:xfrm>
          <a:prstGeom prst="rect">
            <a:avLst/>
          </a:prstGeom>
          <a:noFill/>
        </p:spPr>
      </p:pic>
      <p:pic>
        <p:nvPicPr>
          <p:cNvPr id="5" name="Picture 4" descr="http://www.imagesco.com/articles/geiger/fig1we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114800"/>
            <a:ext cx="2971800" cy="2514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625"/>
                <a:gridCol w="1870075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Type of Radioactive Decay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Particle Emitted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Change in Mass #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Change in Atomic</a:t>
                      </a:r>
                      <a:r>
                        <a:rPr lang="en-US" sz="3200" baseline="0" dirty="0" smtClean="0"/>
                        <a:t> #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Alpha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 </a:t>
                      </a:r>
                      <a:r>
                        <a:rPr lang="el-GR" sz="3200" dirty="0" smtClean="0">
                          <a:latin typeface="Calibri"/>
                        </a:rPr>
                        <a:t>α</a:t>
                      </a:r>
                      <a:r>
                        <a:rPr lang="en-US" sz="3200" dirty="0" smtClean="0"/>
                        <a:t>     He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Beta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</a:t>
                      </a:r>
                      <a:r>
                        <a:rPr lang="el-GR" sz="3200" dirty="0" smtClean="0">
                          <a:latin typeface="+mn-lt"/>
                        </a:rPr>
                        <a:t>β</a:t>
                      </a:r>
                      <a:r>
                        <a:rPr lang="en-US" sz="3200" dirty="0" smtClean="0"/>
                        <a:t>     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Gamma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+mn-lt"/>
                        </a:rPr>
                        <a:t>γ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3124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at this slide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 descr="C:\Users\cpasilla\AppData\Local\Microsoft\Windows\Temporary Internet Files\Content.IE5\SWCH5JUC\MC900434720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618" y="2705243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C.12.C 	compare fission and fusion reactions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Nuclear Fission and Fusion &amp; Half Life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90BA59-2CE7-400B-88B7-66272D2AE161}" type="slidenum">
              <a:rPr lang="en-US" smtClean="0">
                <a:solidFill>
                  <a:srgbClr val="DBF5F9"/>
                </a:solidFill>
              </a:rPr>
              <a:pPr/>
              <a:t>16</a:t>
            </a:fld>
            <a:endParaRPr lang="en-US">
              <a:solidFill>
                <a:srgbClr val="DBF5F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Fission - splitting of a nucleus.</a:t>
            </a:r>
          </a:p>
          <a:p>
            <a:r>
              <a:rPr lang="en-US" dirty="0" smtClean="0"/>
              <a:t>- Very heavy nucleus is split into two approximately equal fragments.</a:t>
            </a:r>
          </a:p>
          <a:p>
            <a:r>
              <a:rPr lang="en-US" dirty="0" smtClean="0"/>
              <a:t>-Chain reaction releases several neutrons which             split more nuclei.</a:t>
            </a:r>
          </a:p>
          <a:p>
            <a:r>
              <a:rPr lang="en-US" dirty="0" smtClean="0"/>
              <a:t>- If controlled, energy is released slowly</a:t>
            </a:r>
          </a:p>
          <a:p>
            <a:pPr>
              <a:buNone/>
            </a:pPr>
            <a:r>
              <a:rPr lang="en-US" dirty="0" smtClean="0"/>
              <a:t>	(like in nuclear reactors).  Reaction control depends on reducing the speed of the neutrons (increases the reaction rate) and absorbing extra neutrons (decreases the reaction rate).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Examples – atomic bomb, current nuclear power plants</a:t>
            </a:r>
          </a:p>
          <a:p>
            <a:pPr lvl="1"/>
            <a:r>
              <a:rPr lang="en-US" dirty="0" smtClean="0">
                <a:latin typeface="Calibri"/>
                <a:ea typeface="Times New Roman"/>
                <a:cs typeface="Calibri"/>
              </a:rPr>
              <a:t>              →</a:t>
            </a:r>
            <a:r>
              <a:rPr lang="en-US" dirty="0" smtClean="0">
                <a:ea typeface="Times New Roman"/>
                <a:cs typeface="Calibri"/>
              </a:rPr>
              <a:t>           +         </a:t>
            </a:r>
            <a:r>
              <a:rPr lang="en-US" dirty="0" smtClean="0">
                <a:latin typeface="Cambria Math"/>
                <a:ea typeface="Times New Roman"/>
                <a:cs typeface="Calibri"/>
              </a:rPr>
              <a:t>+ 2 x 10</a:t>
            </a:r>
            <a:r>
              <a:rPr lang="en-US" baseline="30000" dirty="0" smtClean="0">
                <a:latin typeface="Cambria Math"/>
                <a:ea typeface="Times New Roman"/>
                <a:cs typeface="Calibri"/>
              </a:rPr>
              <a:t>2</a:t>
            </a:r>
            <a:r>
              <a:rPr lang="en-US" dirty="0" smtClean="0">
                <a:latin typeface="Cambria Math"/>
                <a:ea typeface="Times New Roman"/>
                <a:cs typeface="Calibri"/>
              </a:rPr>
              <a:t> kJ/mol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00400"/>
            <a:ext cx="670821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590800"/>
            <a:ext cx="728980" cy="5334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  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590800"/>
            <a:ext cx="906780" cy="533400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590800"/>
            <a:ext cx="728980" cy="5334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Fusion - combining of a nuclei</a:t>
            </a:r>
          </a:p>
          <a:p>
            <a:pPr lvl="1"/>
            <a:r>
              <a:rPr lang="en-US" dirty="0" smtClean="0"/>
              <a:t>Two light nuclei combine to form a single heavier nucleus</a:t>
            </a:r>
          </a:p>
          <a:p>
            <a:r>
              <a:rPr lang="en-US" dirty="0" smtClean="0"/>
              <a:t>- Does not occur under standard conditions (+ repels +)</a:t>
            </a:r>
          </a:p>
          <a:p>
            <a:r>
              <a:rPr lang="en-US" dirty="0" smtClean="0"/>
              <a:t>- Advantages compared to fission</a:t>
            </a:r>
          </a:p>
          <a:p>
            <a:pPr lvl="1"/>
            <a:r>
              <a:rPr lang="en-US" dirty="0" smtClean="0"/>
              <a:t>Inexpensive, No radioactive waste</a:t>
            </a:r>
          </a:p>
          <a:p>
            <a:r>
              <a:rPr lang="en-US" dirty="0" smtClean="0"/>
              <a:t>- Disadvantages </a:t>
            </a:r>
          </a:p>
          <a:p>
            <a:pPr lvl="1"/>
            <a:r>
              <a:rPr lang="en-US" dirty="0" smtClean="0"/>
              <a:t>requires large amount of energy to start, difficult to control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sz="2000" u="sng" dirty="0" smtClean="0"/>
              <a:t>Slide #</a:t>
            </a:r>
          </a:p>
          <a:p>
            <a:pPr algn="ctr"/>
            <a:r>
              <a:rPr lang="en-US" sz="2000" dirty="0" smtClean="0"/>
              <a:t>3-15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16 - 28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dirty="0" smtClean="0"/>
              <a:t>Topics:</a:t>
            </a:r>
          </a:p>
          <a:p>
            <a:pPr marL="571500" indent="-571500">
              <a:buAutoNum type="romanUcPeriod"/>
            </a:pPr>
            <a:r>
              <a:rPr lang="en-US" dirty="0" smtClean="0">
                <a:hlinkClick r:id="rId2" action="ppaction://hlinksldjump"/>
              </a:rPr>
              <a:t>Types of radiation &amp; Nuclear formulas</a:t>
            </a:r>
            <a:endParaRPr lang="en-US" dirty="0" smtClean="0"/>
          </a:p>
          <a:p>
            <a:pPr marL="571500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r>
              <a:rPr lang="en-US" dirty="0" smtClean="0">
                <a:hlinkClick r:id="rId3" action="ppaction://hlinksldjump"/>
              </a:rPr>
              <a:t>Nuclear Fission and Fusion and Half-life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Examples – energy output of stars, hydrogen bomb, future nuclear power plants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5844" name="Picture 4" descr="File:Deuterium-tritium fusi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276600"/>
            <a:ext cx="2590800" cy="2883310"/>
          </a:xfrm>
          <a:prstGeom prst="rect">
            <a:avLst/>
          </a:prstGeom>
          <a:noFill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514600"/>
            <a:ext cx="498430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Half Life is the time required for half of a radioisotope’s nuclei to decay into its products.</a:t>
            </a:r>
          </a:p>
          <a:p>
            <a:r>
              <a:rPr lang="en-US" dirty="0" smtClean="0"/>
              <a:t>For any radioisotope,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124200"/>
          <a:ext cx="6553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 of ½ lives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 Remaining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25%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12.5%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6.25%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suppose you have 10.0 grams of strontium – 90, which has a half life of 29 years.  How much will be remaining after x number of years?  </a:t>
            </a:r>
          </a:p>
          <a:p>
            <a:r>
              <a:rPr lang="en-US" dirty="0" smtClean="0"/>
              <a:t>You can use a table: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91000" y="3048000"/>
          <a:ext cx="4876800" cy="362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</a:tblGrid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# of ½</a:t>
                      </a:r>
                      <a:r>
                        <a:rPr lang="en-US" baseline="0" dirty="0" smtClean="0"/>
                        <a:t> lives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Remaining (g)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2.5</a:t>
                      </a:r>
                      <a:endParaRPr lang="en-US" sz="32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1.25</a:t>
                      </a:r>
                      <a:endParaRPr lang="en-US" sz="32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0.625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 an equation!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3429000"/>
            <a:ext cx="4863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</a:t>
            </a:r>
            <a:r>
              <a:rPr lang="en-US" sz="5400" b="1" baseline="-25000" dirty="0" err="1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= m</a:t>
            </a:r>
            <a:r>
              <a:rPr lang="en-US" sz="5400" b="1" baseline="-2500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0</a:t>
            </a: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x (0.5)</a:t>
            </a:r>
            <a:r>
              <a:rPr lang="en-US" sz="5400" b="1" baseline="3000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800600"/>
            <a:ext cx="4807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mass remaining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2209800"/>
            <a:ext cx="3502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initial mass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4414" y="5638800"/>
            <a:ext cx="4339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# of half-lives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981200" y="4419600"/>
            <a:ext cx="838200" cy="5334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810000" y="3200400"/>
            <a:ext cx="762000" cy="3048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6057900" y="4610100"/>
            <a:ext cx="1752600" cy="4572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1: If gallium – 68 has a half-life of 68.3 minutes, how much of a 160.0 mg sample is left after 1 half life?  ________ </a:t>
            </a:r>
          </a:p>
          <a:p>
            <a:pPr>
              <a:buNone/>
            </a:pPr>
            <a:r>
              <a:rPr lang="en-US" dirty="0" smtClean="0"/>
              <a:t>	2 half lives?  __________ 3 half lives? __________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1: If gallium – 68 has a half-life of 68.3 minutes, how much of a 160.0 mg sample is left after 1 half life?  ________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160.0 mg x (0.5)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80.0 mg </a:t>
            </a:r>
          </a:p>
          <a:p>
            <a:pPr>
              <a:buNone/>
            </a:pPr>
            <a:r>
              <a:rPr lang="en-US" dirty="0" smtClean="0"/>
              <a:t>	2 half lives?  __________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160.0 mg x (0.5)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40.0 mg</a:t>
            </a:r>
          </a:p>
          <a:p>
            <a:pPr>
              <a:buNone/>
            </a:pPr>
            <a:r>
              <a:rPr lang="en-US" dirty="0" smtClean="0"/>
              <a:t>   3 half lives? __________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160.0 mg x (0.5)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20.0 mg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Iodine-131 is a radioactive isotope with a half-life of 8 days. How many grams of a 64 g sample of iodine-131 will remain at the end of 8 days? ________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many grams of a 64 g sample of iodine-131 will remain at the end of 32 days? ________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Iodine-131 is a radioactive isotope with a half-life of 8 days. How many grams of a 64 g sample of iodine-131 will remain at the end of 8 days? ________ </a:t>
            </a:r>
          </a:p>
          <a:p>
            <a:pPr lvl="2"/>
            <a:r>
              <a:rPr lang="en-US" dirty="0" smtClean="0"/>
              <a:t>M</a:t>
            </a:r>
            <a:r>
              <a:rPr lang="en-US" baseline="-25000" dirty="0" smtClean="0"/>
              <a:t>t  </a:t>
            </a:r>
            <a:r>
              <a:rPr lang="en-US" dirty="0" smtClean="0"/>
              <a:t>= 64 g x (0.5)</a:t>
            </a:r>
            <a:r>
              <a:rPr lang="en-US" baseline="30000" dirty="0" smtClean="0"/>
              <a:t>1 </a:t>
            </a:r>
            <a:r>
              <a:rPr lang="en-US" dirty="0" smtClean="0"/>
              <a:t>= </a:t>
            </a:r>
            <a:r>
              <a:rPr lang="en-US" u="sng" dirty="0" smtClean="0"/>
              <a:t>32 g</a:t>
            </a:r>
          </a:p>
          <a:p>
            <a:r>
              <a:rPr lang="en-US" dirty="0" smtClean="0"/>
              <a:t>How many grams of a 64 g sample of iodine-131 will remain at the end of 32 days? ________ </a:t>
            </a:r>
          </a:p>
          <a:p>
            <a:pPr lvl="1"/>
            <a:r>
              <a:rPr lang="en-US" dirty="0" smtClean="0"/>
              <a:t>First how many ½ lives have gone by.</a:t>
            </a:r>
          </a:p>
          <a:p>
            <a:pPr lvl="2"/>
            <a:r>
              <a:rPr lang="en-US" dirty="0" smtClean="0"/>
              <a:t>32/8 (the ½ of iodine-131) = 4 </a:t>
            </a:r>
          </a:p>
          <a:p>
            <a:pPr lvl="1"/>
            <a:r>
              <a:rPr lang="en-US" dirty="0" smtClean="0"/>
              <a:t>Then plug 4 into formula.</a:t>
            </a:r>
          </a:p>
          <a:p>
            <a:pPr lvl="2"/>
            <a:r>
              <a:rPr lang="en-US" dirty="0" smtClean="0"/>
              <a:t> M</a:t>
            </a:r>
            <a:r>
              <a:rPr lang="en-US" baseline="-25000" dirty="0" smtClean="0"/>
              <a:t>t  </a:t>
            </a:r>
            <a:r>
              <a:rPr lang="en-US" dirty="0" smtClean="0"/>
              <a:t>= 64 g x (0.5)</a:t>
            </a:r>
            <a:r>
              <a:rPr lang="en-US" baseline="30000" dirty="0" smtClean="0"/>
              <a:t>4 </a:t>
            </a:r>
            <a:r>
              <a:rPr lang="en-US" dirty="0" smtClean="0"/>
              <a:t>= </a:t>
            </a:r>
            <a:r>
              <a:rPr lang="en-US" u="sng" dirty="0" smtClean="0"/>
              <a:t>4 g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at this Slide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2050" name="Picture 2" descr="C:\Users\cpasilla\AppData\Local\Microsoft\Windows\Temporary Internet Files\Content.IE5\SWCH5JUC\MC900434720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618" y="2705243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/>
            <a:r>
              <a:rPr lang="en-US" dirty="0" smtClean="0"/>
              <a:t>C.12.A 	describe the characteristics of alpha, 		beta, and gamma radiation</a:t>
            </a:r>
          </a:p>
          <a:p>
            <a:pPr marL="571500" indent="-571500"/>
            <a:r>
              <a:rPr lang="en-US" dirty="0" smtClean="0"/>
              <a:t>C.12.B 	describe radioactive decay process in 		terms of balanced nuclear equations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Types of Radiation and Nuclear </a:t>
            </a:r>
            <a:r>
              <a:rPr lang="en-US" sz="3600" dirty="0" smtClean="0"/>
              <a:t>Equations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90BA59-2CE7-400B-88B7-66272D2AE161}" type="slidenum">
              <a:rPr lang="en-US" smtClean="0">
                <a:solidFill>
                  <a:srgbClr val="DBF5F9"/>
                </a:solidFill>
              </a:rPr>
              <a:pPr/>
              <a:t>3</a:t>
            </a:fld>
            <a:endParaRPr lang="en-US">
              <a:solidFill>
                <a:srgbClr val="DBF5F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Nuclear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800" dirty="0" smtClean="0"/>
              <a:t>Nuclear chemistry is the study of the structure of                     atomic nuclei and the nuclear change they undergo.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Isotopes of one element are changed into isotopes of another element</a:t>
            </a:r>
          </a:p>
          <a:p>
            <a:pPr lvl="1"/>
            <a:r>
              <a:rPr lang="en-US" dirty="0" smtClean="0"/>
              <a:t>Contents of the nucleus change</a:t>
            </a:r>
          </a:p>
          <a:p>
            <a:pPr lvl="1"/>
            <a:r>
              <a:rPr lang="en-US" dirty="0" smtClean="0"/>
              <a:t>Large amounts of energy are released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Nuclear Chemistry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Nuclear Reactions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vs. Nuclear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Chemical Reactions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Nuclear Reactions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Occur when bonds are broken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Occur</a:t>
                      </a:r>
                      <a:r>
                        <a:rPr lang="en-US" sz="2000" baseline="0" dirty="0" smtClean="0"/>
                        <a:t> when nuclei emit particles and/or rays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Atoms remain unchanged, although they may be rearranged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Atoms often converted</a:t>
                      </a:r>
                      <a:r>
                        <a:rPr lang="en-US" sz="2000" baseline="0" dirty="0" smtClean="0"/>
                        <a:t> into atoms of another element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Involve only valence</a:t>
                      </a:r>
                      <a:r>
                        <a:rPr lang="en-US" sz="2000" baseline="0" dirty="0" smtClean="0"/>
                        <a:t> electrons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 involve protons, neutrons, and electrons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Associated</a:t>
                      </a:r>
                      <a:r>
                        <a:rPr lang="en-US" sz="2000" baseline="0" dirty="0" smtClean="0"/>
                        <a:t> with small energy changes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Associated with large energy changes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rate influenced by temperature, particle size, concentration, etc.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rate is not influenced by temperature, particle size, concentration, etc.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chemical symbol looks like…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find the number of                        , subtract the </a:t>
            </a:r>
          </a:p>
          <a:p>
            <a:pPr>
              <a:buNone/>
            </a:pPr>
            <a:r>
              <a:rPr lang="en-US" dirty="0" smtClean="0"/>
              <a:t>				from the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8956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14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2057400"/>
            <a:ext cx="233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solidFill>
                    <a:srgbClr val="10CF9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10CF9B">
                        <a:shade val="20000"/>
                        <a:satMod val="245000"/>
                      </a:srgbClr>
                    </a:gs>
                    <a:gs pos="43000">
                      <a:srgbClr val="10CF9B">
                        <a:satMod val="255000"/>
                      </a:srgbClr>
                    </a:gs>
                    <a:gs pos="48000">
                      <a:srgbClr val="10CF9B">
                        <a:shade val="85000"/>
                        <a:satMod val="255000"/>
                      </a:srgbClr>
                    </a:gs>
                    <a:gs pos="100000">
                      <a:srgbClr val="10CF9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mass #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5076" y="3267670"/>
            <a:ext cx="2764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solidFill>
                    <a:srgbClr val="10CF9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10CF9B">
                        <a:shade val="20000"/>
                        <a:satMod val="245000"/>
                      </a:srgbClr>
                    </a:gs>
                    <a:gs pos="43000">
                      <a:srgbClr val="10CF9B">
                        <a:satMod val="255000"/>
                      </a:srgbClr>
                    </a:gs>
                    <a:gs pos="48000">
                      <a:srgbClr val="10CF9B">
                        <a:shade val="85000"/>
                        <a:satMod val="255000"/>
                      </a:srgbClr>
                    </a:gs>
                    <a:gs pos="100000">
                      <a:srgbClr val="10CF9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atomic #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3657600" y="2743200"/>
            <a:ext cx="228600" cy="228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657600" y="3581400"/>
            <a:ext cx="304800" cy="152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48200" y="5096470"/>
            <a:ext cx="233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solidFill>
                    <a:srgbClr val="10CF9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10CF9B">
                        <a:shade val="20000"/>
                        <a:satMod val="245000"/>
                      </a:srgbClr>
                    </a:gs>
                    <a:gs pos="43000">
                      <a:srgbClr val="10CF9B">
                        <a:satMod val="255000"/>
                      </a:srgbClr>
                    </a:gs>
                    <a:gs pos="48000">
                      <a:srgbClr val="10CF9B">
                        <a:shade val="85000"/>
                        <a:satMod val="255000"/>
                      </a:srgbClr>
                    </a:gs>
                    <a:gs pos="100000">
                      <a:srgbClr val="10CF9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mass #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0276" y="5105400"/>
            <a:ext cx="2764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solidFill>
                    <a:srgbClr val="10CF9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10CF9B">
                        <a:shade val="20000"/>
                        <a:satMod val="245000"/>
                      </a:srgbClr>
                    </a:gs>
                    <a:gs pos="43000">
                      <a:srgbClr val="10CF9B">
                        <a:satMod val="255000"/>
                      </a:srgbClr>
                    </a:gs>
                    <a:gs pos="48000">
                      <a:srgbClr val="10CF9B">
                        <a:shade val="85000"/>
                        <a:satMod val="255000"/>
                      </a:srgbClr>
                    </a:gs>
                    <a:gs pos="100000">
                      <a:srgbClr val="10CF9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atomic #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29866" y="4495800"/>
            <a:ext cx="2675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solidFill>
                    <a:srgbClr val="10CF9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10CF9B">
                        <a:shade val="20000"/>
                        <a:satMod val="245000"/>
                      </a:srgbClr>
                    </a:gs>
                    <a:gs pos="43000">
                      <a:srgbClr val="10CF9B">
                        <a:satMod val="255000"/>
                      </a:srgbClr>
                    </a:gs>
                    <a:gs pos="48000">
                      <a:srgbClr val="10CF9B">
                        <a:shade val="85000"/>
                        <a:satMod val="255000"/>
                      </a:srgbClr>
                    </a:gs>
                    <a:gs pos="100000">
                      <a:srgbClr val="10CF9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neutrons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Radioactive Decay – when unstable nuclei lose         energy by emitting radiation to attain more stable atomic configurations (spontaneous process)</a:t>
            </a:r>
          </a:p>
          <a:p>
            <a:pPr lvl="1"/>
            <a:r>
              <a:rPr lang="en-US" dirty="0" smtClean="0"/>
              <a:t>Alpha – radioactive decay of an atomic nucleus that is accompanied by the emission of an alpha particle(     ).</a:t>
            </a:r>
          </a:p>
          <a:p>
            <a:pPr lvl="1"/>
            <a:r>
              <a:rPr lang="en-US" dirty="0" smtClean="0"/>
              <a:t>Beta – Radioactive decay in which an electron is emitted (    ).</a:t>
            </a:r>
          </a:p>
          <a:p>
            <a:pPr lvl="1"/>
            <a:r>
              <a:rPr lang="en-US" dirty="0" smtClean="0"/>
              <a:t>Gamma – High energy photons that are emitted by radioactive nuclei.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3489722"/>
            <a:ext cx="437776" cy="348853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343400"/>
            <a:ext cx="381000" cy="33337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Alpha decay – emission of an alpha particle (α), denoted by the symbol      , because an α has 2 protons and 2 neutrons, just like the He nucleus.  Charge is +2 because of the 2 protons </a:t>
            </a:r>
          </a:p>
          <a:p>
            <a:r>
              <a:rPr lang="en-US" dirty="0" smtClean="0"/>
              <a:t>Alpha decay causes the mass number to decrease by 4 and the atomic number to decrease by 2.</a:t>
            </a:r>
          </a:p>
          <a:p>
            <a:r>
              <a:rPr lang="en-US" dirty="0" smtClean="0"/>
              <a:t>Atomic number determines the element. All nuclear equations are balanced.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19812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22860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2057400"/>
            <a:ext cx="5870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He</a:t>
            </a:r>
            <a:endParaRPr lang="en-US" sz="2800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1: Write the nuclear equation for the radioactive decay of polonium – 210 by alpha emission.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6FC6">
                    <a:lumMod val="60000"/>
                    <a:lumOff val="40000"/>
                  </a:srgbClr>
                </a:solidFill>
              </a:rPr>
              <a:t>Step 1: Write the element that you are starting with.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304800" y="4362271"/>
            <a:ext cx="1948440" cy="1276529"/>
            <a:chOff x="304800" y="4362271"/>
            <a:chExt cx="194844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gradFill>
                    <a:gsLst>
                      <a:gs pos="0">
                        <a:srgbClr val="009DD9">
                          <a:tint val="70000"/>
                          <a:satMod val="245000"/>
                        </a:srgbClr>
                      </a:gs>
                      <a:gs pos="75000">
                        <a:srgbClr val="009DD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009DD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210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719840" cy="1200329"/>
              <a:chOff x="533400" y="4438471"/>
              <a:chExt cx="171984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43000" y="4438471"/>
                <a:ext cx="1110240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gradFill>
                      <a:gsLst>
                        <a:gs pos="0">
                          <a:srgbClr val="009DD9">
                            <a:tint val="70000"/>
                            <a:satMod val="245000"/>
                          </a:srgbClr>
                        </a:gs>
                        <a:gs pos="75000">
                          <a:srgbClr val="009DD9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009DD9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Po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gradFill>
                      <a:gsLst>
                        <a:gs pos="0">
                          <a:srgbClr val="009DD9">
                            <a:tint val="70000"/>
                            <a:satMod val="245000"/>
                          </a:srgbClr>
                        </a:gs>
                        <a:gs pos="75000">
                          <a:srgbClr val="009DD9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009DD9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84</a:t>
                </a:r>
              </a:p>
            </p:txBody>
          </p:sp>
        </p:grpSp>
      </p:grpSp>
      <p:cxnSp>
        <p:nvCxnSpPr>
          <p:cNvPr id="9" name="Straight Arrow Connector 8"/>
          <p:cNvCxnSpPr/>
          <p:nvPr/>
        </p:nvCxnSpPr>
        <p:spPr>
          <a:xfrm rot="10800000" flipV="1">
            <a:off x="1295400" y="2514600"/>
            <a:ext cx="4876800" cy="20574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3886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CCA62">
                    <a:lumMod val="75000"/>
                  </a:srgbClr>
                </a:solidFill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5638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CCA62">
                    <a:lumMod val="75000"/>
                  </a:srgbClr>
                </a:solidFill>
              </a:rPr>
              <a:t>Atomic #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57200" y="5486400"/>
            <a:ext cx="304800" cy="1524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286000" y="4953000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124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6FC6">
                    <a:lumMod val="60000"/>
                    <a:lumOff val="40000"/>
                  </a:srgbClr>
                </a:solidFill>
              </a:rPr>
              <a:t>Step 2: Draw the arrow.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3124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6FC6">
                    <a:lumMod val="60000"/>
                    <a:lumOff val="40000"/>
                  </a:srgbClr>
                </a:solidFill>
              </a:rPr>
              <a:t>Step 3: Write the alpha particle.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31242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F6FC6">
                    <a:lumMod val="60000"/>
                    <a:lumOff val="40000"/>
                  </a:srgbClr>
                </a:solidFill>
              </a:rPr>
              <a:t>Step 4: Determine the other product (ensuring everything is balanced).</a:t>
            </a:r>
          </a:p>
        </p:txBody>
      </p:sp>
      <p:grpSp>
        <p:nvGrpSpPr>
          <p:cNvPr id="14" name="Group 21"/>
          <p:cNvGrpSpPr/>
          <p:nvPr/>
        </p:nvGrpSpPr>
        <p:grpSpPr>
          <a:xfrm>
            <a:off x="5410200" y="4419600"/>
            <a:ext cx="1795835" cy="1276529"/>
            <a:chOff x="509182" y="4362271"/>
            <a:chExt cx="1795835" cy="1276529"/>
          </a:xfrm>
        </p:grpSpPr>
        <p:sp>
          <p:nvSpPr>
            <p:cNvPr id="23" name="Rectangle 22"/>
            <p:cNvSpPr/>
            <p:nvPr/>
          </p:nvSpPr>
          <p:spPr>
            <a:xfrm>
              <a:off x="509182" y="4362271"/>
              <a:ext cx="5934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gradFill>
                    <a:gsLst>
                      <a:gs pos="0">
                        <a:srgbClr val="009DD9">
                          <a:tint val="70000"/>
                          <a:satMod val="245000"/>
                        </a:srgbClr>
                      </a:gs>
                      <a:gs pos="75000">
                        <a:srgbClr val="009DD9">
                          <a:tint val="90000"/>
                          <a:shade val="60000"/>
                          <a:satMod val="240000"/>
                        </a:srgbClr>
                      </a:gs>
                      <a:gs pos="100000">
                        <a:srgbClr val="009DD9">
                          <a:tint val="100000"/>
                          <a:shade val="50000"/>
                          <a:satMod val="240000"/>
                        </a:srgb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4</a:t>
              </a:r>
            </a:p>
          </p:txBody>
        </p:sp>
        <p:grpSp>
          <p:nvGrpSpPr>
            <p:cNvPr id="15" name="Group 19"/>
            <p:cNvGrpSpPr/>
            <p:nvPr/>
          </p:nvGrpSpPr>
          <p:grpSpPr>
            <a:xfrm>
              <a:off x="669655" y="4438471"/>
              <a:ext cx="1635362" cy="1200329"/>
              <a:chOff x="669655" y="4438471"/>
              <a:chExt cx="1635362" cy="120032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091223" y="4438471"/>
                <a:ext cx="1213794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gradFill>
                      <a:gsLst>
                        <a:gs pos="0">
                          <a:srgbClr val="009DD9">
                            <a:tint val="70000"/>
                            <a:satMod val="245000"/>
                          </a:srgbClr>
                        </a:gs>
                        <a:gs pos="75000">
                          <a:srgbClr val="009DD9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009DD9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He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69655" y="4819471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gradFill>
                      <a:gsLst>
                        <a:gs pos="0">
                          <a:srgbClr val="009DD9">
                            <a:tint val="70000"/>
                            <a:satMod val="245000"/>
                          </a:srgbClr>
                        </a:gs>
                        <a:gs pos="75000">
                          <a:srgbClr val="009DD9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009DD9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2</a:t>
                </a:r>
              </a:p>
            </p:txBody>
          </p:sp>
        </p:grpSp>
      </p:grpSp>
      <p:sp>
        <p:nvSpPr>
          <p:cNvPr id="27" name="Cross 26"/>
          <p:cNvSpPr/>
          <p:nvPr/>
        </p:nvSpPr>
        <p:spPr>
          <a:xfrm>
            <a:off x="4953000" y="4876800"/>
            <a:ext cx="381000" cy="381000"/>
          </a:xfrm>
          <a:prstGeom prst="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19400" y="4362271"/>
            <a:ext cx="11384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206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30285" y="4438471"/>
            <a:ext cx="11657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Pb</a:t>
            </a:r>
            <a:endParaRPr lang="en-US" sz="7200" b="1" dirty="0">
              <a:ln w="11430"/>
              <a:gradFill>
                <a:gsLst>
                  <a:gs pos="0">
                    <a:srgbClr val="009DD9">
                      <a:tint val="70000"/>
                      <a:satMod val="245000"/>
                    </a:srgbClr>
                  </a:gs>
                  <a:gs pos="75000">
                    <a:srgbClr val="009DD9">
                      <a:tint val="90000"/>
                      <a:shade val="60000"/>
                      <a:satMod val="240000"/>
                    </a:srgbClr>
                  </a:gs>
                  <a:gs pos="100000">
                    <a:srgbClr val="009DD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48418" y="4819471"/>
            <a:ext cx="7296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82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90BA59-2CE7-400B-88B7-66272D2AE1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1" grpId="0"/>
      <p:bldP spid="11" grpId="1"/>
      <p:bldP spid="16" grpId="0" animBg="1"/>
      <p:bldP spid="17" grpId="0"/>
      <p:bldP spid="17" grpId="1"/>
      <p:bldP spid="18" grpId="0"/>
      <p:bldP spid="18" grpId="1"/>
      <p:bldP spid="19" grpId="0"/>
      <p:bldP spid="27" grpId="0" animBg="1"/>
      <p:bldP spid="29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1199</Words>
  <Application>Microsoft Office PowerPoint</Application>
  <PresentationFormat>On-screen Show (4:3)</PresentationFormat>
  <Paragraphs>253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Median</vt:lpstr>
      <vt:lpstr>1_Median</vt:lpstr>
      <vt:lpstr>Unit 12: Nuclear Chemistry</vt:lpstr>
      <vt:lpstr>Table of Contents</vt:lpstr>
      <vt:lpstr>Types of Radiation and Nuclear Equations</vt:lpstr>
      <vt:lpstr>Introduction to Nuclear Chemistry</vt:lpstr>
      <vt:lpstr>Chemical vs. Nuclear Reactions</vt:lpstr>
      <vt:lpstr>Chemical Symbols</vt:lpstr>
      <vt:lpstr>Types of Radiation</vt:lpstr>
      <vt:lpstr>Alpha Decay</vt:lpstr>
      <vt:lpstr>Alpha Decay</vt:lpstr>
      <vt:lpstr>Beta decay</vt:lpstr>
      <vt:lpstr>Beta Decay</vt:lpstr>
      <vt:lpstr>Gamma decay</vt:lpstr>
      <vt:lpstr>Penetration of Radiation</vt:lpstr>
      <vt:lpstr>Review</vt:lpstr>
      <vt:lpstr>Stop at this slide</vt:lpstr>
      <vt:lpstr>Nuclear Fission and Fusion &amp; Half Life</vt:lpstr>
      <vt:lpstr>Nuclear Fission</vt:lpstr>
      <vt:lpstr>Nuclear Fission</vt:lpstr>
      <vt:lpstr>Nuclear Fusion</vt:lpstr>
      <vt:lpstr>Nuclear Fusion</vt:lpstr>
      <vt:lpstr>Half-Life</vt:lpstr>
      <vt:lpstr>Half-Life</vt:lpstr>
      <vt:lpstr>Half-Life</vt:lpstr>
      <vt:lpstr>Half-Life</vt:lpstr>
      <vt:lpstr>Half-Life</vt:lpstr>
      <vt:lpstr>Half Life</vt:lpstr>
      <vt:lpstr>Half Life</vt:lpstr>
      <vt:lpstr>Stop at this Slide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12: Nuclear Chemistry</dc:title>
  <dc:creator>EPISD</dc:creator>
  <cp:lastModifiedBy>EPISD</cp:lastModifiedBy>
  <cp:revision>3</cp:revision>
  <dcterms:created xsi:type="dcterms:W3CDTF">2013-06-17T15:37:40Z</dcterms:created>
  <dcterms:modified xsi:type="dcterms:W3CDTF">2013-06-18T01:38:06Z</dcterms:modified>
</cp:coreProperties>
</file>