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 id="2147483768" r:id="rId5"/>
    <p:sldMasterId id="2147483792" r:id="rId6"/>
  </p:sldMasterIdLst>
  <p:notesMasterIdLst>
    <p:notesMasterId r:id="rId64"/>
  </p:notesMasterIdLst>
  <p:sldIdLst>
    <p:sldId id="256" r:id="rId7"/>
    <p:sldId id="257" r:id="rId8"/>
    <p:sldId id="283" r:id="rId9"/>
    <p:sldId id="284" r:id="rId10"/>
    <p:sldId id="285" r:id="rId11"/>
    <p:sldId id="286" r:id="rId12"/>
    <p:sldId id="287" r:id="rId13"/>
    <p:sldId id="288" r:id="rId14"/>
    <p:sldId id="289" r:id="rId15"/>
    <p:sldId id="290" r:id="rId16"/>
    <p:sldId id="291" r:id="rId17"/>
    <p:sldId id="292" r:id="rId18"/>
    <p:sldId id="311"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12" r:id="rId33"/>
    <p:sldId id="260" r:id="rId34"/>
    <p:sldId id="259" r:id="rId35"/>
    <p:sldId id="262" r:id="rId36"/>
    <p:sldId id="263" r:id="rId37"/>
    <p:sldId id="269" r:id="rId38"/>
    <p:sldId id="264" r:id="rId39"/>
    <p:sldId id="265" r:id="rId40"/>
    <p:sldId id="268" r:id="rId41"/>
    <p:sldId id="273" r:id="rId42"/>
    <p:sldId id="274" r:id="rId43"/>
    <p:sldId id="267" r:id="rId44"/>
    <p:sldId id="266" r:id="rId45"/>
    <p:sldId id="261" r:id="rId46"/>
    <p:sldId id="313" r:id="rId47"/>
    <p:sldId id="272" r:id="rId48"/>
    <p:sldId id="275" r:id="rId49"/>
    <p:sldId id="271" r:id="rId50"/>
    <p:sldId id="278" r:id="rId51"/>
    <p:sldId id="279" r:id="rId52"/>
    <p:sldId id="276" r:id="rId53"/>
    <p:sldId id="282" r:id="rId54"/>
    <p:sldId id="280" r:id="rId55"/>
    <p:sldId id="281" r:id="rId56"/>
    <p:sldId id="314" r:id="rId57"/>
    <p:sldId id="316" r:id="rId58"/>
    <p:sldId id="293" r:id="rId59"/>
    <p:sldId id="308" r:id="rId60"/>
    <p:sldId id="307" r:id="rId61"/>
    <p:sldId id="309"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7" autoAdjust="0"/>
    <p:restoredTop sz="86380" autoAdjust="0"/>
  </p:normalViewPr>
  <p:slideViewPr>
    <p:cSldViewPr>
      <p:cViewPr varScale="1">
        <p:scale>
          <a:sx n="44" d="100"/>
          <a:sy n="44" d="100"/>
        </p:scale>
        <p:origin x="-446" y="-67"/>
      </p:cViewPr>
      <p:guideLst>
        <p:guide orient="horz" pos="2160"/>
        <p:guide pos="2880"/>
      </p:guideLst>
    </p:cSldViewPr>
  </p:slideViewPr>
  <p:outlineViewPr>
    <p:cViewPr>
      <p:scale>
        <a:sx n="33" d="100"/>
        <a:sy n="33" d="100"/>
      </p:scale>
      <p:origin x="54" y="40770"/>
    </p:cViewPr>
  </p:outlin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0A9FF-C010-40E3-8DF6-1F63E828F2B9}" type="datetimeFigureOut">
              <a:rPr lang="en-US" smtClean="0"/>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8F71B-7359-494E-BC05-2F989D3131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68803-451E-4204-B73A-9336EA0B1FE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why ice melting and water vapor condensing are exothermic</a:t>
            </a:r>
            <a:r>
              <a:rPr lang="en-US" baseline="0" dirty="0" smtClean="0"/>
              <a:t> or endothermic.</a:t>
            </a:r>
            <a:endParaRPr lang="en-US" dirty="0"/>
          </a:p>
        </p:txBody>
      </p:sp>
      <p:sp>
        <p:nvSpPr>
          <p:cNvPr id="4" name="Slide Number Placeholder 3"/>
          <p:cNvSpPr>
            <a:spLocks noGrp="1"/>
          </p:cNvSpPr>
          <p:nvPr>
            <p:ph type="sldNum" sz="quarter" idx="10"/>
          </p:nvPr>
        </p:nvSpPr>
        <p:spPr/>
        <p:txBody>
          <a:bodyPr/>
          <a:lstStyle/>
          <a:p>
            <a:fld id="{E778F71B-7359-494E-BC05-2F989D31313F}"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78F71B-7359-494E-BC05-2F989D31313F}"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3930D25-BB64-497E-9A32-20F4C8EE4E84}" type="datetime1">
              <a:rPr lang="en-US" smtClean="0"/>
              <a:pPr/>
              <a:t>5/27/2014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567183-8DD5-4D7A-BA70-EB678C1C33F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A642A7-05C4-4840-B2C4-83A8998ABE2A}"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E567183-8DD5-4D7A-BA70-EB678C1C33F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4527C8-25D9-4BD5-A850-1C1ED4303418}"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3FE321-D5CE-4A41-95EF-8A6919E9BEE2}" type="datetime1">
              <a:rPr lang="en-US" smtClean="0"/>
              <a:pPr/>
              <a:t>5/27/2014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E567183-8DD5-4D7A-BA70-EB678C1C33F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C0C3D2-44B2-4B45-AB65-1EE32D9F4C4E}"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BC4ADD-1A90-443A-A510-EA946977BD61}" type="datetime1">
              <a:rPr lang="en-US" smtClean="0"/>
              <a:pPr/>
              <a:t>5/27/2014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E567183-8DD5-4D7A-BA70-EB678C1C33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DD815E-E191-4676-BA0D-1AD3029546E8}"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89DE258-5156-4DC5-B2C4-AB53FC401F1D}" type="datetime1">
              <a:rPr lang="en-US" smtClean="0"/>
              <a:pPr/>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67183-8DD5-4D7A-BA70-EB678C1C33F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838E1D-9091-4558-BEAE-86A554000853}" type="datetime1">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07172-DB8F-42FF-9B6D-53691AC259D3}" type="datetime1">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C36073-9347-46C0-AC12-36316714634D}"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B6AC73-0EDA-400E-8DFC-1ECF49C1A139}"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E567183-8DD5-4D7A-BA70-EB678C1C33F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C6C46-8D89-48F0-90F9-6745E7A0E312}" type="datetime1">
              <a:rPr lang="en-US" smtClean="0"/>
              <a:pPr/>
              <a:t>5/27/2014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E567183-8DD5-4D7A-BA70-EB678C1C33F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428E3-9ED2-420B-AD2A-E4671862F868}"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44BB36-1080-48DB-B7AB-647170DC9B75}"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0"/>
          <p:cNvGrpSpPr>
            <a:grpSpLocks/>
          </p:cNvGrpSpPr>
          <p:nvPr/>
        </p:nvGrpSpPr>
        <p:grpSpPr bwMode="auto">
          <a:xfrm>
            <a:off x="2084388" y="296863"/>
            <a:ext cx="6823075" cy="5353050"/>
            <a:chOff x="1313" y="187"/>
            <a:chExt cx="4298" cy="3372"/>
          </a:xfrm>
        </p:grpSpPr>
        <p:grpSp>
          <p:nvGrpSpPr>
            <p:cNvPr id="3" name="Group 8"/>
            <p:cNvGrpSpPr>
              <a:grpSpLocks/>
            </p:cNvGrpSpPr>
            <p:nvPr/>
          </p:nvGrpSpPr>
          <p:grpSpPr bwMode="auto">
            <a:xfrm>
              <a:off x="2194" y="601"/>
              <a:ext cx="596" cy="447"/>
              <a:chOff x="0" y="0"/>
              <a:chExt cx="768" cy="576"/>
            </a:xfrm>
          </p:grpSpPr>
          <p:sp>
            <p:nvSpPr>
              <p:cNvPr id="3081" name="Oval 9"/>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3082"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11"/>
            <p:cNvGrpSpPr>
              <a:grpSpLocks/>
            </p:cNvGrpSpPr>
            <p:nvPr/>
          </p:nvGrpSpPr>
          <p:grpSpPr bwMode="auto">
            <a:xfrm>
              <a:off x="1313" y="187"/>
              <a:ext cx="4298" cy="3372"/>
              <a:chOff x="0" y="0"/>
              <a:chExt cx="5533" cy="4341"/>
            </a:xfrm>
          </p:grpSpPr>
          <p:grpSp>
            <p:nvGrpSpPr>
              <p:cNvPr id="5" name="Group 12"/>
              <p:cNvGrpSpPr>
                <a:grpSpLocks/>
              </p:cNvGrpSpPr>
              <p:nvPr/>
            </p:nvGrpSpPr>
            <p:grpSpPr bwMode="auto">
              <a:xfrm>
                <a:off x="0" y="0"/>
                <a:ext cx="5470" cy="4341"/>
                <a:chOff x="0" y="0"/>
                <a:chExt cx="5470" cy="4341"/>
              </a:xfrm>
            </p:grpSpPr>
            <p:grpSp>
              <p:nvGrpSpPr>
                <p:cNvPr id="6" name="Group 13"/>
                <p:cNvGrpSpPr>
                  <a:grpSpLocks/>
                </p:cNvGrpSpPr>
                <p:nvPr/>
              </p:nvGrpSpPr>
              <p:grpSpPr bwMode="auto">
                <a:xfrm>
                  <a:off x="1339" y="786"/>
                  <a:ext cx="2919" cy="2151"/>
                  <a:chOff x="1265" y="814"/>
                  <a:chExt cx="2919" cy="2151"/>
                </a:xfrm>
              </p:grpSpPr>
              <p:sp>
                <p:nvSpPr>
                  <p:cNvPr id="3086"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3087"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7" name="Group 16"/>
                <p:cNvGrpSpPr>
                  <a:grpSpLocks/>
                </p:cNvGrpSpPr>
                <p:nvPr/>
              </p:nvGrpSpPr>
              <p:grpSpPr bwMode="auto">
                <a:xfrm>
                  <a:off x="0" y="0"/>
                  <a:ext cx="5470" cy="4341"/>
                  <a:chOff x="0" y="0"/>
                  <a:chExt cx="5470" cy="4341"/>
                </a:xfrm>
              </p:grpSpPr>
              <p:grpSp>
                <p:nvGrpSpPr>
                  <p:cNvPr id="8" name="Group 17"/>
                  <p:cNvGrpSpPr>
                    <a:grpSpLocks/>
                  </p:cNvGrpSpPr>
                  <p:nvPr/>
                </p:nvGrpSpPr>
                <p:grpSpPr bwMode="auto">
                  <a:xfrm>
                    <a:off x="3545" y="1502"/>
                    <a:ext cx="1258" cy="2327"/>
                    <a:chOff x="3471" y="1530"/>
                    <a:chExt cx="1258" cy="2327"/>
                  </a:xfrm>
                </p:grpSpPr>
                <p:sp>
                  <p:nvSpPr>
                    <p:cNvPr id="3090"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3091"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9" name="Group 20"/>
                  <p:cNvGrpSpPr>
                    <a:grpSpLocks/>
                  </p:cNvGrpSpPr>
                  <p:nvPr/>
                </p:nvGrpSpPr>
                <p:grpSpPr bwMode="auto">
                  <a:xfrm>
                    <a:off x="2938" y="1991"/>
                    <a:ext cx="2463" cy="1332"/>
                    <a:chOff x="2864" y="2019"/>
                    <a:chExt cx="2463" cy="1332"/>
                  </a:xfrm>
                </p:grpSpPr>
                <p:sp>
                  <p:nvSpPr>
                    <p:cNvPr id="3093"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094"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 name="Group 23"/>
                  <p:cNvGrpSpPr>
                    <a:grpSpLocks/>
                  </p:cNvGrpSpPr>
                  <p:nvPr/>
                </p:nvGrpSpPr>
                <p:grpSpPr bwMode="auto">
                  <a:xfrm>
                    <a:off x="2971" y="1804"/>
                    <a:ext cx="2477" cy="1064"/>
                    <a:chOff x="2897" y="1832"/>
                    <a:chExt cx="2477" cy="1064"/>
                  </a:xfrm>
                </p:grpSpPr>
                <p:sp>
                  <p:nvSpPr>
                    <p:cNvPr id="3096"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097"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6"/>
                  <p:cNvGrpSpPr>
                    <a:grpSpLocks/>
                  </p:cNvGrpSpPr>
                  <p:nvPr/>
                </p:nvGrpSpPr>
                <p:grpSpPr bwMode="auto">
                  <a:xfrm>
                    <a:off x="2998" y="1608"/>
                    <a:ext cx="2472" cy="927"/>
                    <a:chOff x="2924" y="1636"/>
                    <a:chExt cx="2472" cy="927"/>
                  </a:xfrm>
                </p:grpSpPr>
                <p:sp>
                  <p:nvSpPr>
                    <p:cNvPr id="3099"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00"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9"/>
                  <p:cNvGrpSpPr>
                    <a:grpSpLocks/>
                  </p:cNvGrpSpPr>
                  <p:nvPr/>
                </p:nvGrpSpPr>
                <p:grpSpPr bwMode="auto">
                  <a:xfrm>
                    <a:off x="3032" y="1386"/>
                    <a:ext cx="2342" cy="657"/>
                    <a:chOff x="2958" y="1414"/>
                    <a:chExt cx="2342" cy="657"/>
                  </a:xfrm>
                </p:grpSpPr>
                <p:sp>
                  <p:nvSpPr>
                    <p:cNvPr id="3102"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03"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32"/>
                  <p:cNvGrpSpPr>
                    <a:grpSpLocks/>
                  </p:cNvGrpSpPr>
                  <p:nvPr/>
                </p:nvGrpSpPr>
                <p:grpSpPr bwMode="auto">
                  <a:xfrm>
                    <a:off x="3057" y="1241"/>
                    <a:ext cx="2150" cy="343"/>
                    <a:chOff x="2983" y="1269"/>
                    <a:chExt cx="2150" cy="343"/>
                  </a:xfrm>
                </p:grpSpPr>
                <p:sp>
                  <p:nvSpPr>
                    <p:cNvPr id="3105"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06"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5"/>
                  <p:cNvGrpSpPr>
                    <a:grpSpLocks/>
                  </p:cNvGrpSpPr>
                  <p:nvPr/>
                </p:nvGrpSpPr>
                <p:grpSpPr bwMode="auto">
                  <a:xfrm>
                    <a:off x="3012" y="889"/>
                    <a:ext cx="1879" cy="427"/>
                    <a:chOff x="2938" y="917"/>
                    <a:chExt cx="1879" cy="427"/>
                  </a:xfrm>
                </p:grpSpPr>
                <p:sp>
                  <p:nvSpPr>
                    <p:cNvPr id="3108"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09"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8"/>
                  <p:cNvGrpSpPr>
                    <a:grpSpLocks/>
                  </p:cNvGrpSpPr>
                  <p:nvPr/>
                </p:nvGrpSpPr>
                <p:grpSpPr bwMode="auto">
                  <a:xfrm>
                    <a:off x="711" y="1625"/>
                    <a:ext cx="1257" cy="2326"/>
                    <a:chOff x="637" y="1653"/>
                    <a:chExt cx="1257" cy="2326"/>
                  </a:xfrm>
                </p:grpSpPr>
                <p:sp>
                  <p:nvSpPr>
                    <p:cNvPr id="3111"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12"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 name="Group 41"/>
                  <p:cNvGrpSpPr>
                    <a:grpSpLocks/>
                  </p:cNvGrpSpPr>
                  <p:nvPr/>
                </p:nvGrpSpPr>
                <p:grpSpPr bwMode="auto">
                  <a:xfrm>
                    <a:off x="69" y="2168"/>
                    <a:ext cx="2463" cy="1332"/>
                    <a:chOff x="-5" y="2196"/>
                    <a:chExt cx="2463" cy="1332"/>
                  </a:xfrm>
                </p:grpSpPr>
                <p:sp>
                  <p:nvSpPr>
                    <p:cNvPr id="3114"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15"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44"/>
                  <p:cNvGrpSpPr>
                    <a:grpSpLocks/>
                  </p:cNvGrpSpPr>
                  <p:nvPr/>
                </p:nvGrpSpPr>
                <p:grpSpPr bwMode="auto">
                  <a:xfrm>
                    <a:off x="22" y="1981"/>
                    <a:ext cx="2477" cy="1064"/>
                    <a:chOff x="-52" y="2009"/>
                    <a:chExt cx="2477" cy="1064"/>
                  </a:xfrm>
                </p:grpSpPr>
                <p:sp>
                  <p:nvSpPr>
                    <p:cNvPr id="3117"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18"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7"/>
                  <p:cNvGrpSpPr>
                    <a:grpSpLocks/>
                  </p:cNvGrpSpPr>
                  <p:nvPr/>
                </p:nvGrpSpPr>
                <p:grpSpPr bwMode="auto">
                  <a:xfrm>
                    <a:off x="0" y="1785"/>
                    <a:ext cx="2472" cy="927"/>
                    <a:chOff x="-74" y="1813"/>
                    <a:chExt cx="2472" cy="927"/>
                  </a:xfrm>
                </p:grpSpPr>
                <p:sp>
                  <p:nvSpPr>
                    <p:cNvPr id="3120"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21"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50"/>
                  <p:cNvGrpSpPr>
                    <a:grpSpLocks/>
                  </p:cNvGrpSpPr>
                  <p:nvPr/>
                </p:nvGrpSpPr>
                <p:grpSpPr bwMode="auto">
                  <a:xfrm>
                    <a:off x="96" y="1563"/>
                    <a:ext cx="2342" cy="657"/>
                    <a:chOff x="22" y="1591"/>
                    <a:chExt cx="2342" cy="657"/>
                  </a:xfrm>
                </p:grpSpPr>
                <p:sp>
                  <p:nvSpPr>
                    <p:cNvPr id="3123"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24"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53"/>
                  <p:cNvGrpSpPr>
                    <a:grpSpLocks/>
                  </p:cNvGrpSpPr>
                  <p:nvPr/>
                </p:nvGrpSpPr>
                <p:grpSpPr bwMode="auto">
                  <a:xfrm>
                    <a:off x="263" y="1418"/>
                    <a:ext cx="2150" cy="343"/>
                    <a:chOff x="189" y="1446"/>
                    <a:chExt cx="2150" cy="343"/>
                  </a:xfrm>
                </p:grpSpPr>
                <p:sp>
                  <p:nvSpPr>
                    <p:cNvPr id="3126"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27"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6"/>
                  <p:cNvGrpSpPr>
                    <a:grpSpLocks/>
                  </p:cNvGrpSpPr>
                  <p:nvPr/>
                </p:nvGrpSpPr>
                <p:grpSpPr bwMode="auto">
                  <a:xfrm>
                    <a:off x="579" y="1066"/>
                    <a:ext cx="1879" cy="427"/>
                    <a:chOff x="505" y="1094"/>
                    <a:chExt cx="1879" cy="427"/>
                  </a:xfrm>
                </p:grpSpPr>
                <p:sp>
                  <p:nvSpPr>
                    <p:cNvPr id="3129"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30"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2" name="Group 59"/>
                  <p:cNvGrpSpPr>
                    <a:grpSpLocks/>
                  </p:cNvGrpSpPr>
                  <p:nvPr/>
                </p:nvGrpSpPr>
                <p:grpSpPr bwMode="auto">
                  <a:xfrm>
                    <a:off x="690" y="871"/>
                    <a:ext cx="1850" cy="554"/>
                    <a:chOff x="616" y="899"/>
                    <a:chExt cx="1850" cy="554"/>
                  </a:xfrm>
                </p:grpSpPr>
                <p:sp>
                  <p:nvSpPr>
                    <p:cNvPr id="3132"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33"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62"/>
                  <p:cNvGrpSpPr>
                    <a:grpSpLocks/>
                  </p:cNvGrpSpPr>
                  <p:nvPr/>
                </p:nvGrpSpPr>
                <p:grpSpPr bwMode="auto">
                  <a:xfrm>
                    <a:off x="911" y="589"/>
                    <a:ext cx="1767" cy="743"/>
                    <a:chOff x="911" y="589"/>
                    <a:chExt cx="1767" cy="743"/>
                  </a:xfrm>
                </p:grpSpPr>
                <p:sp>
                  <p:nvSpPr>
                    <p:cNvPr id="3135" name="Freeform 63"/>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36" name="Freeform 64"/>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5"/>
                  <p:cNvGrpSpPr>
                    <a:grpSpLocks/>
                  </p:cNvGrpSpPr>
                  <p:nvPr/>
                </p:nvGrpSpPr>
                <p:grpSpPr bwMode="auto">
                  <a:xfrm>
                    <a:off x="1120" y="300"/>
                    <a:ext cx="1693" cy="892"/>
                    <a:chOff x="1120" y="300"/>
                    <a:chExt cx="1693" cy="892"/>
                  </a:xfrm>
                </p:grpSpPr>
                <p:sp>
                  <p:nvSpPr>
                    <p:cNvPr id="3138" name="Freeform 66"/>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39" name="Freeform 67"/>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8"/>
                  <p:cNvGrpSpPr>
                    <a:grpSpLocks/>
                  </p:cNvGrpSpPr>
                  <p:nvPr/>
                </p:nvGrpSpPr>
                <p:grpSpPr bwMode="auto">
                  <a:xfrm>
                    <a:off x="1707" y="76"/>
                    <a:ext cx="778" cy="1512"/>
                    <a:chOff x="1633" y="104"/>
                    <a:chExt cx="778" cy="1512"/>
                  </a:xfrm>
                </p:grpSpPr>
                <p:sp>
                  <p:nvSpPr>
                    <p:cNvPr id="3141"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42"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71"/>
                  <p:cNvGrpSpPr>
                    <a:grpSpLocks/>
                  </p:cNvGrpSpPr>
                  <p:nvPr/>
                </p:nvGrpSpPr>
                <p:grpSpPr bwMode="auto">
                  <a:xfrm>
                    <a:off x="2009" y="0"/>
                    <a:ext cx="634" cy="1534"/>
                    <a:chOff x="1935" y="28"/>
                    <a:chExt cx="634" cy="1534"/>
                  </a:xfrm>
                </p:grpSpPr>
                <p:sp>
                  <p:nvSpPr>
                    <p:cNvPr id="3144"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45"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74"/>
                  <p:cNvGrpSpPr>
                    <a:grpSpLocks/>
                  </p:cNvGrpSpPr>
                  <p:nvPr/>
                </p:nvGrpSpPr>
                <p:grpSpPr bwMode="auto">
                  <a:xfrm>
                    <a:off x="2896" y="644"/>
                    <a:ext cx="1845" cy="566"/>
                    <a:chOff x="2822" y="672"/>
                    <a:chExt cx="1845" cy="566"/>
                  </a:xfrm>
                </p:grpSpPr>
                <p:sp>
                  <p:nvSpPr>
                    <p:cNvPr id="3147"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48"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8" name="Group 77"/>
                  <p:cNvGrpSpPr>
                    <a:grpSpLocks/>
                  </p:cNvGrpSpPr>
                  <p:nvPr/>
                </p:nvGrpSpPr>
                <p:grpSpPr bwMode="auto">
                  <a:xfrm>
                    <a:off x="2757" y="417"/>
                    <a:ext cx="1781" cy="717"/>
                    <a:chOff x="2683" y="445"/>
                    <a:chExt cx="1781" cy="717"/>
                  </a:xfrm>
                </p:grpSpPr>
                <p:sp>
                  <p:nvSpPr>
                    <p:cNvPr id="3150"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51"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3152" name="Freeform 80"/>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3153" name="Freeform 81"/>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9" name="Group 82"/>
                  <p:cNvGrpSpPr>
                    <a:grpSpLocks/>
                  </p:cNvGrpSpPr>
                  <p:nvPr/>
                </p:nvGrpSpPr>
                <p:grpSpPr bwMode="auto">
                  <a:xfrm>
                    <a:off x="2874" y="13"/>
                    <a:ext cx="640" cy="1520"/>
                    <a:chOff x="2800" y="41"/>
                    <a:chExt cx="640" cy="1520"/>
                  </a:xfrm>
                </p:grpSpPr>
                <p:sp>
                  <p:nvSpPr>
                    <p:cNvPr id="3155"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56"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0" name="Group 85"/>
                  <p:cNvGrpSpPr>
                    <a:grpSpLocks/>
                  </p:cNvGrpSpPr>
                  <p:nvPr/>
                </p:nvGrpSpPr>
                <p:grpSpPr bwMode="auto">
                  <a:xfrm>
                    <a:off x="3008" y="135"/>
                    <a:ext cx="1017" cy="1464"/>
                    <a:chOff x="2934" y="163"/>
                    <a:chExt cx="1017" cy="1464"/>
                  </a:xfrm>
                </p:grpSpPr>
                <p:sp>
                  <p:nvSpPr>
                    <p:cNvPr id="3158"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59"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8"/>
                  <p:cNvGrpSpPr>
                    <a:grpSpLocks/>
                  </p:cNvGrpSpPr>
                  <p:nvPr/>
                </p:nvGrpSpPr>
                <p:grpSpPr bwMode="auto">
                  <a:xfrm>
                    <a:off x="2804" y="4"/>
                    <a:ext cx="243" cy="1448"/>
                    <a:chOff x="2730" y="32"/>
                    <a:chExt cx="243" cy="1448"/>
                  </a:xfrm>
                </p:grpSpPr>
                <p:sp>
                  <p:nvSpPr>
                    <p:cNvPr id="3161"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62"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37" name="Group 91"/>
                  <p:cNvGrpSpPr>
                    <a:grpSpLocks/>
                  </p:cNvGrpSpPr>
                  <p:nvPr/>
                </p:nvGrpSpPr>
                <p:grpSpPr bwMode="auto">
                  <a:xfrm>
                    <a:off x="1017" y="1741"/>
                    <a:ext cx="1085" cy="2450"/>
                    <a:chOff x="943" y="1769"/>
                    <a:chExt cx="1085" cy="2450"/>
                  </a:xfrm>
                </p:grpSpPr>
                <p:sp>
                  <p:nvSpPr>
                    <p:cNvPr id="3164"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65"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140" name="Group 94"/>
                  <p:cNvGrpSpPr>
                    <a:grpSpLocks/>
                  </p:cNvGrpSpPr>
                  <p:nvPr/>
                </p:nvGrpSpPr>
                <p:grpSpPr bwMode="auto">
                  <a:xfrm>
                    <a:off x="1529" y="1908"/>
                    <a:ext cx="766" cy="2373"/>
                    <a:chOff x="1455" y="1936"/>
                    <a:chExt cx="766" cy="2373"/>
                  </a:xfrm>
                </p:grpSpPr>
                <p:sp>
                  <p:nvSpPr>
                    <p:cNvPr id="3167"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68"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143" name="Group 97"/>
                  <p:cNvGrpSpPr>
                    <a:grpSpLocks/>
                  </p:cNvGrpSpPr>
                  <p:nvPr/>
                </p:nvGrpSpPr>
                <p:grpSpPr bwMode="auto">
                  <a:xfrm rot="88588">
                    <a:off x="2061" y="1962"/>
                    <a:ext cx="459" cy="2329"/>
                    <a:chOff x="1956" y="1990"/>
                    <a:chExt cx="492" cy="2604"/>
                  </a:xfrm>
                </p:grpSpPr>
                <p:sp>
                  <p:nvSpPr>
                    <p:cNvPr id="3170"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3171"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146" name="Group 100"/>
                  <p:cNvGrpSpPr>
                    <a:grpSpLocks/>
                  </p:cNvGrpSpPr>
                  <p:nvPr/>
                </p:nvGrpSpPr>
                <p:grpSpPr bwMode="auto">
                  <a:xfrm>
                    <a:off x="3408" y="1689"/>
                    <a:ext cx="1125" cy="2426"/>
                    <a:chOff x="3334" y="1717"/>
                    <a:chExt cx="1125" cy="2426"/>
                  </a:xfrm>
                </p:grpSpPr>
                <p:sp>
                  <p:nvSpPr>
                    <p:cNvPr id="3173"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3174"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149" name="Group 103"/>
                  <p:cNvGrpSpPr>
                    <a:grpSpLocks/>
                  </p:cNvGrpSpPr>
                  <p:nvPr/>
                </p:nvGrpSpPr>
                <p:grpSpPr bwMode="auto">
                  <a:xfrm>
                    <a:off x="3255" y="1838"/>
                    <a:ext cx="883" cy="2426"/>
                    <a:chOff x="3181" y="1866"/>
                    <a:chExt cx="883" cy="2426"/>
                  </a:xfrm>
                </p:grpSpPr>
                <p:sp>
                  <p:nvSpPr>
                    <p:cNvPr id="3176"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3177"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154" name="Group 106"/>
                  <p:cNvGrpSpPr>
                    <a:grpSpLocks/>
                  </p:cNvGrpSpPr>
                  <p:nvPr/>
                </p:nvGrpSpPr>
                <p:grpSpPr bwMode="auto">
                  <a:xfrm>
                    <a:off x="3080" y="1955"/>
                    <a:ext cx="619" cy="2386"/>
                    <a:chOff x="3006" y="1983"/>
                    <a:chExt cx="619" cy="2386"/>
                  </a:xfrm>
                </p:grpSpPr>
                <p:sp>
                  <p:nvSpPr>
                    <p:cNvPr id="3179"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3180"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3157" name="Group 109"/>
                  <p:cNvGrpSpPr>
                    <a:grpSpLocks/>
                  </p:cNvGrpSpPr>
                  <p:nvPr/>
                </p:nvGrpSpPr>
                <p:grpSpPr bwMode="auto">
                  <a:xfrm>
                    <a:off x="2893" y="2073"/>
                    <a:ext cx="405" cy="2219"/>
                    <a:chOff x="2819" y="2101"/>
                    <a:chExt cx="405" cy="2219"/>
                  </a:xfrm>
                </p:grpSpPr>
                <p:sp>
                  <p:nvSpPr>
                    <p:cNvPr id="3182"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3183"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3160" name="Group 112"/>
                  <p:cNvGrpSpPr>
                    <a:grpSpLocks/>
                  </p:cNvGrpSpPr>
                  <p:nvPr/>
                </p:nvGrpSpPr>
                <p:grpSpPr bwMode="auto">
                  <a:xfrm>
                    <a:off x="2372" y="2107"/>
                    <a:ext cx="426" cy="2185"/>
                    <a:chOff x="2287" y="2135"/>
                    <a:chExt cx="426" cy="2185"/>
                  </a:xfrm>
                </p:grpSpPr>
                <p:sp>
                  <p:nvSpPr>
                    <p:cNvPr id="3185"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3186"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3163" name="Group 115"/>
              <p:cNvGrpSpPr>
                <a:grpSpLocks/>
              </p:cNvGrpSpPr>
              <p:nvPr/>
            </p:nvGrpSpPr>
            <p:grpSpPr bwMode="auto">
              <a:xfrm>
                <a:off x="74" y="313"/>
                <a:ext cx="5459" cy="3667"/>
                <a:chOff x="74" y="313"/>
                <a:chExt cx="5459" cy="3667"/>
              </a:xfrm>
            </p:grpSpPr>
            <p:grpSp>
              <p:nvGrpSpPr>
                <p:cNvPr id="3166" name="Group 116"/>
                <p:cNvGrpSpPr>
                  <a:grpSpLocks/>
                </p:cNvGrpSpPr>
                <p:nvPr/>
              </p:nvGrpSpPr>
              <p:grpSpPr bwMode="auto">
                <a:xfrm>
                  <a:off x="74" y="313"/>
                  <a:ext cx="5459" cy="3667"/>
                  <a:chOff x="74" y="313"/>
                  <a:chExt cx="5459" cy="3667"/>
                </a:xfrm>
              </p:grpSpPr>
              <p:sp>
                <p:nvSpPr>
                  <p:cNvPr id="3189" name="Arc 117"/>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3190" name="Arc 118"/>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3191" name="Arc 119"/>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3192" name="Arc 120"/>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3193" name="Arc 121"/>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3194" name="Arc 122"/>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3195" name="Freeform 123"/>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3196" name="Freeform 124"/>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3169" name="Group 125"/>
            <p:cNvGrpSpPr>
              <a:grpSpLocks/>
            </p:cNvGrpSpPr>
            <p:nvPr/>
          </p:nvGrpSpPr>
          <p:grpSpPr bwMode="auto">
            <a:xfrm>
              <a:off x="1476" y="449"/>
              <a:ext cx="4038" cy="2966"/>
              <a:chOff x="210" y="337"/>
              <a:chExt cx="5198" cy="3818"/>
            </a:xfrm>
          </p:grpSpPr>
          <p:sp>
            <p:nvSpPr>
              <p:cNvPr id="3198" name="Freeform 126"/>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3199" name="Arc 127"/>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3200" name="Arc 128"/>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3201" name="Arc 129"/>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3202" name="Arc 130"/>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3203" name="Arc 131"/>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3204" name="Freeform 132"/>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3205" name="Freeform 133"/>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3206" name="Freeform 134"/>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3207" name="Freeform 135"/>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3208" name="Freeform 136"/>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3209" name="Freeform 137"/>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3210" name="Freeform 138"/>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3211" name="Freeform 139"/>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3217" name="Rectangle 145"/>
          <p:cNvSpPr>
            <a:spLocks noGrp="1" noChangeArrowheads="1"/>
          </p:cNvSpPr>
          <p:nvPr>
            <p:ph type="ctrTitle" sz="quarter"/>
          </p:nvPr>
        </p:nvSpPr>
        <p:spPr>
          <a:xfrm>
            <a:off x="685800" y="1827213"/>
            <a:ext cx="7772400" cy="1627187"/>
          </a:xfrm>
        </p:spPr>
        <p:txBody>
          <a:bodyPr/>
          <a:lstStyle>
            <a:lvl1pPr>
              <a:defRPr/>
            </a:lvl1pPr>
          </a:lstStyle>
          <a:p>
            <a:r>
              <a:rPr lang="en-US" smtClean="0"/>
              <a:t>Click to edit Master title style</a:t>
            </a:r>
            <a:endParaRPr lang="en-US"/>
          </a:p>
        </p:txBody>
      </p:sp>
      <p:sp>
        <p:nvSpPr>
          <p:cNvPr id="3218" name="Rectangle 14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219" name="Rectangle 147"/>
          <p:cNvSpPr>
            <a:spLocks noGrp="1" noChangeArrowheads="1"/>
          </p:cNvSpPr>
          <p:nvPr>
            <p:ph type="dt" sz="quarter" idx="2"/>
          </p:nvPr>
        </p:nvSpPr>
        <p:spPr/>
        <p:txBody>
          <a:bodyPr/>
          <a:lstStyle>
            <a:lvl1pPr>
              <a:defRPr/>
            </a:lvl1pPr>
          </a:lstStyle>
          <a:p>
            <a:fld id="{4C6479C0-85AC-4EE8-9E8A-AFABF8789802}" type="datetime1">
              <a:rPr lang="en-US" smtClean="0"/>
              <a:pPr/>
              <a:t>5/27/2014</a:t>
            </a:fld>
            <a:endParaRPr lang="en-US"/>
          </a:p>
        </p:txBody>
      </p:sp>
      <p:sp>
        <p:nvSpPr>
          <p:cNvPr id="3220" name="Rectangle 148"/>
          <p:cNvSpPr>
            <a:spLocks noGrp="1" noChangeArrowheads="1"/>
          </p:cNvSpPr>
          <p:nvPr>
            <p:ph type="ftr" sz="quarter" idx="3"/>
          </p:nvPr>
        </p:nvSpPr>
        <p:spPr/>
        <p:txBody>
          <a:bodyPr/>
          <a:lstStyle>
            <a:lvl1pPr>
              <a:defRPr/>
            </a:lvl1pPr>
          </a:lstStyle>
          <a:p>
            <a:endParaRPr lang="en-US"/>
          </a:p>
        </p:txBody>
      </p:sp>
      <p:sp>
        <p:nvSpPr>
          <p:cNvPr id="3221" name="Rectangle 149"/>
          <p:cNvSpPr>
            <a:spLocks noGrp="1" noChangeArrowheads="1"/>
          </p:cNvSpPr>
          <p:nvPr>
            <p:ph type="sldNum" sz="quarter" idx="4"/>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15C639-B3BC-46E5-959D-EB43D22A0FB2}" type="datetime1">
              <a:rPr lang="en-US" smtClean="0"/>
              <a:pPr/>
              <a:t>5/27/2014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003C20A-0613-4933-92F2-A12152E8DD90}" type="datetime1">
              <a:rPr lang="en-US" smtClean="0"/>
              <a:pPr/>
              <a:t>5/27/2014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B732F6-A6F8-477F-A056-0FC4D1D44421}" type="datetime1">
              <a:rPr lang="en-US" smtClean="0"/>
              <a:pPr/>
              <a:t>5/27/2014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2AADE24-C46B-4379-A16C-B03AB2C4A86A}" type="datetime1">
              <a:rPr lang="en-US" smtClean="0"/>
              <a:pPr/>
              <a:t>5/27/2014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AD21D5A-8C65-4116-95F2-EC0DB477BA82}" type="datetime1">
              <a:rPr lang="en-US" smtClean="0"/>
              <a:pPr/>
              <a:t>5/27/2014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778F056-A896-4DEC-A96A-2EED583AB232}" type="datetime1">
              <a:rPr lang="en-US" smtClean="0"/>
              <a:pPr/>
              <a:t>5/27/2014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8F4EEE-4B37-4DC6-852E-135166D5E7BC}" type="datetime1">
              <a:rPr lang="en-US" smtClean="0"/>
              <a:pPr/>
              <a:t>5/27/2014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567183-8DD5-4D7A-BA70-EB678C1C33F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9F17AEE-5429-4DB2-A857-3542B36D8CE8}" type="datetime1">
              <a:rPr lang="en-US" smtClean="0"/>
              <a:pPr/>
              <a:t>5/27/2014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D2A811-F9A8-4ED7-B2FB-334D5A1670E2}" type="datetime1">
              <a:rPr lang="en-US" smtClean="0"/>
              <a:pPr/>
              <a:t>5/27/2014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A2D648-2E4E-4043-93FA-6E74336EA183}" type="datetime1">
              <a:rPr lang="en-US" smtClean="0"/>
              <a:pPr/>
              <a:t>5/27/2014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E934D3-D5D1-4DD3-8515-EBAA0BCC1845}" type="datetime1">
              <a:rPr lang="en-US" smtClean="0"/>
              <a:pPr/>
              <a:t>5/27/2014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567183-8DD5-4D7A-BA70-EB678C1C33F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41F9685-CA0A-40E3-9C9D-95631DF79E44}"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D14EC9-F79A-40DF-A0A8-D0BB4B839F7A}"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B63F1A-72E3-412B-A157-46DBD6AD70D9}"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FAFD70-EA6A-4174-ACDA-5CA4C861183B}"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57CA6B-CAD9-471E-9E69-BC32CE169E1D}" type="datetime1">
              <a:rPr lang="en-US" smtClean="0"/>
              <a:pPr/>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7241E8-7A32-4C48-9738-3BD1077541CE}" type="datetime1">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00535E6-DC2D-4934-82A8-072A1567D40C}"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2761C-4E22-4486-AA53-9A9F31482180}" type="datetime1">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5312A3-CC28-41E8-8C6E-BD9C7B2B164A}"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2546613-C937-41A4-83B4-23980189186E}" type="datetime1">
              <a:rPr lang="en-US" smtClean="0"/>
              <a:pPr/>
              <a:t>5/27/2014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E567183-8DD5-4D7A-BA70-EB678C1C33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64AB39-9C01-4AC7-A9DD-4AEDBB965757}"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0242B-2ADA-4C65-9698-33759625B51D}" type="datetime1">
              <a:rPr lang="en-US" smtClean="0"/>
              <a:pPr/>
              <a:t>5/27/2014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3930D25-BB64-497E-9A32-20F4C8EE4E84}" type="datetime1">
              <a:rPr lang="en-US" smtClean="0"/>
              <a:pPr/>
              <a:t>5/27/2014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E567183-8DD5-4D7A-BA70-EB678C1C33F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B6AC73-0EDA-400E-8DFC-1ECF49C1A139}"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8F4EEE-4B37-4DC6-852E-135166D5E7BC}"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0535E6-DC2D-4934-82A8-072A1567D40C}"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A7297B1-DF05-4550-90EA-DD75AF4E2D12}" type="datetime1">
              <a:rPr lang="en-US" smtClean="0"/>
              <a:pPr/>
              <a:t>5/27/2014</a:t>
            </a:fld>
            <a:endParaRPr lang="en-US"/>
          </a:p>
        </p:txBody>
      </p:sp>
      <p:sp>
        <p:nvSpPr>
          <p:cNvPr id="27" name="Slide Number Placeholder 26"/>
          <p:cNvSpPr>
            <a:spLocks noGrp="1"/>
          </p:cNvSpPr>
          <p:nvPr>
            <p:ph type="sldNum" sz="quarter" idx="11"/>
          </p:nvPr>
        </p:nvSpPr>
        <p:spPr/>
        <p:txBody>
          <a:bodyPr rtlCol="0"/>
          <a:lstStyle/>
          <a:p>
            <a:fld id="{CE567183-8DD5-4D7A-BA70-EB678C1C33F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7297B1-DF05-4550-90EA-DD75AF4E2D12}" type="datetime1">
              <a:rPr lang="en-US" smtClean="0"/>
              <a:pPr/>
              <a:t>5/27/2014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E567183-8DD5-4D7A-BA70-EB678C1C33F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9C73C9E-D27D-4012-8994-D7A73F8F0CE7}" type="datetime1">
              <a:rPr lang="en-US" smtClean="0"/>
              <a:pPr/>
              <a:t>5/27/2014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E567183-8DD5-4D7A-BA70-EB678C1C33F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36644-7061-48CD-9166-AC1F111FBC7F}" type="datetime1">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C520E0-2954-49E8-944F-66EA4C42D666}"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F44A63-A3BF-47D8-8F51-D298C1DB7333}"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A642A7-05C4-4840-B2C4-83A8998ABE2A}"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4527C8-25D9-4BD5-A850-1C1ED4303418}"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3FE321-D5CE-4A41-95EF-8A6919E9BEE2}" type="datetime1">
              <a:rPr lang="en-US" smtClean="0"/>
              <a:pPr/>
              <a:t>5/27/2014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E567183-8DD5-4D7A-BA70-EB678C1C33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C0C3D2-44B2-4B45-AB65-1EE32D9F4C4E}"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567183-8DD5-4D7A-BA70-EB678C1C33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7BC4ADD-1A90-443A-A510-EA946977BD61}" type="datetime1">
              <a:rPr lang="en-US" smtClean="0"/>
              <a:pPr/>
              <a:t>5/27/2014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E567183-8DD5-4D7A-BA70-EB678C1C33F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9DD815E-E191-4676-BA0D-1AD3029546E8}" type="datetime1">
              <a:rPr lang="en-US" smtClean="0"/>
              <a:pPr/>
              <a:t>5/27/2014</a:t>
            </a:fld>
            <a:endParaRPr lang="en-US"/>
          </a:p>
        </p:txBody>
      </p:sp>
      <p:sp>
        <p:nvSpPr>
          <p:cNvPr id="10" name="Slide Number Placeholder 9"/>
          <p:cNvSpPr>
            <a:spLocks noGrp="1"/>
          </p:cNvSpPr>
          <p:nvPr>
            <p:ph type="sldNum" sz="quarter" idx="16"/>
          </p:nvPr>
        </p:nvSpPr>
        <p:spPr/>
        <p:txBody>
          <a:bodyPr rtlCol="0"/>
          <a:lstStyle/>
          <a:p>
            <a:fld id="{CE567183-8DD5-4D7A-BA70-EB678C1C33F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C73C9E-D27D-4012-8994-D7A73F8F0CE7}" type="datetime1">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E567183-8DD5-4D7A-BA70-EB678C1C33F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89DE258-5156-4DC5-B2C4-AB53FC401F1D}" type="datetime1">
              <a:rPr lang="en-US" smtClean="0"/>
              <a:pPr/>
              <a:t>5/27/2014</a:t>
            </a:fld>
            <a:endParaRPr lang="en-US"/>
          </a:p>
        </p:txBody>
      </p:sp>
      <p:sp>
        <p:nvSpPr>
          <p:cNvPr id="12" name="Slide Number Placeholder 11"/>
          <p:cNvSpPr>
            <a:spLocks noGrp="1"/>
          </p:cNvSpPr>
          <p:nvPr>
            <p:ph type="sldNum" sz="quarter" idx="16"/>
          </p:nvPr>
        </p:nvSpPr>
        <p:spPr/>
        <p:txBody>
          <a:bodyPr rtlCol="0"/>
          <a:lstStyle/>
          <a:p>
            <a:fld id="{CE567183-8DD5-4D7A-BA70-EB678C1C33F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838E1D-9091-4558-BEAE-86A554000853}" type="datetime1">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E567183-8DD5-4D7A-BA70-EB678C1C33F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07172-DB8F-42FF-9B6D-53691AC259D3}" type="datetime1">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E567183-8DD5-4D7A-BA70-EB678C1C33F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C36073-9347-46C0-AC12-36316714634D}" type="datetime1">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E567183-8DD5-4D7A-BA70-EB678C1C33F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91C6C46-8D89-48F0-90F9-6745E7A0E312}" type="datetime1">
              <a:rPr lang="en-US" smtClean="0"/>
              <a:pPr/>
              <a:t>5/27/2014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E567183-8DD5-4D7A-BA70-EB678C1C33F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428E3-9ED2-420B-AD2A-E4671862F868}" type="datetime1">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67183-8DD5-4D7A-BA70-EB678C1C33F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B44BB36-1080-48DB-B7AB-647170DC9B75}" type="datetime1">
              <a:rPr lang="en-US" smtClean="0"/>
              <a:pPr/>
              <a:t>5/27/2014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E567183-8DD5-4D7A-BA70-EB678C1C33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AA36644-7061-48CD-9166-AC1F111FBC7F}" type="datetime1">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567183-8DD5-4D7A-BA70-EB678C1C33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E567183-8DD5-4D7A-BA70-EB678C1C33F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FC520E0-2954-49E8-944F-66EA4C42D666}" type="datetime1">
              <a:rPr lang="en-US" smtClean="0"/>
              <a:pPr/>
              <a:t>5/27/2014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E567183-8DD5-4D7A-BA70-EB678C1C33F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AF44A63-A3BF-47D8-8F51-D298C1DB7333}" type="datetime1">
              <a:rPr lang="en-US" smtClean="0"/>
              <a:pPr/>
              <a:t>5/27/2014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C035B05-ECD3-462D-97C4-150B29D27B95}" type="datetime1">
              <a:rPr lang="en-US" smtClean="0"/>
              <a:pPr/>
              <a:t>5/27/2014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E567183-8DD5-4D7A-BA70-EB678C1C33F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BE76082-8232-46A2-84F4-0537BAF6881D}" type="datetime1">
              <a:rPr lang="en-US" smtClean="0"/>
              <a:pPr/>
              <a:t>5/27/2014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567183-8DD5-4D7A-BA70-EB678C1C33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2052"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53"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6"/>
            <p:cNvGrpSpPr>
              <a:grpSpLocks/>
            </p:cNvGrpSpPr>
            <p:nvPr/>
          </p:nvGrpSpPr>
          <p:grpSpPr bwMode="auto">
            <a:xfrm>
              <a:off x="4257" y="1103"/>
              <a:ext cx="768" cy="576"/>
              <a:chOff x="0" y="0"/>
              <a:chExt cx="768" cy="576"/>
            </a:xfrm>
          </p:grpSpPr>
          <p:sp>
            <p:nvSpPr>
              <p:cNvPr id="2055"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56"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5" name="Group 9"/>
            <p:cNvGrpSpPr>
              <a:grpSpLocks/>
            </p:cNvGrpSpPr>
            <p:nvPr/>
          </p:nvGrpSpPr>
          <p:grpSpPr bwMode="auto">
            <a:xfrm>
              <a:off x="3134" y="0"/>
              <a:ext cx="768" cy="576"/>
              <a:chOff x="0" y="0"/>
              <a:chExt cx="768" cy="576"/>
            </a:xfrm>
          </p:grpSpPr>
          <p:sp>
            <p:nvSpPr>
              <p:cNvPr id="205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59"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2062"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63"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2066"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7"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 name="Group 20"/>
                <p:cNvGrpSpPr>
                  <a:grpSpLocks/>
                </p:cNvGrpSpPr>
                <p:nvPr/>
              </p:nvGrpSpPr>
              <p:grpSpPr bwMode="auto">
                <a:xfrm>
                  <a:off x="4267" y="781"/>
                  <a:ext cx="966" cy="522"/>
                  <a:chOff x="2864" y="2019"/>
                  <a:chExt cx="2463" cy="1332"/>
                </a:xfrm>
              </p:grpSpPr>
              <p:sp>
                <p:nvSpPr>
                  <p:cNvPr id="2069"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3"/>
                <p:cNvGrpSpPr>
                  <a:grpSpLocks/>
                </p:cNvGrpSpPr>
                <p:nvPr/>
              </p:nvGrpSpPr>
              <p:grpSpPr bwMode="auto">
                <a:xfrm>
                  <a:off x="4280" y="707"/>
                  <a:ext cx="971" cy="417"/>
                  <a:chOff x="2897" y="1832"/>
                  <a:chExt cx="2477" cy="1064"/>
                </a:xfrm>
              </p:grpSpPr>
              <p:sp>
                <p:nvSpPr>
                  <p:cNvPr id="2072"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6"/>
                <p:cNvGrpSpPr>
                  <a:grpSpLocks/>
                </p:cNvGrpSpPr>
                <p:nvPr/>
              </p:nvGrpSpPr>
              <p:grpSpPr bwMode="auto">
                <a:xfrm>
                  <a:off x="4291" y="630"/>
                  <a:ext cx="969" cy="364"/>
                  <a:chOff x="2924" y="1636"/>
                  <a:chExt cx="2472" cy="927"/>
                </a:xfrm>
              </p:grpSpPr>
              <p:sp>
                <p:nvSpPr>
                  <p:cNvPr id="2075"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6"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29"/>
                <p:cNvGrpSpPr>
                  <a:grpSpLocks/>
                </p:cNvGrpSpPr>
                <p:nvPr/>
              </p:nvGrpSpPr>
              <p:grpSpPr bwMode="auto">
                <a:xfrm>
                  <a:off x="4304" y="543"/>
                  <a:ext cx="918" cy="258"/>
                  <a:chOff x="2958" y="1414"/>
                  <a:chExt cx="2342" cy="657"/>
                </a:xfrm>
              </p:grpSpPr>
              <p:sp>
                <p:nvSpPr>
                  <p:cNvPr id="2078"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9"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2"/>
                <p:cNvGrpSpPr>
                  <a:grpSpLocks/>
                </p:cNvGrpSpPr>
                <p:nvPr/>
              </p:nvGrpSpPr>
              <p:grpSpPr bwMode="auto">
                <a:xfrm>
                  <a:off x="4314" y="487"/>
                  <a:ext cx="843" cy="134"/>
                  <a:chOff x="2983" y="1269"/>
                  <a:chExt cx="2150" cy="343"/>
                </a:xfrm>
              </p:grpSpPr>
              <p:sp>
                <p:nvSpPr>
                  <p:cNvPr id="2081"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2"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5"/>
                <p:cNvGrpSpPr>
                  <a:grpSpLocks/>
                </p:cNvGrpSpPr>
                <p:nvPr/>
              </p:nvGrpSpPr>
              <p:grpSpPr bwMode="auto">
                <a:xfrm>
                  <a:off x="4296" y="349"/>
                  <a:ext cx="737" cy="167"/>
                  <a:chOff x="2938" y="917"/>
                  <a:chExt cx="1879" cy="427"/>
                </a:xfrm>
              </p:grpSpPr>
              <p:sp>
                <p:nvSpPr>
                  <p:cNvPr id="2084"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 name="Group 38"/>
                <p:cNvGrpSpPr>
                  <a:grpSpLocks/>
                </p:cNvGrpSpPr>
                <p:nvPr/>
              </p:nvGrpSpPr>
              <p:grpSpPr bwMode="auto">
                <a:xfrm>
                  <a:off x="3394" y="637"/>
                  <a:ext cx="493" cy="912"/>
                  <a:chOff x="637" y="1653"/>
                  <a:chExt cx="1257" cy="2326"/>
                </a:xfrm>
              </p:grpSpPr>
              <p:sp>
                <p:nvSpPr>
                  <p:cNvPr id="2087"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8"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41"/>
                <p:cNvGrpSpPr>
                  <a:grpSpLocks/>
                </p:cNvGrpSpPr>
                <p:nvPr/>
              </p:nvGrpSpPr>
              <p:grpSpPr bwMode="auto">
                <a:xfrm>
                  <a:off x="3142" y="850"/>
                  <a:ext cx="966" cy="522"/>
                  <a:chOff x="-5" y="2196"/>
                  <a:chExt cx="2463" cy="1332"/>
                </a:xfrm>
              </p:grpSpPr>
              <p:sp>
                <p:nvSpPr>
                  <p:cNvPr id="2090"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1"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4"/>
                <p:cNvGrpSpPr>
                  <a:grpSpLocks/>
                </p:cNvGrpSpPr>
                <p:nvPr/>
              </p:nvGrpSpPr>
              <p:grpSpPr bwMode="auto">
                <a:xfrm>
                  <a:off x="3124" y="777"/>
                  <a:ext cx="971" cy="417"/>
                  <a:chOff x="-52" y="2009"/>
                  <a:chExt cx="2477" cy="1064"/>
                </a:xfrm>
              </p:grpSpPr>
              <p:sp>
                <p:nvSpPr>
                  <p:cNvPr id="2093"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4"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7"/>
                <p:cNvGrpSpPr>
                  <a:grpSpLocks/>
                </p:cNvGrpSpPr>
                <p:nvPr/>
              </p:nvGrpSpPr>
              <p:grpSpPr bwMode="auto">
                <a:xfrm>
                  <a:off x="3115" y="700"/>
                  <a:ext cx="969" cy="363"/>
                  <a:chOff x="-74" y="1813"/>
                  <a:chExt cx="2472" cy="927"/>
                </a:xfrm>
              </p:grpSpPr>
              <p:sp>
                <p:nvSpPr>
                  <p:cNvPr id="2096"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50"/>
                <p:cNvGrpSpPr>
                  <a:grpSpLocks/>
                </p:cNvGrpSpPr>
                <p:nvPr/>
              </p:nvGrpSpPr>
              <p:grpSpPr bwMode="auto">
                <a:xfrm>
                  <a:off x="3153" y="613"/>
                  <a:ext cx="918" cy="257"/>
                  <a:chOff x="22" y="1591"/>
                  <a:chExt cx="2342" cy="657"/>
                </a:xfrm>
              </p:grpSpPr>
              <p:sp>
                <p:nvSpPr>
                  <p:cNvPr id="2099"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3"/>
                <p:cNvGrpSpPr>
                  <a:grpSpLocks/>
                </p:cNvGrpSpPr>
                <p:nvPr/>
              </p:nvGrpSpPr>
              <p:grpSpPr bwMode="auto">
                <a:xfrm>
                  <a:off x="3218" y="556"/>
                  <a:ext cx="843" cy="134"/>
                  <a:chOff x="189" y="1446"/>
                  <a:chExt cx="2150" cy="343"/>
                </a:xfrm>
              </p:grpSpPr>
              <p:sp>
                <p:nvSpPr>
                  <p:cNvPr id="2102"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3"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2" name="Group 56"/>
                <p:cNvGrpSpPr>
                  <a:grpSpLocks/>
                </p:cNvGrpSpPr>
                <p:nvPr/>
              </p:nvGrpSpPr>
              <p:grpSpPr bwMode="auto">
                <a:xfrm>
                  <a:off x="3342" y="418"/>
                  <a:ext cx="737" cy="167"/>
                  <a:chOff x="505" y="1094"/>
                  <a:chExt cx="1879" cy="427"/>
                </a:xfrm>
              </p:grpSpPr>
              <p:sp>
                <p:nvSpPr>
                  <p:cNvPr id="2105"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6"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59"/>
                <p:cNvGrpSpPr>
                  <a:grpSpLocks/>
                </p:cNvGrpSpPr>
                <p:nvPr/>
              </p:nvGrpSpPr>
              <p:grpSpPr bwMode="auto">
                <a:xfrm>
                  <a:off x="3386" y="341"/>
                  <a:ext cx="725" cy="218"/>
                  <a:chOff x="616" y="899"/>
                  <a:chExt cx="1850" cy="554"/>
                </a:xfrm>
              </p:grpSpPr>
              <p:sp>
                <p:nvSpPr>
                  <p:cNvPr id="2108"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9"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2"/>
                <p:cNvGrpSpPr>
                  <a:grpSpLocks/>
                </p:cNvGrpSpPr>
                <p:nvPr/>
              </p:nvGrpSpPr>
              <p:grpSpPr bwMode="auto">
                <a:xfrm>
                  <a:off x="3472" y="231"/>
                  <a:ext cx="693" cy="291"/>
                  <a:chOff x="3472" y="231"/>
                  <a:chExt cx="693" cy="291"/>
                </a:xfrm>
              </p:grpSpPr>
              <p:sp>
                <p:nvSpPr>
                  <p:cNvPr id="2111"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5"/>
                <p:cNvGrpSpPr>
                  <a:grpSpLocks/>
                </p:cNvGrpSpPr>
                <p:nvPr/>
              </p:nvGrpSpPr>
              <p:grpSpPr bwMode="auto">
                <a:xfrm>
                  <a:off x="3554" y="118"/>
                  <a:ext cx="664" cy="349"/>
                  <a:chOff x="3554" y="118"/>
                  <a:chExt cx="664" cy="349"/>
                </a:xfrm>
              </p:grpSpPr>
              <p:sp>
                <p:nvSpPr>
                  <p:cNvPr id="2114"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5"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68"/>
                <p:cNvGrpSpPr>
                  <a:grpSpLocks/>
                </p:cNvGrpSpPr>
                <p:nvPr/>
              </p:nvGrpSpPr>
              <p:grpSpPr bwMode="auto">
                <a:xfrm>
                  <a:off x="3784" y="30"/>
                  <a:ext cx="305" cy="593"/>
                  <a:chOff x="1633" y="104"/>
                  <a:chExt cx="778" cy="1512"/>
                </a:xfrm>
              </p:grpSpPr>
              <p:sp>
                <p:nvSpPr>
                  <p:cNvPr id="2117"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8"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71"/>
                <p:cNvGrpSpPr>
                  <a:grpSpLocks/>
                </p:cNvGrpSpPr>
                <p:nvPr/>
              </p:nvGrpSpPr>
              <p:grpSpPr bwMode="auto">
                <a:xfrm>
                  <a:off x="3903" y="0"/>
                  <a:ext cx="248" cy="601"/>
                  <a:chOff x="1935" y="28"/>
                  <a:chExt cx="634" cy="1534"/>
                </a:xfrm>
              </p:grpSpPr>
              <p:sp>
                <p:nvSpPr>
                  <p:cNvPr id="2120"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1"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8" name="Group 74"/>
                <p:cNvGrpSpPr>
                  <a:grpSpLocks/>
                </p:cNvGrpSpPr>
                <p:nvPr/>
              </p:nvGrpSpPr>
              <p:grpSpPr bwMode="auto">
                <a:xfrm>
                  <a:off x="4251" y="252"/>
                  <a:ext cx="723" cy="222"/>
                  <a:chOff x="2822" y="672"/>
                  <a:chExt cx="1845" cy="566"/>
                </a:xfrm>
              </p:grpSpPr>
              <p:sp>
                <p:nvSpPr>
                  <p:cNvPr id="2123"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9" name="Group 77"/>
                <p:cNvGrpSpPr>
                  <a:grpSpLocks/>
                </p:cNvGrpSpPr>
                <p:nvPr/>
              </p:nvGrpSpPr>
              <p:grpSpPr bwMode="auto">
                <a:xfrm>
                  <a:off x="4196" y="163"/>
                  <a:ext cx="699" cy="282"/>
                  <a:chOff x="2683" y="445"/>
                  <a:chExt cx="1781" cy="717"/>
                </a:xfrm>
              </p:grpSpPr>
              <p:sp>
                <p:nvSpPr>
                  <p:cNvPr id="2126"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128"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129"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30" name="Group 82"/>
                <p:cNvGrpSpPr>
                  <a:grpSpLocks/>
                </p:cNvGrpSpPr>
                <p:nvPr/>
              </p:nvGrpSpPr>
              <p:grpSpPr bwMode="auto">
                <a:xfrm>
                  <a:off x="4242" y="5"/>
                  <a:ext cx="251" cy="596"/>
                  <a:chOff x="2800" y="41"/>
                  <a:chExt cx="640" cy="1520"/>
                </a:xfrm>
              </p:grpSpPr>
              <p:sp>
                <p:nvSpPr>
                  <p:cNvPr id="2131"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32"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5"/>
                <p:cNvGrpSpPr>
                  <a:grpSpLocks/>
                </p:cNvGrpSpPr>
                <p:nvPr/>
              </p:nvGrpSpPr>
              <p:grpSpPr bwMode="auto">
                <a:xfrm>
                  <a:off x="4295" y="53"/>
                  <a:ext cx="398" cy="574"/>
                  <a:chOff x="2934" y="163"/>
                  <a:chExt cx="1017" cy="1464"/>
                </a:xfrm>
              </p:grpSpPr>
              <p:sp>
                <p:nvSpPr>
                  <p:cNvPr id="2134"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35"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8" name="Group 88"/>
                <p:cNvGrpSpPr>
                  <a:grpSpLocks/>
                </p:cNvGrpSpPr>
                <p:nvPr/>
              </p:nvGrpSpPr>
              <p:grpSpPr bwMode="auto">
                <a:xfrm>
                  <a:off x="4215" y="2"/>
                  <a:ext cx="95" cy="567"/>
                  <a:chOff x="2730" y="32"/>
                  <a:chExt cx="243" cy="1448"/>
                </a:xfrm>
              </p:grpSpPr>
              <p:sp>
                <p:nvSpPr>
                  <p:cNvPr id="2137"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38"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 name="Group 91"/>
                <p:cNvGrpSpPr>
                  <a:grpSpLocks/>
                </p:cNvGrpSpPr>
                <p:nvPr/>
              </p:nvGrpSpPr>
              <p:grpSpPr bwMode="auto">
                <a:xfrm>
                  <a:off x="3514" y="683"/>
                  <a:ext cx="425" cy="960"/>
                  <a:chOff x="943" y="1769"/>
                  <a:chExt cx="1085" cy="2450"/>
                </a:xfrm>
              </p:grpSpPr>
              <p:sp>
                <p:nvSpPr>
                  <p:cNvPr id="2140"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41"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50" name="Group 94"/>
                <p:cNvGrpSpPr>
                  <a:grpSpLocks/>
                </p:cNvGrpSpPr>
                <p:nvPr/>
              </p:nvGrpSpPr>
              <p:grpSpPr bwMode="auto">
                <a:xfrm>
                  <a:off x="3715" y="748"/>
                  <a:ext cx="300" cy="930"/>
                  <a:chOff x="1455" y="1936"/>
                  <a:chExt cx="766" cy="2373"/>
                </a:xfrm>
              </p:grpSpPr>
              <p:sp>
                <p:nvSpPr>
                  <p:cNvPr id="2143"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44"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51" name="Group 97"/>
                <p:cNvGrpSpPr>
                  <a:grpSpLocks/>
                </p:cNvGrpSpPr>
                <p:nvPr/>
              </p:nvGrpSpPr>
              <p:grpSpPr bwMode="auto">
                <a:xfrm rot="88588">
                  <a:off x="3923" y="769"/>
                  <a:ext cx="180" cy="913"/>
                  <a:chOff x="1956" y="1990"/>
                  <a:chExt cx="492" cy="2604"/>
                </a:xfrm>
              </p:grpSpPr>
              <p:sp>
                <p:nvSpPr>
                  <p:cNvPr id="2146"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47"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54" name="Group 100"/>
                <p:cNvGrpSpPr>
                  <a:grpSpLocks/>
                </p:cNvGrpSpPr>
                <p:nvPr/>
              </p:nvGrpSpPr>
              <p:grpSpPr bwMode="auto">
                <a:xfrm>
                  <a:off x="4451" y="662"/>
                  <a:ext cx="442" cy="951"/>
                  <a:chOff x="3334" y="1717"/>
                  <a:chExt cx="1125" cy="2426"/>
                </a:xfrm>
              </p:grpSpPr>
              <p:sp>
                <p:nvSpPr>
                  <p:cNvPr id="2149"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0"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57" name="Group 103"/>
                <p:cNvGrpSpPr>
                  <a:grpSpLocks/>
                </p:cNvGrpSpPr>
                <p:nvPr/>
              </p:nvGrpSpPr>
              <p:grpSpPr bwMode="auto">
                <a:xfrm>
                  <a:off x="4391" y="721"/>
                  <a:ext cx="347" cy="951"/>
                  <a:chOff x="3181" y="1866"/>
                  <a:chExt cx="883" cy="2426"/>
                </a:xfrm>
              </p:grpSpPr>
              <p:sp>
                <p:nvSpPr>
                  <p:cNvPr id="2152"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3"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0" name="Group 106"/>
                <p:cNvGrpSpPr>
                  <a:grpSpLocks/>
                </p:cNvGrpSpPr>
                <p:nvPr/>
              </p:nvGrpSpPr>
              <p:grpSpPr bwMode="auto">
                <a:xfrm>
                  <a:off x="4323" y="767"/>
                  <a:ext cx="243" cy="935"/>
                  <a:chOff x="3006" y="1983"/>
                  <a:chExt cx="619" cy="2386"/>
                </a:xfrm>
              </p:grpSpPr>
              <p:sp>
                <p:nvSpPr>
                  <p:cNvPr id="2155"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6"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61" name="Group 109"/>
                <p:cNvGrpSpPr>
                  <a:grpSpLocks/>
                </p:cNvGrpSpPr>
                <p:nvPr/>
              </p:nvGrpSpPr>
              <p:grpSpPr bwMode="auto">
                <a:xfrm>
                  <a:off x="4249" y="813"/>
                  <a:ext cx="159" cy="870"/>
                  <a:chOff x="2819" y="2101"/>
                  <a:chExt cx="405" cy="2219"/>
                </a:xfrm>
              </p:grpSpPr>
              <p:sp>
                <p:nvSpPr>
                  <p:cNvPr id="2158"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9"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64" name="Group 112"/>
                <p:cNvGrpSpPr>
                  <a:grpSpLocks/>
                </p:cNvGrpSpPr>
                <p:nvPr/>
              </p:nvGrpSpPr>
              <p:grpSpPr bwMode="auto">
                <a:xfrm>
                  <a:off x="4045" y="826"/>
                  <a:ext cx="167" cy="857"/>
                  <a:chOff x="2287" y="2135"/>
                  <a:chExt cx="426" cy="2185"/>
                </a:xfrm>
              </p:grpSpPr>
              <p:sp>
                <p:nvSpPr>
                  <p:cNvPr id="2161"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162"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163"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64"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2165"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2166"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2167"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2168"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2169"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2170"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2171"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2172"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73"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74"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2175"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2176"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2177"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78"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79"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80"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81"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82"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83"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84"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2190" name="Rectangle 142"/>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91" name="Rectangle 14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92" name="Rectangle 14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0ACC272F-860B-489A-8C4C-08AC7AD636EE}" type="datetime1">
              <a:rPr lang="en-US" smtClean="0"/>
              <a:pPr/>
              <a:t>5/27/2014</a:t>
            </a:fld>
            <a:endParaRPr lang="en-US"/>
          </a:p>
        </p:txBody>
      </p:sp>
      <p:sp>
        <p:nvSpPr>
          <p:cNvPr id="2193" name="Rectangle 1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2194" name="Rectangle 1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E567183-8DD5-4D7A-BA70-EB678C1C33F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A57C52D-9432-4B6B-88B8-E7EBA7D093A1}" type="datetime1">
              <a:rPr lang="en-US" smtClean="0"/>
              <a:pPr/>
              <a:t>5/27/2014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E567183-8DD5-4D7A-BA70-EB678C1C33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C035B05-ECD3-462D-97C4-150B29D27B95}" type="datetime1">
              <a:rPr lang="en-US" smtClean="0"/>
              <a:pPr/>
              <a:t>5/27/2014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E567183-8DD5-4D7A-BA70-EB678C1C33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C035B05-ECD3-462D-97C4-150B29D27B95}" type="datetime1">
              <a:rPr lang="en-US" smtClean="0"/>
              <a:pPr/>
              <a:t>5/27/2014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E567183-8DD5-4D7A-BA70-EB678C1C33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58.xml"/><Relationship Id="rId6" Type="http://schemas.openxmlformats.org/officeDocument/2006/relationships/slide" Target="slide52.xml"/><Relationship Id="rId5" Type="http://schemas.openxmlformats.org/officeDocument/2006/relationships/slide" Target="slide42.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hyperphysics.phy-astr.gsu.edu/hbase/conser.html" TargetMode="External"/><Relationship Id="rId1" Type="http://schemas.openxmlformats.org/officeDocument/2006/relationships/slideLayout" Target="../slideLayouts/slideLayout24.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48600" cy="1725168"/>
          </a:xfrm>
        </p:spPr>
        <p:txBody>
          <a:bodyPr>
            <a:normAutofit/>
          </a:bodyPr>
          <a:lstStyle/>
          <a:p>
            <a:pPr algn="l"/>
            <a:r>
              <a:rPr lang="en-US" sz="5400" dirty="0" smtClean="0">
                <a:solidFill>
                  <a:schemeClr val="tx1"/>
                </a:solidFill>
              </a:rPr>
              <a:t>Unit </a:t>
            </a:r>
            <a:r>
              <a:rPr lang="en-US" sz="6600" dirty="0" smtClean="0">
                <a:solidFill>
                  <a:schemeClr val="tx1"/>
                </a:solidFill>
              </a:rPr>
              <a:t>11</a:t>
            </a:r>
            <a:r>
              <a:rPr lang="en-US" sz="5400" dirty="0" smtClean="0">
                <a:solidFill>
                  <a:schemeClr val="tx1"/>
                </a:solidFill>
              </a:rPr>
              <a:t>   </a:t>
            </a:r>
            <a:r>
              <a:rPr lang="en-US" sz="5400" dirty="0" err="1" smtClean="0">
                <a:solidFill>
                  <a:schemeClr val="tx1"/>
                </a:solidFill>
              </a:rPr>
              <a:t>ThermoChemistry</a:t>
            </a:r>
            <a:endParaRPr lang="en-US" sz="5400" dirty="0">
              <a:solidFill>
                <a:schemeClr val="tx1"/>
              </a:solidFill>
            </a:endParaRPr>
          </a:p>
        </p:txBody>
      </p:sp>
      <p:sp>
        <p:nvSpPr>
          <p:cNvPr id="4" name="Slide Number Placeholder 3"/>
          <p:cNvSpPr>
            <a:spLocks noGrp="1"/>
          </p:cNvSpPr>
          <p:nvPr>
            <p:ph type="sldNum" sz="quarter" idx="12"/>
          </p:nvPr>
        </p:nvSpPr>
        <p:spPr/>
        <p:txBody>
          <a:bodyPr/>
          <a:lstStyle/>
          <a:p>
            <a:fld id="{CE567183-8DD5-4D7A-BA70-EB678C1C33FB}" type="slidenum">
              <a:rPr lang="en-US" smtClean="0"/>
              <a:pPr/>
              <a:t>1</a:t>
            </a:fld>
            <a:endParaRPr lang="en-US"/>
          </a:p>
        </p:txBody>
      </p:sp>
      <p:pic>
        <p:nvPicPr>
          <p:cNvPr id="59393" name="Picture 1"/>
          <p:cNvPicPr>
            <a:picLocks noChangeAspect="1" noChangeArrowheads="1"/>
          </p:cNvPicPr>
          <p:nvPr/>
        </p:nvPicPr>
        <p:blipFill>
          <a:blip r:embed="rId2" cstate="print"/>
          <a:srcRect/>
          <a:stretch>
            <a:fillRect/>
          </a:stretch>
        </p:blipFill>
        <p:spPr bwMode="auto">
          <a:xfrm>
            <a:off x="533400" y="2971800"/>
            <a:ext cx="8086669"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a:t>
            </a:r>
            <a:endParaRPr lang="en-US" dirty="0"/>
          </a:p>
        </p:txBody>
      </p:sp>
      <p:sp>
        <p:nvSpPr>
          <p:cNvPr id="3" name="Content Placeholder 2"/>
          <p:cNvSpPr>
            <a:spLocks noGrp="1"/>
          </p:cNvSpPr>
          <p:nvPr>
            <p:ph idx="1"/>
          </p:nvPr>
        </p:nvSpPr>
        <p:spPr>
          <a:xfrm>
            <a:off x="381000" y="1524000"/>
            <a:ext cx="8153400" cy="4724400"/>
          </a:xfrm>
        </p:spPr>
        <p:txBody>
          <a:bodyPr/>
          <a:lstStyle/>
          <a:p>
            <a:pPr>
              <a:buNone/>
            </a:pPr>
            <a:r>
              <a:rPr lang="en-US" sz="2400" dirty="0" smtClean="0"/>
              <a:t>The internal energy or thermal energy of a substance is determined by the movement of the molecules and the potential energy of the arrangement of molecules.</a:t>
            </a:r>
          </a:p>
          <a:p>
            <a:pPr algn="ctr"/>
            <a:r>
              <a:rPr lang="en-US" sz="2400" dirty="0" smtClean="0">
                <a:solidFill>
                  <a:srgbClr val="0070C0"/>
                </a:solidFill>
              </a:rPr>
              <a:t>Temperature</a:t>
            </a:r>
            <a:r>
              <a:rPr lang="en-US" sz="2400" dirty="0" smtClean="0"/>
              <a:t> is the measure of the</a:t>
            </a:r>
            <a:br>
              <a:rPr lang="en-US" sz="2400" dirty="0" smtClean="0"/>
            </a:br>
            <a:r>
              <a:rPr lang="en-US" sz="2400" dirty="0" smtClean="0"/>
              <a:t>average kinetic energy of the</a:t>
            </a:r>
            <a:br>
              <a:rPr lang="en-US" sz="2400" dirty="0" smtClean="0"/>
            </a:br>
            <a:r>
              <a:rPr lang="en-US" sz="2400" dirty="0" smtClean="0"/>
              <a:t>molecules.</a:t>
            </a:r>
          </a:p>
          <a:p>
            <a:pPr algn="ctr"/>
            <a:r>
              <a:rPr lang="en-US" sz="2400" dirty="0" smtClean="0">
                <a:solidFill>
                  <a:srgbClr val="0070C0"/>
                </a:solidFill>
              </a:rPr>
              <a:t>Heat energy </a:t>
            </a:r>
            <a:r>
              <a:rPr lang="en-US" sz="2400" dirty="0" smtClean="0"/>
              <a:t>is the energy transferred</a:t>
            </a:r>
            <a:br>
              <a:rPr lang="en-US" sz="2400" dirty="0" smtClean="0"/>
            </a:br>
            <a:r>
              <a:rPr lang="en-US" sz="2400" dirty="0" smtClean="0"/>
              <a:t>from a warmer substance to a</a:t>
            </a:r>
            <a:br>
              <a:rPr lang="en-US" sz="2400" dirty="0" smtClean="0"/>
            </a:br>
            <a:r>
              <a:rPr lang="en-US" sz="2400" dirty="0" smtClean="0"/>
              <a:t>colder one by the collisions of</a:t>
            </a:r>
            <a:br>
              <a:rPr lang="en-US" sz="2400" dirty="0" smtClean="0"/>
            </a:br>
            <a:r>
              <a:rPr lang="en-US" sz="2400" dirty="0" smtClean="0"/>
              <a:t>molecules. </a:t>
            </a:r>
          </a:p>
        </p:txBody>
      </p:sp>
      <p:sp>
        <p:nvSpPr>
          <p:cNvPr id="4" name="Slide Number Placeholder 3"/>
          <p:cNvSpPr>
            <a:spLocks noGrp="1"/>
          </p:cNvSpPr>
          <p:nvPr>
            <p:ph type="sldNum" sz="quarter" idx="12"/>
          </p:nvPr>
        </p:nvSpPr>
        <p:spPr/>
        <p:txBody>
          <a:bodyPr/>
          <a:lstStyle/>
          <a:p>
            <a:fld id="{CE567183-8DD5-4D7A-BA70-EB678C1C33F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462088"/>
          </a:xfrm>
        </p:spPr>
        <p:txBody>
          <a:bodyPr/>
          <a:lstStyle/>
          <a:p>
            <a:r>
              <a:rPr lang="en-US" dirty="0" smtClean="0"/>
              <a:t>Units of Thermal Energy</a:t>
            </a:r>
            <a:endParaRPr lang="en-US" dirty="0"/>
          </a:p>
        </p:txBody>
      </p:sp>
      <p:sp>
        <p:nvSpPr>
          <p:cNvPr id="3" name="Content Placeholder 2"/>
          <p:cNvSpPr>
            <a:spLocks noGrp="1"/>
          </p:cNvSpPr>
          <p:nvPr>
            <p:ph idx="1"/>
          </p:nvPr>
        </p:nvSpPr>
        <p:spPr>
          <a:xfrm>
            <a:off x="152400" y="1524000"/>
            <a:ext cx="8991600" cy="2438400"/>
          </a:xfrm>
        </p:spPr>
        <p:txBody>
          <a:bodyPr/>
          <a:lstStyle/>
          <a:p>
            <a:r>
              <a:rPr lang="en-US" sz="2400" dirty="0" smtClean="0"/>
              <a:t>The unit for all energy is the joule. </a:t>
            </a:r>
          </a:p>
          <a:p>
            <a:r>
              <a:rPr lang="en-US" sz="2400" dirty="0" smtClean="0"/>
              <a:t>However, sometimes the calorie is used for heat. </a:t>
            </a:r>
          </a:p>
          <a:p>
            <a:r>
              <a:rPr lang="en-US" sz="2400" dirty="0" smtClean="0"/>
              <a:t>The calorie is defined as the amount of heat needed to raise 1 g of a substance 1 degree Celsius.</a:t>
            </a:r>
          </a:p>
          <a:p>
            <a:pPr marL="342900" lvl="1" indent="-342900">
              <a:buClr>
                <a:schemeClr val="hlink"/>
              </a:buClr>
            </a:pPr>
            <a:r>
              <a:rPr lang="en-US" sz="2400" dirty="0" smtClean="0"/>
              <a:t>A Calorie (food calorie, with a capital C) is 1000 cal</a:t>
            </a:r>
          </a:p>
          <a:p>
            <a:endParaRPr lang="en-US" sz="2400" b="1" dirty="0" smtClean="0"/>
          </a:p>
          <a:p>
            <a:pPr algn="ctr">
              <a:buNone/>
            </a:pPr>
            <a:r>
              <a:rPr lang="en-US" b="1" dirty="0" smtClean="0">
                <a:solidFill>
                  <a:srgbClr val="00B0F0"/>
                </a:solidFill>
              </a:rPr>
              <a:t>1 cal = 4.18 joules or 1kcal = 4180 J</a:t>
            </a:r>
            <a:r>
              <a:rPr lang="en-US" sz="2400" b="1" dirty="0" smtClean="0"/>
              <a:t/>
            </a:r>
            <a:br>
              <a:rPr lang="en-US" sz="2400" b="1" dirty="0" smtClean="0"/>
            </a:br>
            <a:endParaRPr lang="en-US" sz="2400" b="1" dirty="0" smtClean="0"/>
          </a:p>
        </p:txBody>
      </p:sp>
      <p:sp>
        <p:nvSpPr>
          <p:cNvPr id="4" name="TextBox 3"/>
          <p:cNvSpPr txBox="1"/>
          <p:nvPr/>
        </p:nvSpPr>
        <p:spPr>
          <a:xfrm>
            <a:off x="4953000" y="5334000"/>
            <a:ext cx="3276600" cy="1200329"/>
          </a:xfrm>
          <a:prstGeom prst="rect">
            <a:avLst/>
          </a:prstGeom>
          <a:noFill/>
        </p:spPr>
        <p:txBody>
          <a:bodyPr wrap="square" rtlCol="0">
            <a:spAutoFit/>
          </a:bodyPr>
          <a:lstStyle/>
          <a:p>
            <a:pPr algn="ctr"/>
            <a:r>
              <a:rPr lang="en-US" b="1" dirty="0" smtClean="0">
                <a:solidFill>
                  <a:schemeClr val="tx2"/>
                </a:solidFill>
              </a:rPr>
              <a:t>To convert calories to joules multiply the calories by</a:t>
            </a:r>
            <a:br>
              <a:rPr lang="en-US" b="1" dirty="0" smtClean="0">
                <a:solidFill>
                  <a:schemeClr val="tx2"/>
                </a:solidFill>
              </a:rPr>
            </a:br>
            <a:r>
              <a:rPr lang="en-US" b="1" dirty="0" smtClean="0">
                <a:solidFill>
                  <a:schemeClr val="tx2"/>
                </a:solidFill>
              </a:rPr>
              <a:t>4.18.</a:t>
            </a:r>
            <a:endParaRPr lang="en-US" dirty="0">
              <a:solidFill>
                <a:schemeClr val="tx2"/>
              </a:solidFill>
            </a:endParaRPr>
          </a:p>
        </p:txBody>
      </p:sp>
      <p:sp>
        <p:nvSpPr>
          <p:cNvPr id="5" name="TextBox 4"/>
          <p:cNvSpPr txBox="1"/>
          <p:nvPr/>
        </p:nvSpPr>
        <p:spPr>
          <a:xfrm>
            <a:off x="1219200" y="5334000"/>
            <a:ext cx="3429000" cy="1015663"/>
          </a:xfrm>
          <a:prstGeom prst="rect">
            <a:avLst/>
          </a:prstGeom>
          <a:noFill/>
        </p:spPr>
        <p:txBody>
          <a:bodyPr wrap="square" rtlCol="0">
            <a:spAutoFit/>
          </a:bodyPr>
          <a:lstStyle/>
          <a:p>
            <a:pPr algn="ctr"/>
            <a:r>
              <a:rPr lang="en-US" sz="2000" b="1" dirty="0" smtClean="0">
                <a:solidFill>
                  <a:schemeClr val="tx2"/>
                </a:solidFill>
              </a:rPr>
              <a:t>To convert joules to calories</a:t>
            </a:r>
            <a:br>
              <a:rPr lang="en-US" sz="2000" b="1" dirty="0" smtClean="0">
                <a:solidFill>
                  <a:schemeClr val="tx2"/>
                </a:solidFill>
              </a:rPr>
            </a:br>
            <a:r>
              <a:rPr lang="en-US" sz="2000" b="1" dirty="0" smtClean="0">
                <a:solidFill>
                  <a:schemeClr val="tx2"/>
                </a:solidFill>
              </a:rPr>
              <a:t>divide by 4.18.</a:t>
            </a:r>
            <a:endParaRPr lang="en-US" dirty="0">
              <a:solidFill>
                <a:schemeClr val="tx2"/>
              </a:solidFill>
            </a:endParaRPr>
          </a:p>
        </p:txBody>
      </p:sp>
      <p:sp>
        <p:nvSpPr>
          <p:cNvPr id="6" name="Slide Number Placeholder 5"/>
          <p:cNvSpPr>
            <a:spLocks noGrp="1"/>
          </p:cNvSpPr>
          <p:nvPr>
            <p:ph type="sldNum" sz="quarter" idx="12"/>
          </p:nvPr>
        </p:nvSpPr>
        <p:spPr/>
        <p:txBody>
          <a:bodyPr/>
          <a:lstStyle/>
          <a:p>
            <a:fld id="{CE567183-8DD5-4D7A-BA70-EB678C1C33F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a:t>
            </a:r>
            <a:endParaRPr lang="en-US" dirty="0"/>
          </a:p>
        </p:txBody>
      </p:sp>
      <p:sp>
        <p:nvSpPr>
          <p:cNvPr id="3" name="Content Placeholder 2"/>
          <p:cNvSpPr>
            <a:spLocks noGrp="1"/>
          </p:cNvSpPr>
          <p:nvPr>
            <p:ph idx="1"/>
          </p:nvPr>
        </p:nvSpPr>
        <p:spPr>
          <a:xfrm>
            <a:off x="457200" y="1752600"/>
            <a:ext cx="7772400" cy="2667000"/>
          </a:xfrm>
        </p:spPr>
        <p:txBody>
          <a:bodyPr/>
          <a:lstStyle/>
          <a:p>
            <a:r>
              <a:rPr lang="en-US" sz="2800" dirty="0" smtClean="0">
                <a:latin typeface="+mj-lt"/>
              </a:rPr>
              <a:t>When the nucleus of an atom splits, nuclear energy is released.</a:t>
            </a:r>
          </a:p>
          <a:p>
            <a:r>
              <a:rPr lang="en-US" sz="2800" dirty="0" smtClean="0">
                <a:latin typeface="+mj-lt"/>
              </a:rPr>
              <a:t>Nuclear energy is the most concentrated form of energy.</a:t>
            </a:r>
          </a:p>
          <a:p>
            <a:r>
              <a:rPr lang="en-US" sz="2800" dirty="0" smtClean="0">
                <a:latin typeface="+mj-lt"/>
              </a:rPr>
              <a:t>Fission/fusion</a:t>
            </a:r>
            <a:endParaRPr lang="en-US" sz="2800" dirty="0">
              <a:latin typeface="+mj-lt"/>
            </a:endParaRPr>
          </a:p>
        </p:txBody>
      </p:sp>
      <p:pic>
        <p:nvPicPr>
          <p:cNvPr id="24578" name="Picture 2"/>
          <p:cNvPicPr>
            <a:picLocks noChangeAspect="1" noChangeArrowheads="1"/>
          </p:cNvPicPr>
          <p:nvPr/>
        </p:nvPicPr>
        <p:blipFill>
          <a:blip r:embed="rId2" cstate="print"/>
          <a:srcRect/>
          <a:stretch>
            <a:fillRect/>
          </a:stretch>
        </p:blipFill>
        <p:spPr bwMode="auto">
          <a:xfrm>
            <a:off x="1066800" y="4495800"/>
            <a:ext cx="7059706" cy="160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567183-8DD5-4D7A-BA70-EB678C1C33F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124200"/>
            <a:ext cx="4267200" cy="1143000"/>
          </a:xfrm>
        </p:spPr>
        <p:txBody>
          <a:bodyPr>
            <a:normAutofit/>
          </a:bodyPr>
          <a:lstStyle/>
          <a:p>
            <a:pPr algn="ctr"/>
            <a:r>
              <a:rPr lang="en-US" sz="3200" b="1" dirty="0" smtClean="0"/>
              <a:t>This is end of the section!</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13</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1295400" y="2209800"/>
            <a:ext cx="3352800" cy="2971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Law of Conservation of Energy and Heat Transfer </a:t>
            </a:r>
            <a:endParaRPr lang="en-US" dirty="0"/>
          </a:p>
        </p:txBody>
      </p:sp>
      <p:sp>
        <p:nvSpPr>
          <p:cNvPr id="3" name="Subtitle 2"/>
          <p:cNvSpPr>
            <a:spLocks noGrp="1"/>
          </p:cNvSpPr>
          <p:nvPr>
            <p:ph type="subTitle" idx="1"/>
          </p:nvPr>
        </p:nvSpPr>
        <p:spPr>
          <a:xfrm>
            <a:off x="685800" y="1828800"/>
            <a:ext cx="8077200" cy="1499616"/>
          </a:xfrm>
        </p:spPr>
        <p:txBody>
          <a:bodyPr>
            <a:normAutofit/>
          </a:bodyPr>
          <a:lstStyle/>
          <a:p>
            <a:pPr algn="ctr"/>
            <a:r>
              <a:rPr lang="en-US" sz="2800" dirty="0" smtClean="0">
                <a:solidFill>
                  <a:schemeClr val="accent4"/>
                </a:solidFill>
              </a:rPr>
              <a:t>Chem.11B</a:t>
            </a:r>
            <a:r>
              <a:rPr lang="en-US" sz="2800" dirty="0" smtClean="0"/>
              <a:t> Understand the law of conservation of energy and the processes of heat transfer.</a:t>
            </a:r>
            <a:endParaRPr lang="en-US" sz="2800" dirty="0"/>
          </a:p>
        </p:txBody>
      </p:sp>
      <p:pic>
        <p:nvPicPr>
          <p:cNvPr id="13316" name="Picture 4" descr="http://ts4.mm.bing.net/images/thumbnail.aspx?q=4675514924138567&amp;id=a5377731ae9d524752074ee283e1274c"/>
          <p:cNvPicPr>
            <a:picLocks noChangeAspect="1" noChangeArrowheads="1"/>
          </p:cNvPicPr>
          <p:nvPr/>
        </p:nvPicPr>
        <p:blipFill>
          <a:blip r:embed="rId2" cstate="print"/>
          <a:srcRect/>
          <a:stretch>
            <a:fillRect/>
          </a:stretch>
        </p:blipFill>
        <p:spPr bwMode="auto">
          <a:xfrm>
            <a:off x="3048000" y="228600"/>
            <a:ext cx="3048000" cy="2042161"/>
          </a:xfrm>
          <a:prstGeom prst="rect">
            <a:avLst/>
          </a:prstGeom>
          <a:noFill/>
        </p:spPr>
      </p:pic>
      <p:sp>
        <p:nvSpPr>
          <p:cNvPr id="5" name="Slide Number Placeholder 4"/>
          <p:cNvSpPr>
            <a:spLocks noGrp="1"/>
          </p:cNvSpPr>
          <p:nvPr>
            <p:ph type="sldNum" sz="quarter" idx="12"/>
          </p:nvPr>
        </p:nvSpPr>
        <p:spPr/>
        <p:txBody>
          <a:bodyPr/>
          <a:lstStyle/>
          <a:p>
            <a:fld id="{CE567183-8DD5-4D7A-BA70-EB678C1C33F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a:xfrm>
            <a:off x="0" y="1676400"/>
            <a:ext cx="5410200" cy="4854209"/>
          </a:xfrm>
        </p:spPr>
        <p:txBody>
          <a:bodyPr>
            <a:normAutofit fontScale="92500" lnSpcReduction="10000"/>
          </a:bodyPr>
          <a:lstStyle/>
          <a:p>
            <a:r>
              <a:rPr lang="en-US" dirty="0" smtClean="0"/>
              <a:t>Conservation of energy (1</a:t>
            </a:r>
            <a:r>
              <a:rPr lang="en-US" baseline="30000" dirty="0" smtClean="0"/>
              <a:t>st</a:t>
            </a:r>
            <a:r>
              <a:rPr lang="en-US" dirty="0" smtClean="0"/>
              <a:t> law of thermodynamics) is one of several conservation laws. </a:t>
            </a:r>
          </a:p>
          <a:p>
            <a:r>
              <a:rPr lang="en-US" dirty="0" smtClean="0"/>
              <a:t>It states that the total inflow of energy into a system must equal the total outflow of energy from the system</a:t>
            </a:r>
          </a:p>
          <a:p>
            <a:r>
              <a:rPr lang="en-US" dirty="0" smtClean="0"/>
              <a:t>In other words, energy can be converted from one form to another, but it cannot be created or destroyed. </a:t>
            </a:r>
          </a:p>
        </p:txBody>
      </p:sp>
      <p:pic>
        <p:nvPicPr>
          <p:cNvPr id="14338" name="Picture 2"/>
          <p:cNvPicPr>
            <a:picLocks noChangeAspect="1" noChangeArrowheads="1"/>
          </p:cNvPicPr>
          <p:nvPr/>
        </p:nvPicPr>
        <p:blipFill>
          <a:blip r:embed="rId2" cstate="print"/>
          <a:srcRect/>
          <a:stretch>
            <a:fillRect/>
          </a:stretch>
        </p:blipFill>
        <p:spPr bwMode="auto">
          <a:xfrm>
            <a:off x="5486400" y="1828800"/>
            <a:ext cx="3352800" cy="45751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567183-8DD5-4D7A-BA70-EB678C1C33F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Energy </a:t>
            </a:r>
            <a:endParaRPr lang="en-US" dirty="0"/>
          </a:p>
        </p:txBody>
      </p:sp>
      <p:sp>
        <p:nvSpPr>
          <p:cNvPr id="3" name="Content Placeholder 2"/>
          <p:cNvSpPr>
            <a:spLocks noGrp="1"/>
          </p:cNvSpPr>
          <p:nvPr>
            <p:ph idx="1"/>
          </p:nvPr>
        </p:nvSpPr>
        <p:spPr/>
        <p:txBody>
          <a:bodyPr>
            <a:normAutofit/>
          </a:bodyPr>
          <a:lstStyle/>
          <a:p>
            <a:r>
              <a:rPr lang="en-US" dirty="0" smtClean="0"/>
              <a:t>The law of conservation of energy is also true of heat energy.</a:t>
            </a:r>
          </a:p>
          <a:p>
            <a:r>
              <a:rPr lang="en-US" dirty="0" smtClean="0"/>
              <a:t>If a substance gets hotter something else must get colder.</a:t>
            </a:r>
          </a:p>
          <a:p>
            <a:pPr algn="ctr">
              <a:buNone/>
            </a:pPr>
            <a:r>
              <a:rPr lang="en-US" dirty="0" err="1" smtClean="0"/>
              <a:t>heat</a:t>
            </a:r>
            <a:r>
              <a:rPr lang="en-US" baseline="-25000" dirty="0" err="1" smtClean="0"/>
              <a:t>lost</a:t>
            </a:r>
            <a:r>
              <a:rPr lang="en-US" dirty="0" smtClean="0"/>
              <a:t> = </a:t>
            </a:r>
            <a:r>
              <a:rPr lang="en-US" dirty="0" err="1" smtClean="0"/>
              <a:t>heat</a:t>
            </a:r>
            <a:r>
              <a:rPr lang="en-US" baseline="-25000" dirty="0" err="1" smtClean="0"/>
              <a:t>gained</a:t>
            </a:r>
            <a:endParaRPr lang="en-US" baseline="-25000" dirty="0" smtClean="0"/>
          </a:p>
          <a:p>
            <a:pPr algn="ctr">
              <a:buNone/>
            </a:pPr>
            <a:endParaRPr lang="en-US" baseline="-25000" dirty="0" smtClean="0"/>
          </a:p>
          <a:p>
            <a:pPr algn="ctr">
              <a:buNone/>
            </a:pPr>
            <a:r>
              <a:rPr lang="en-US" sz="2800" dirty="0" smtClean="0">
                <a:solidFill>
                  <a:srgbClr val="FF0000"/>
                </a:solidFill>
              </a:rPr>
              <a:t>For example 200 g of water at 80 degrees C is mixed with 200 g of water at 10 degree C. What is the final temperature?</a:t>
            </a:r>
          </a:p>
          <a:p>
            <a:pPr>
              <a:buNone/>
            </a:pPr>
            <a:endParaRPr lang="en-US" dirty="0"/>
          </a:p>
        </p:txBody>
      </p:sp>
      <p:sp>
        <p:nvSpPr>
          <p:cNvPr id="4" name="TextBox 3"/>
          <p:cNvSpPr txBox="1"/>
          <p:nvPr/>
        </p:nvSpPr>
        <p:spPr>
          <a:xfrm>
            <a:off x="457200" y="4419600"/>
            <a:ext cx="8229600" cy="2246769"/>
          </a:xfrm>
          <a:prstGeom prst="rect">
            <a:avLst/>
          </a:prstGeom>
          <a:solidFill>
            <a:srgbClr val="7030A0"/>
          </a:solidFill>
          <a:ln w="28575">
            <a:solidFill>
              <a:schemeClr val="tx1"/>
            </a:solidFill>
            <a:prstDash val="dash"/>
          </a:ln>
        </p:spPr>
        <p:txBody>
          <a:bodyPr wrap="square" rtlCol="0">
            <a:spAutoFit/>
          </a:bodyPr>
          <a:lstStyle/>
          <a:p>
            <a:pPr algn="ctr"/>
            <a:r>
              <a:rPr lang="en-US" sz="2800" b="1" dirty="0" smtClean="0">
                <a:solidFill>
                  <a:schemeClr val="bg1"/>
                </a:solidFill>
              </a:rPr>
              <a:t>The 80 degree water will lose heat and the 10 degree water will gain heat. They will eventually come to thermal equilibrium and be at the same temperature.</a:t>
            </a:r>
            <a:endParaRPr lang="en-US" sz="2800" dirty="0" smtClean="0">
              <a:solidFill>
                <a:schemeClr val="bg1"/>
              </a:solidFill>
            </a:endParaRPr>
          </a:p>
          <a:p>
            <a:pPr algn="ctr"/>
            <a:endParaRPr lang="en-US" sz="2800" dirty="0"/>
          </a:p>
        </p:txBody>
      </p:sp>
      <p:sp>
        <p:nvSpPr>
          <p:cNvPr id="5" name="Slide Number Placeholder 4"/>
          <p:cNvSpPr>
            <a:spLocks noGrp="1"/>
          </p:cNvSpPr>
          <p:nvPr>
            <p:ph type="sldNum" sz="quarter" idx="12"/>
          </p:nvPr>
        </p:nvSpPr>
        <p:spPr/>
        <p:txBody>
          <a:bodyPr/>
          <a:lstStyle/>
          <a:p>
            <a:fld id="{CE567183-8DD5-4D7A-BA70-EB678C1C33F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Relating Temperature to Energy Transfer as Heat</a:t>
            </a:r>
            <a:endParaRPr lang="en-US" dirty="0"/>
          </a:p>
        </p:txBody>
      </p:sp>
      <p:sp>
        <p:nvSpPr>
          <p:cNvPr id="3" name="Content Placeholder 2"/>
          <p:cNvSpPr>
            <a:spLocks noGrp="1"/>
          </p:cNvSpPr>
          <p:nvPr>
            <p:ph idx="1"/>
          </p:nvPr>
        </p:nvSpPr>
        <p:spPr>
          <a:xfrm>
            <a:off x="0" y="1447800"/>
            <a:ext cx="9144000" cy="4953001"/>
          </a:xfrm>
        </p:spPr>
        <p:txBody>
          <a:bodyPr>
            <a:normAutofit/>
          </a:bodyPr>
          <a:lstStyle/>
          <a:p>
            <a:pPr>
              <a:buNone/>
            </a:pPr>
            <a:r>
              <a:rPr lang="en-US" b="1" dirty="0" smtClean="0"/>
              <a:t> </a:t>
            </a:r>
            <a:endParaRPr lang="en-US" sz="1800" dirty="0" smtClean="0"/>
          </a:p>
          <a:p>
            <a:pPr lvl="0"/>
            <a:r>
              <a:rPr lang="en-US" sz="3600" i="1" dirty="0" smtClean="0"/>
              <a:t>Heat</a:t>
            </a:r>
            <a:r>
              <a:rPr lang="en-US" sz="3600" dirty="0" smtClean="0"/>
              <a:t>,</a:t>
            </a:r>
            <a:r>
              <a:rPr lang="en-US" sz="3600" i="1" dirty="0" smtClean="0"/>
              <a:t> </a:t>
            </a:r>
            <a:r>
              <a:rPr lang="en-US" sz="3600" dirty="0" smtClean="0"/>
              <a:t>q, is energy that transfers from one object to another because of a </a:t>
            </a:r>
            <a:r>
              <a:rPr lang="en-US" sz="3600" dirty="0" smtClean="0">
                <a:solidFill>
                  <a:srgbClr val="FF0000"/>
                </a:solidFill>
              </a:rPr>
              <a:t>temperature</a:t>
            </a:r>
            <a:r>
              <a:rPr lang="en-US" sz="3600" dirty="0" smtClean="0"/>
              <a:t> difference.</a:t>
            </a:r>
            <a:endParaRPr lang="en-US" sz="1800" dirty="0" smtClean="0"/>
          </a:p>
          <a:p>
            <a:pPr lvl="0"/>
            <a:r>
              <a:rPr lang="en-US" sz="3600" dirty="0" smtClean="0"/>
              <a:t>The transfer of energy always takes place from a substance at a high temperature to a substance at a lower temperature.</a:t>
            </a:r>
            <a:endParaRPr lang="en-US" sz="1800" dirty="0" smtClean="0"/>
          </a:p>
          <a:p>
            <a:pPr>
              <a:buNone/>
            </a:pPr>
            <a:endParaRPr lang="en-US"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lvl="0"/>
            <a:r>
              <a:rPr lang="en-US" dirty="0" smtClean="0"/>
              <a:t>Example : You are holding a hot water bottle what will happen:</a:t>
            </a:r>
            <a:endParaRPr lang="en-US" sz="1600" dirty="0" smtClean="0"/>
          </a:p>
          <a:p>
            <a:pPr lvl="2"/>
            <a:r>
              <a:rPr lang="en-US" dirty="0" smtClean="0"/>
              <a:t> The warmer object (hot water bottle) will transfer energy to the cooler object (your hand). </a:t>
            </a:r>
            <a:endParaRPr lang="en-US" sz="1200" dirty="0" smtClean="0"/>
          </a:p>
          <a:p>
            <a:pPr lvl="2"/>
            <a:r>
              <a:rPr lang="en-US" dirty="0" smtClean="0"/>
              <a:t>When energy is transferred as heat, the temperature of the water falls while the temperature of your skin rises.</a:t>
            </a:r>
            <a:endParaRPr lang="en-US" sz="1200" dirty="0" smtClean="0"/>
          </a:p>
          <a:p>
            <a:pPr lvl="2"/>
            <a:r>
              <a:rPr lang="en-US" dirty="0" smtClean="0"/>
              <a:t>The great the difference in temperature of the two object, the more energy that will be transferred. </a:t>
            </a:r>
            <a:endParaRPr lang="en-US" sz="1200" dirty="0" smtClean="0"/>
          </a:p>
          <a:p>
            <a:pPr lvl="2"/>
            <a:r>
              <a:rPr lang="en-US" dirty="0" smtClean="0"/>
              <a:t>This explains why hot things always cool down.</a:t>
            </a:r>
            <a:endParaRPr lang="en-US" sz="1200" dirty="0" smtClean="0"/>
          </a:p>
          <a:p>
            <a:endParaRPr lang="en-US"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 Temperature </a:t>
            </a:r>
            <a:endParaRPr lang="en-US" dirty="0"/>
          </a:p>
        </p:txBody>
      </p:sp>
      <p:sp>
        <p:nvSpPr>
          <p:cNvPr id="3" name="Content Placeholder 2"/>
          <p:cNvSpPr>
            <a:spLocks noGrp="1"/>
          </p:cNvSpPr>
          <p:nvPr>
            <p:ph idx="1"/>
          </p:nvPr>
        </p:nvSpPr>
        <p:spPr>
          <a:xfrm>
            <a:off x="0" y="1524000"/>
            <a:ext cx="9144000" cy="5333999"/>
          </a:xfrm>
        </p:spPr>
        <p:txBody>
          <a:bodyPr>
            <a:normAutofit fontScale="85000" lnSpcReduction="10000"/>
          </a:bodyPr>
          <a:lstStyle/>
          <a:p>
            <a:r>
              <a:rPr lang="en-US" dirty="0" smtClean="0"/>
              <a:t>The internal energy or thermal energy of a substance is determined by the movement of the molecules and the potential energy of the arrangement of molecules.</a:t>
            </a:r>
          </a:p>
          <a:p>
            <a:pPr>
              <a:buNone/>
            </a:pPr>
            <a:endParaRPr lang="en-US" dirty="0" smtClean="0"/>
          </a:p>
          <a:p>
            <a:r>
              <a:rPr lang="en-US" b="1" u="sng" dirty="0" smtClean="0"/>
              <a:t>Temperature</a:t>
            </a:r>
            <a:r>
              <a:rPr lang="en-US" dirty="0" smtClean="0"/>
              <a:t> measures the average kinetic energy of the particles in a sample of matter</a:t>
            </a:r>
          </a:p>
          <a:p>
            <a:pPr algn="ctr">
              <a:buNone/>
            </a:pPr>
            <a:r>
              <a:rPr lang="en-US" dirty="0" smtClean="0"/>
              <a:t>(Kinetic Energy = ½ mv</a:t>
            </a:r>
            <a:r>
              <a:rPr lang="en-US" baseline="30000" dirty="0" smtClean="0"/>
              <a:t>2</a:t>
            </a:r>
            <a:r>
              <a:rPr lang="en-US" dirty="0" smtClean="0"/>
              <a:t>).</a:t>
            </a:r>
          </a:p>
          <a:p>
            <a:pPr algn="ctr">
              <a:buNone/>
            </a:pPr>
            <a:endParaRPr lang="en-US" dirty="0" smtClean="0"/>
          </a:p>
          <a:p>
            <a:pPr lvl="0"/>
            <a:r>
              <a:rPr lang="en-US" dirty="0" smtClean="0"/>
              <a:t>The greater the kinetic energy (the faster the molecules are moving), the higher the temperature, and the hotter it feels. When the kinetic energy decreases (molecules slow down), the temperature decreases. </a:t>
            </a:r>
          </a:p>
          <a:p>
            <a:pPr lvl="0"/>
            <a:r>
              <a:rPr lang="en-US" dirty="0" smtClean="0"/>
              <a:t>A substance can change in temperature due to heat transfer.	</a:t>
            </a:r>
          </a:p>
          <a:p>
            <a:endParaRPr lang="en-US"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28600" y="2590800"/>
            <a:ext cx="8915400" cy="3429000"/>
          </a:xfrm>
        </p:spPr>
        <p:txBody>
          <a:bodyPr>
            <a:noAutofit/>
          </a:bodyPr>
          <a:lstStyle/>
          <a:p>
            <a:pPr marL="571500" indent="-571500" algn="l">
              <a:buFont typeface="+mj-lt"/>
              <a:buAutoNum type="romanUcPeriod"/>
            </a:pPr>
            <a:r>
              <a:rPr lang="en-US" sz="4000" b="1" dirty="0" smtClean="0">
                <a:solidFill>
                  <a:schemeClr val="tx1"/>
                </a:solidFill>
                <a:hlinkClick r:id="rId2" action="ppaction://hlinksldjump"/>
              </a:rPr>
              <a:t>Forms of Energy</a:t>
            </a:r>
            <a:r>
              <a:rPr lang="en-US" sz="4000" b="1" dirty="0" smtClean="0">
                <a:solidFill>
                  <a:schemeClr val="tx1"/>
                </a:solidFill>
              </a:rPr>
              <a:t>				</a:t>
            </a:r>
          </a:p>
          <a:p>
            <a:pPr marL="571500" indent="-571500" algn="l">
              <a:buFont typeface="+mj-lt"/>
              <a:buAutoNum type="romanUcPeriod"/>
            </a:pPr>
            <a:r>
              <a:rPr lang="en-US" sz="4000" b="1" dirty="0" smtClean="0">
                <a:solidFill>
                  <a:schemeClr val="tx1"/>
                </a:solidFill>
                <a:hlinkClick r:id="rId3" action="ppaction://hlinksldjump"/>
              </a:rPr>
              <a:t>Law of Conservation of Energy &amp; Heat Transfer</a:t>
            </a:r>
            <a:endParaRPr lang="en-US" sz="4000" b="1" dirty="0" smtClean="0">
              <a:solidFill>
                <a:schemeClr val="tx1"/>
              </a:solidFill>
            </a:endParaRPr>
          </a:p>
          <a:p>
            <a:pPr marL="571500" indent="-571500" algn="l">
              <a:buFont typeface="+mj-lt"/>
              <a:buAutoNum type="romanUcPeriod"/>
            </a:pPr>
            <a:r>
              <a:rPr lang="en-US" sz="4000" b="1" dirty="0" smtClean="0">
                <a:solidFill>
                  <a:schemeClr val="tx1"/>
                </a:solidFill>
                <a:hlinkClick r:id="rId4" action="ppaction://hlinksldjump"/>
              </a:rPr>
              <a:t>Thermochemical Equations </a:t>
            </a:r>
            <a:endParaRPr lang="en-US" sz="4000" b="1" dirty="0" smtClean="0">
              <a:solidFill>
                <a:schemeClr val="tx1"/>
              </a:solidFill>
            </a:endParaRPr>
          </a:p>
          <a:p>
            <a:pPr marL="571500" indent="-571500" algn="l">
              <a:buFont typeface="+mj-lt"/>
              <a:buAutoNum type="romanUcPeriod"/>
            </a:pPr>
            <a:r>
              <a:rPr lang="en-US" sz="4000" b="1" dirty="0" smtClean="0">
                <a:solidFill>
                  <a:schemeClr val="tx1"/>
                </a:solidFill>
                <a:hlinkClick r:id="rId5" action="ppaction://hlinksldjump"/>
              </a:rPr>
              <a:t>Specific Heat</a:t>
            </a:r>
            <a:endParaRPr lang="en-US" sz="4000" b="1" dirty="0" smtClean="0">
              <a:solidFill>
                <a:schemeClr val="tx1"/>
              </a:solidFill>
            </a:endParaRPr>
          </a:p>
          <a:p>
            <a:pPr marL="571500" indent="-571500" algn="l">
              <a:buFont typeface="+mj-lt"/>
              <a:buAutoNum type="romanUcPeriod"/>
            </a:pPr>
            <a:r>
              <a:rPr lang="en-US" sz="4000" b="1" dirty="0" smtClean="0">
                <a:solidFill>
                  <a:schemeClr val="tx1"/>
                </a:solidFill>
                <a:hlinkClick r:id="rId6" action="ppaction://hlinksldjump"/>
              </a:rPr>
              <a:t>Calorimetry</a:t>
            </a:r>
            <a:endParaRPr lang="en-US" sz="4000" b="1" dirty="0" smtClean="0">
              <a:solidFill>
                <a:schemeClr val="tx1"/>
              </a:solidFill>
            </a:endParaRPr>
          </a:p>
        </p:txBody>
      </p:sp>
      <p:sp>
        <p:nvSpPr>
          <p:cNvPr id="6" name="Title 5"/>
          <p:cNvSpPr>
            <a:spLocks noGrp="1"/>
          </p:cNvSpPr>
          <p:nvPr>
            <p:ph type="title"/>
          </p:nvPr>
        </p:nvSpPr>
        <p:spPr>
          <a:xfrm>
            <a:off x="1447800" y="1447800"/>
            <a:ext cx="6255488" cy="1133475"/>
          </a:xfrm>
        </p:spPr>
        <p:txBody>
          <a:bodyPr>
            <a:normAutofit fontScale="90000"/>
          </a:bodyPr>
          <a:lstStyle/>
          <a:p>
            <a:pPr algn="ctr"/>
            <a:r>
              <a:rPr lang="en-US" sz="7200" b="1" dirty="0" smtClean="0">
                <a:solidFill>
                  <a:schemeClr val="bg1"/>
                </a:solidFill>
              </a:rPr>
              <a:t>Table of Contents</a:t>
            </a:r>
            <a:endParaRPr lang="en-US" sz="7200" b="1" dirty="0">
              <a:solidFill>
                <a:schemeClr val="bg1"/>
              </a:solidFill>
            </a:endParaRPr>
          </a:p>
        </p:txBody>
      </p:sp>
      <p:sp>
        <p:nvSpPr>
          <p:cNvPr id="4" name="Slide Number Placeholder 3"/>
          <p:cNvSpPr>
            <a:spLocks noGrp="1"/>
          </p:cNvSpPr>
          <p:nvPr>
            <p:ph type="sldNum" sz="quarter" idx="11"/>
          </p:nvPr>
        </p:nvSpPr>
        <p:spPr/>
        <p:txBody>
          <a:bodyPr/>
          <a:lstStyle/>
          <a:p>
            <a:fld id="{CE567183-8DD5-4D7A-BA70-EB678C1C33FB}" type="slidenum">
              <a:rPr lang="en-US" smtClean="0"/>
              <a:pPr/>
              <a:t>2</a:t>
            </a:fld>
            <a:endParaRPr lang="en-US"/>
          </a:p>
        </p:txBody>
      </p:sp>
      <p:pic>
        <p:nvPicPr>
          <p:cNvPr id="58370" name="Picture 2" descr="https://encrypted-tbn0.gstatic.com/images?q=tbn:ANd9GcS3BAsK-Zcvj87KNXkUROZQ9KJT0a2rOzTAA3lLE5GO11xkXEo9"/>
          <p:cNvPicPr>
            <a:picLocks noChangeAspect="1" noChangeArrowheads="1"/>
          </p:cNvPicPr>
          <p:nvPr/>
        </p:nvPicPr>
        <p:blipFill>
          <a:blip r:embed="rId7" cstate="print"/>
          <a:srcRect/>
          <a:stretch>
            <a:fillRect/>
          </a:stretch>
        </p:blipFill>
        <p:spPr bwMode="auto">
          <a:xfrm>
            <a:off x="5715000" y="4021016"/>
            <a:ext cx="2667000" cy="23035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a:xfrm>
            <a:off x="0" y="1371600"/>
            <a:ext cx="6858000" cy="5486399"/>
          </a:xfrm>
        </p:spPr>
        <p:txBody>
          <a:bodyPr>
            <a:normAutofit/>
          </a:bodyPr>
          <a:lstStyle/>
          <a:p>
            <a:pPr lvl="0"/>
            <a:r>
              <a:rPr lang="en-US" i="1" dirty="0" smtClean="0"/>
              <a:t>Thermometers</a:t>
            </a:r>
            <a:r>
              <a:rPr lang="en-US" dirty="0" smtClean="0"/>
              <a:t> are device that is used to measure kinetic energy not temperature.</a:t>
            </a:r>
            <a:endParaRPr lang="en-US" sz="1600" dirty="0" smtClean="0"/>
          </a:p>
          <a:p>
            <a:pPr lvl="0"/>
            <a:r>
              <a:rPr lang="en-US" dirty="0" smtClean="0"/>
              <a:t>Thermometers rely on a simple physical property of all substances</a:t>
            </a:r>
            <a:endParaRPr lang="en-US" sz="1600" dirty="0" smtClean="0"/>
          </a:p>
          <a:p>
            <a:pPr lvl="1"/>
            <a:r>
              <a:rPr lang="en-US" dirty="0" smtClean="0"/>
              <a:t>MOST OBJECTS EXPAND WHEN THEIR TEMPERATURE INCREASES   </a:t>
            </a:r>
          </a:p>
          <a:p>
            <a:pPr lvl="1"/>
            <a:r>
              <a:rPr lang="en-US" dirty="0" smtClean="0"/>
              <a:t>Thermometers use liquids substance like mercury and colored alcohol that expand as their temperatures increase and contract as temperature decreases</a:t>
            </a:r>
            <a:endParaRPr lang="en-US" sz="1400" dirty="0" smtClean="0"/>
          </a:p>
          <a:p>
            <a:endParaRPr lang="en-US" dirty="0"/>
          </a:p>
        </p:txBody>
      </p:sp>
      <p:pic>
        <p:nvPicPr>
          <p:cNvPr id="15362" name="Picture 2" descr="http://0.tqn.com/d/chemistry/1/0/W/S/1/thermometer.jpg"/>
          <p:cNvPicPr>
            <a:picLocks noChangeAspect="1" noChangeArrowheads="1"/>
          </p:cNvPicPr>
          <p:nvPr/>
        </p:nvPicPr>
        <p:blipFill>
          <a:blip r:embed="rId2" cstate="print"/>
          <a:srcRect/>
          <a:stretch>
            <a:fillRect/>
          </a:stretch>
        </p:blipFill>
        <p:spPr bwMode="auto">
          <a:xfrm>
            <a:off x="6781800" y="1752600"/>
            <a:ext cx="2184540" cy="3281343"/>
          </a:xfrm>
          <a:prstGeom prst="rect">
            <a:avLst/>
          </a:prstGeom>
          <a:noFill/>
        </p:spPr>
      </p:pic>
      <p:sp>
        <p:nvSpPr>
          <p:cNvPr id="5" name="Slide Number Placeholder 4"/>
          <p:cNvSpPr>
            <a:spLocks noGrp="1"/>
          </p:cNvSpPr>
          <p:nvPr>
            <p:ph type="sldNum" sz="quarter" idx="12"/>
          </p:nvPr>
        </p:nvSpPr>
        <p:spPr/>
        <p:txBody>
          <a:bodyPr/>
          <a:lstStyle/>
          <a:p>
            <a:fld id="{CE567183-8DD5-4D7A-BA70-EB678C1C33F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Scales</a:t>
            </a:r>
            <a:endParaRPr lang="en-US" dirty="0"/>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pPr lvl="0"/>
            <a:r>
              <a:rPr lang="en-US" u="sng" dirty="0" smtClean="0"/>
              <a:t>Fahrenheit Scale</a:t>
            </a:r>
            <a:endParaRPr lang="en-US" sz="1600" dirty="0" smtClean="0"/>
          </a:p>
          <a:p>
            <a:pPr lvl="1"/>
            <a:r>
              <a:rPr lang="en-US" dirty="0" smtClean="0"/>
              <a:t>Most familiar to you from your friendly weather reports</a:t>
            </a:r>
            <a:endParaRPr lang="en-US" sz="1400" dirty="0" smtClean="0"/>
          </a:p>
          <a:p>
            <a:pPr lvl="1"/>
            <a:r>
              <a:rPr lang="en-US" dirty="0" smtClean="0"/>
              <a:t>Units called DEGREES FAHRENHEIT [ °F]</a:t>
            </a:r>
            <a:endParaRPr lang="en-US" sz="1200" dirty="0" smtClean="0"/>
          </a:p>
          <a:p>
            <a:pPr lvl="1"/>
            <a:r>
              <a:rPr lang="en-US" dirty="0" smtClean="0"/>
              <a:t>Water freezes at 32 °F and Boils </a:t>
            </a:r>
            <a:r>
              <a:rPr lang="en-US" sz="1400" dirty="0" smtClean="0"/>
              <a:t> </a:t>
            </a:r>
            <a:r>
              <a:rPr lang="en-US" dirty="0" smtClean="0"/>
              <a:t>at 212 °F</a:t>
            </a:r>
          </a:p>
          <a:p>
            <a:pPr lvl="1">
              <a:buNone/>
            </a:pPr>
            <a:endParaRPr lang="en-US" sz="1600" dirty="0" smtClean="0"/>
          </a:p>
          <a:p>
            <a:pPr lvl="0"/>
            <a:r>
              <a:rPr lang="en-US" u="sng" dirty="0" smtClean="0"/>
              <a:t>Celsius Scale</a:t>
            </a:r>
            <a:endParaRPr lang="en-US" sz="1600" dirty="0" smtClean="0"/>
          </a:p>
          <a:p>
            <a:pPr lvl="1"/>
            <a:r>
              <a:rPr lang="en-US" dirty="0" smtClean="0"/>
              <a:t>Widely used in science and other countries</a:t>
            </a:r>
            <a:endParaRPr lang="en-US" sz="1400" dirty="0" smtClean="0"/>
          </a:p>
          <a:p>
            <a:pPr lvl="1"/>
            <a:r>
              <a:rPr lang="en-US" dirty="0" smtClean="0"/>
              <a:t>Units called DEGREES CELSIUS [°C]</a:t>
            </a:r>
            <a:endParaRPr lang="en-US" sz="1400" dirty="0" smtClean="0"/>
          </a:p>
          <a:p>
            <a:pPr lvl="1"/>
            <a:r>
              <a:rPr lang="en-US" dirty="0" smtClean="0"/>
              <a:t>Celsius scale is based the values of </a:t>
            </a:r>
            <a:r>
              <a:rPr lang="en-US" b="1" dirty="0" smtClean="0"/>
              <a:t>0 °C </a:t>
            </a:r>
            <a:r>
              <a:rPr lang="en-US" dirty="0" smtClean="0"/>
              <a:t>to freezing point of water and a value of   100 °C to boiling point of water (at standard pressure)</a:t>
            </a:r>
            <a:endParaRPr lang="en-US" sz="1400" dirty="0" smtClean="0"/>
          </a:p>
          <a:p>
            <a:pPr>
              <a:buNone/>
            </a:pPr>
            <a:r>
              <a:rPr lang="en-US" dirty="0" smtClean="0"/>
              <a:t> </a:t>
            </a:r>
            <a:endParaRPr lang="en-US" sz="1600" dirty="0" smtClean="0"/>
          </a:p>
          <a:p>
            <a:pPr lvl="0"/>
            <a:r>
              <a:rPr lang="en-US" u="sng" dirty="0" smtClean="0"/>
              <a:t>Kelvin Scale</a:t>
            </a:r>
            <a:endParaRPr lang="en-US" sz="1600" dirty="0" smtClean="0"/>
          </a:p>
          <a:p>
            <a:pPr lvl="1"/>
            <a:r>
              <a:rPr lang="en-US" dirty="0" smtClean="0"/>
              <a:t>Based on </a:t>
            </a:r>
            <a:r>
              <a:rPr lang="en-US" i="1" dirty="0" smtClean="0"/>
              <a:t>absolute zero</a:t>
            </a:r>
            <a:r>
              <a:rPr lang="en-US" dirty="0" smtClean="0"/>
              <a:t> the temperature at which an objects energy is minimal </a:t>
            </a:r>
            <a:endParaRPr lang="en-US" sz="1400" dirty="0" smtClean="0"/>
          </a:p>
          <a:p>
            <a:pPr lvl="1"/>
            <a:r>
              <a:rPr lang="en-US" dirty="0" smtClean="0"/>
              <a:t>Units called KELVIN [K]</a:t>
            </a:r>
            <a:endParaRPr lang="en-US" sz="1400" dirty="0" smtClean="0"/>
          </a:p>
          <a:p>
            <a:pPr lvl="1"/>
            <a:r>
              <a:rPr lang="en-US" dirty="0" smtClean="0"/>
              <a:t>On the Kelvin scale zero Kelvin is absolute zero</a:t>
            </a:r>
            <a:endParaRPr lang="en-US" sz="1400" dirty="0" smtClean="0"/>
          </a:p>
          <a:p>
            <a:endParaRPr lang="en-US"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Energy Transfer</a:t>
            </a:r>
            <a:endParaRPr lang="en-US" dirty="0"/>
          </a:p>
        </p:txBody>
      </p:sp>
      <p:sp>
        <p:nvSpPr>
          <p:cNvPr id="3" name="Content Placeholder 2"/>
          <p:cNvSpPr>
            <a:spLocks noGrp="1"/>
          </p:cNvSpPr>
          <p:nvPr>
            <p:ph idx="1"/>
          </p:nvPr>
        </p:nvSpPr>
        <p:spPr>
          <a:xfrm>
            <a:off x="0" y="1524001"/>
            <a:ext cx="9144000" cy="5333999"/>
          </a:xfrm>
        </p:spPr>
        <p:txBody>
          <a:bodyPr>
            <a:normAutofit/>
          </a:bodyPr>
          <a:lstStyle/>
          <a:p>
            <a:pPr lvl="0"/>
            <a:r>
              <a:rPr lang="en-US" sz="2800" dirty="0" smtClean="0"/>
              <a:t>Energy transfer as heat from a hot object can occur in 3 ways</a:t>
            </a:r>
          </a:p>
          <a:p>
            <a:pPr lvl="1" algn="ctr">
              <a:buNone/>
            </a:pPr>
            <a:r>
              <a:rPr lang="en-US" sz="3600" dirty="0" smtClean="0">
                <a:solidFill>
                  <a:srgbClr val="FF0000"/>
                </a:solidFill>
                <a:latin typeface="Aharoni" pitchFamily="2" charset="-79"/>
                <a:cs typeface="Aharoni" pitchFamily="2" charset="-79"/>
              </a:rPr>
              <a:t>Conduction </a:t>
            </a:r>
          </a:p>
          <a:p>
            <a:pPr lvl="1" algn="ctr">
              <a:buNone/>
            </a:pPr>
            <a:r>
              <a:rPr lang="en-US" sz="3600" dirty="0" smtClean="0">
                <a:solidFill>
                  <a:srgbClr val="FF0000"/>
                </a:solidFill>
                <a:latin typeface="Aharoni" pitchFamily="2" charset="-79"/>
                <a:cs typeface="Aharoni" pitchFamily="2" charset="-79"/>
              </a:rPr>
              <a:t>Convection </a:t>
            </a:r>
          </a:p>
          <a:p>
            <a:pPr lvl="1" algn="ctr">
              <a:buNone/>
            </a:pPr>
            <a:r>
              <a:rPr lang="en-US" sz="3600" dirty="0" smtClean="0">
                <a:solidFill>
                  <a:srgbClr val="FF0000"/>
                </a:solidFill>
                <a:latin typeface="Aharoni" pitchFamily="2" charset="-79"/>
                <a:cs typeface="Aharoni" pitchFamily="2" charset="-79"/>
              </a:rPr>
              <a:t>Radiation</a:t>
            </a:r>
          </a:p>
          <a:p>
            <a:r>
              <a:rPr lang="en-US" sz="2800" dirty="0" smtClean="0"/>
              <a:t>Heat transfer will stop when thermal equilibrium is reached, that is the rate at which energy flows out of a substance equals the rate that energy flows into the substance.</a:t>
            </a:r>
            <a:endParaRPr lang="en-US" sz="2800"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Conduction</a:t>
            </a:r>
            <a:endParaRPr lang="en-US" dirty="0"/>
          </a:p>
        </p:txBody>
      </p:sp>
      <p:sp>
        <p:nvSpPr>
          <p:cNvPr id="3" name="Content Placeholder 2"/>
          <p:cNvSpPr>
            <a:spLocks noGrp="1"/>
          </p:cNvSpPr>
          <p:nvPr>
            <p:ph idx="1"/>
          </p:nvPr>
        </p:nvSpPr>
        <p:spPr>
          <a:xfrm>
            <a:off x="0" y="1524001"/>
            <a:ext cx="9144000" cy="3276599"/>
          </a:xfrm>
        </p:spPr>
        <p:txBody>
          <a:bodyPr>
            <a:normAutofit fontScale="92500" lnSpcReduction="10000"/>
          </a:bodyPr>
          <a:lstStyle/>
          <a:p>
            <a:r>
              <a:rPr lang="en-US" dirty="0" smtClean="0">
                <a:solidFill>
                  <a:srgbClr val="FF0000"/>
                </a:solidFill>
              </a:rPr>
              <a:t>The transfer of energy as heat between particles as they collide with a substance or between 2 objects in </a:t>
            </a:r>
            <a:r>
              <a:rPr lang="en-US" u="sng" dirty="0" smtClean="0">
                <a:solidFill>
                  <a:srgbClr val="FF0000"/>
                </a:solidFill>
              </a:rPr>
              <a:t>contact</a:t>
            </a:r>
          </a:p>
          <a:p>
            <a:r>
              <a:rPr lang="en-US" dirty="0" smtClean="0"/>
              <a:t>Energy transfer through </a:t>
            </a:r>
            <a:r>
              <a:rPr lang="en-US" sz="3600" u="sng" dirty="0" smtClean="0"/>
              <a:t>solids</a:t>
            </a:r>
            <a:endParaRPr lang="en-US" dirty="0" smtClean="0"/>
          </a:p>
          <a:p>
            <a:r>
              <a:rPr lang="en-US" dirty="0" smtClean="0"/>
              <a:t>Example: Heating marshmallows with a metal rod, as the marshmallow cook, the wire you are holding is getting hotter. </a:t>
            </a:r>
          </a:p>
          <a:p>
            <a:endParaRPr lang="en-US" dirty="0"/>
          </a:p>
        </p:txBody>
      </p:sp>
      <p:pic>
        <p:nvPicPr>
          <p:cNvPr id="22530" name="Picture 2" descr="http://www.jonschrage.com/2xats113/2xE1L3/conduction.jpg"/>
          <p:cNvPicPr>
            <a:picLocks noChangeAspect="1" noChangeArrowheads="1"/>
          </p:cNvPicPr>
          <p:nvPr/>
        </p:nvPicPr>
        <p:blipFill>
          <a:blip r:embed="rId2" cstate="print"/>
          <a:srcRect/>
          <a:stretch>
            <a:fillRect/>
          </a:stretch>
        </p:blipFill>
        <p:spPr bwMode="auto">
          <a:xfrm>
            <a:off x="3352800" y="4419600"/>
            <a:ext cx="3886200" cy="2250758"/>
          </a:xfrm>
          <a:prstGeom prst="rect">
            <a:avLst/>
          </a:prstGeom>
          <a:noFill/>
        </p:spPr>
      </p:pic>
      <p:sp>
        <p:nvSpPr>
          <p:cNvPr id="5" name="Slide Number Placeholder 4"/>
          <p:cNvSpPr>
            <a:spLocks noGrp="1"/>
          </p:cNvSpPr>
          <p:nvPr>
            <p:ph type="sldNum" sz="quarter" idx="12"/>
          </p:nvPr>
        </p:nvSpPr>
        <p:spPr/>
        <p:txBody>
          <a:bodyPr/>
          <a:lstStyle/>
          <a:p>
            <a:fld id="{CE567183-8DD5-4D7A-BA70-EB678C1C33F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a:t>
            </a:r>
            <a:endParaRPr lang="en-US" dirty="0"/>
          </a:p>
        </p:txBody>
      </p:sp>
      <p:sp>
        <p:nvSpPr>
          <p:cNvPr id="3" name="Content Placeholder 2"/>
          <p:cNvSpPr>
            <a:spLocks noGrp="1"/>
          </p:cNvSpPr>
          <p:nvPr>
            <p:ph idx="1"/>
          </p:nvPr>
        </p:nvSpPr>
        <p:spPr>
          <a:xfrm>
            <a:off x="2743200" y="1447800"/>
            <a:ext cx="6400800" cy="5410199"/>
          </a:xfrm>
        </p:spPr>
        <p:txBody>
          <a:bodyPr>
            <a:normAutofit fontScale="92500" lnSpcReduction="10000"/>
          </a:bodyPr>
          <a:lstStyle/>
          <a:p>
            <a:r>
              <a:rPr lang="en-US" dirty="0" smtClean="0">
                <a:solidFill>
                  <a:srgbClr val="FF0000"/>
                </a:solidFill>
              </a:rPr>
              <a:t>The transfer of energy by the movement of </a:t>
            </a:r>
            <a:r>
              <a:rPr lang="en-US" u="sng" dirty="0" smtClean="0">
                <a:solidFill>
                  <a:srgbClr val="FF0000"/>
                </a:solidFill>
              </a:rPr>
              <a:t>fluid</a:t>
            </a:r>
            <a:r>
              <a:rPr lang="en-US" dirty="0" smtClean="0">
                <a:solidFill>
                  <a:srgbClr val="FF0000"/>
                </a:solidFill>
              </a:rPr>
              <a:t> with different temperature </a:t>
            </a:r>
          </a:p>
          <a:p>
            <a:r>
              <a:rPr lang="en-US" dirty="0" smtClean="0"/>
              <a:t>During convection, energy is carried away by a heated gas or liquids that expand and rises above cooler, denser gas or liquid</a:t>
            </a:r>
          </a:p>
          <a:p>
            <a:r>
              <a:rPr lang="en-US" b="1" dirty="0" smtClean="0"/>
              <a:t>Energy transfer through</a:t>
            </a:r>
            <a:r>
              <a:rPr lang="en-US" dirty="0" smtClean="0"/>
              <a:t> </a:t>
            </a:r>
            <a:r>
              <a:rPr lang="en-US" sz="3600" u="sng" dirty="0" smtClean="0"/>
              <a:t>gases and liquids </a:t>
            </a:r>
            <a:r>
              <a:rPr lang="en-US" sz="2400" u="sng" dirty="0" smtClean="0"/>
              <a:t>(both fluids)</a:t>
            </a:r>
            <a:endParaRPr lang="en-US" dirty="0" smtClean="0"/>
          </a:p>
          <a:p>
            <a:r>
              <a:rPr lang="en-US" dirty="0" smtClean="0"/>
              <a:t>The cycle of a heated fluid that rises and then cools and fall is called convection current</a:t>
            </a:r>
          </a:p>
          <a:p>
            <a:endParaRPr lang="en-US" dirty="0"/>
          </a:p>
        </p:txBody>
      </p:sp>
      <p:pic>
        <p:nvPicPr>
          <p:cNvPr id="4" name="Picture 3"/>
          <p:cNvPicPr/>
          <p:nvPr/>
        </p:nvPicPr>
        <p:blipFill>
          <a:blip r:embed="rId2" cstate="print"/>
          <a:srcRect/>
          <a:stretch>
            <a:fillRect/>
          </a:stretch>
        </p:blipFill>
        <p:spPr bwMode="auto">
          <a:xfrm>
            <a:off x="304800" y="2057400"/>
            <a:ext cx="2438400" cy="4191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567183-8DD5-4D7A-BA70-EB678C1C33F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a:xfrm>
            <a:off x="152400" y="1600200"/>
            <a:ext cx="8763000" cy="4724400"/>
          </a:xfrm>
        </p:spPr>
        <p:txBody>
          <a:bodyPr>
            <a:normAutofit lnSpcReduction="10000"/>
          </a:bodyPr>
          <a:lstStyle/>
          <a:p>
            <a:r>
              <a:rPr lang="en-US" dirty="0" smtClean="0"/>
              <a:t>The transfer of energy by electromagnetic waves</a:t>
            </a:r>
          </a:p>
          <a:p>
            <a:r>
              <a:rPr lang="en-US" b="1" dirty="0" smtClean="0"/>
              <a:t>Energy transfer that </a:t>
            </a:r>
            <a:r>
              <a:rPr lang="en-US" u="sng" dirty="0" smtClean="0"/>
              <a:t>does not need any material to transfer to, it travels in waves</a:t>
            </a:r>
            <a:endParaRPr lang="en-US" dirty="0" smtClean="0"/>
          </a:p>
          <a:p>
            <a:r>
              <a:rPr lang="en-US" dirty="0" smtClean="0"/>
              <a:t>Example: You stand near the heat of the fire and feel the heat, energy is transferred as eat from the fire in this case in the form of electromagnetic waves</a:t>
            </a:r>
          </a:p>
          <a:p>
            <a:r>
              <a:rPr lang="en-US" dirty="0" smtClean="0"/>
              <a:t>Radiation differs from conduction and convection in that it does not involve the movement of matter</a:t>
            </a:r>
          </a:p>
          <a:p>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3124200" y="2286000"/>
            <a:ext cx="5314083" cy="411011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567183-8DD5-4D7A-BA70-EB678C1C33F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checkerboard(across)">
                                      <p:cBhvr>
                                        <p:cTn id="7" dur="1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Ideas</a:t>
            </a:r>
            <a:endParaRPr lang="en-US" dirty="0"/>
          </a:p>
        </p:txBody>
      </p:sp>
      <p:sp>
        <p:nvSpPr>
          <p:cNvPr id="3" name="Content Placeholder 2"/>
          <p:cNvSpPr>
            <a:spLocks noGrp="1"/>
          </p:cNvSpPr>
          <p:nvPr>
            <p:ph idx="1"/>
          </p:nvPr>
        </p:nvSpPr>
        <p:spPr>
          <a:xfrm>
            <a:off x="0" y="1524000"/>
            <a:ext cx="8991600" cy="5334000"/>
          </a:xfrm>
        </p:spPr>
        <p:txBody>
          <a:bodyPr>
            <a:normAutofit fontScale="92500"/>
          </a:bodyPr>
          <a:lstStyle/>
          <a:p>
            <a:r>
              <a:rPr lang="en-US" dirty="0" smtClean="0">
                <a:solidFill>
                  <a:srgbClr val="FF0000"/>
                </a:solidFill>
              </a:rPr>
              <a:t>The law of conservation of energy: energy cannot be created or destroyed. It can only be transferred from one form to another. </a:t>
            </a:r>
          </a:p>
          <a:p>
            <a:pPr lvl="0"/>
            <a:r>
              <a:rPr lang="en-US" dirty="0" smtClean="0">
                <a:solidFill>
                  <a:srgbClr val="0070C0"/>
                </a:solidFill>
              </a:rPr>
              <a:t>Heat is the transfer of energy from the particles of one object to those of another object due to temperature difference between the two objects.</a:t>
            </a:r>
          </a:p>
          <a:p>
            <a:pPr lvl="0"/>
            <a:r>
              <a:rPr lang="en-US" dirty="0" smtClean="0">
                <a:solidFill>
                  <a:srgbClr val="00B050"/>
                </a:solidFill>
              </a:rPr>
              <a:t>Also remember that, transfer of energy always takes place from a substance at a higher temperature to a substance at a lower temperature</a:t>
            </a:r>
          </a:p>
          <a:p>
            <a:r>
              <a:rPr lang="en-US" dirty="0" smtClean="0">
                <a:solidFill>
                  <a:srgbClr val="FFC000"/>
                </a:solidFill>
              </a:rPr>
              <a:t>Three methods of energy transfer: conduction, convection and radiation</a:t>
            </a:r>
            <a:endParaRPr lang="en-US" dirty="0">
              <a:solidFill>
                <a:srgbClr val="FFC000"/>
              </a:solidFill>
            </a:endParaRPr>
          </a:p>
        </p:txBody>
      </p:sp>
      <p:sp>
        <p:nvSpPr>
          <p:cNvPr id="4" name="Slide Number Placeholder 3"/>
          <p:cNvSpPr>
            <a:spLocks noGrp="1"/>
          </p:cNvSpPr>
          <p:nvPr>
            <p:ph type="sldNum" sz="quarter" idx="12"/>
          </p:nvPr>
        </p:nvSpPr>
        <p:spPr/>
        <p:txBody>
          <a:bodyPr/>
          <a:lstStyle/>
          <a:p>
            <a:fld id="{CE567183-8DD5-4D7A-BA70-EB678C1C33F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419600"/>
            <a:ext cx="4267200" cy="1143000"/>
          </a:xfrm>
        </p:spPr>
        <p:txBody>
          <a:bodyPr>
            <a:normAutofit/>
          </a:bodyPr>
          <a:lstStyle/>
          <a:p>
            <a:pPr algn="ctr"/>
            <a:r>
              <a:rPr lang="en-US" sz="3200" b="1" dirty="0" smtClean="0"/>
              <a:t>This is end of the section!</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27</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3124200" y="1219200"/>
            <a:ext cx="3352800" cy="2971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7772400" cy="1362075"/>
          </a:xfrm>
        </p:spPr>
        <p:txBody>
          <a:bodyPr>
            <a:normAutofit/>
          </a:bodyPr>
          <a:lstStyle/>
          <a:p>
            <a:r>
              <a:rPr lang="en-US" b="1" dirty="0" smtClean="0"/>
              <a:t>Thermochemical Equations</a:t>
            </a:r>
            <a:endParaRPr lang="en-US" b="1" dirty="0"/>
          </a:p>
        </p:txBody>
      </p:sp>
      <p:pic>
        <p:nvPicPr>
          <p:cNvPr id="13314" name="Picture 2" descr="http://encycl.opentopia.com/enimages/669/668130/Endothermic.jpg"/>
          <p:cNvPicPr>
            <a:picLocks noChangeAspect="1" noChangeArrowheads="1"/>
          </p:cNvPicPr>
          <p:nvPr/>
        </p:nvPicPr>
        <p:blipFill>
          <a:blip r:embed="rId2" cstate="print"/>
          <a:srcRect/>
          <a:stretch>
            <a:fillRect/>
          </a:stretch>
        </p:blipFill>
        <p:spPr bwMode="auto">
          <a:xfrm>
            <a:off x="1981200" y="2514600"/>
            <a:ext cx="6019800" cy="2462645"/>
          </a:xfrm>
          <a:prstGeom prst="rect">
            <a:avLst/>
          </a:prstGeom>
          <a:noFill/>
        </p:spPr>
      </p:pic>
      <p:sp>
        <p:nvSpPr>
          <p:cNvPr id="5" name="Slide Number Placeholder 4"/>
          <p:cNvSpPr>
            <a:spLocks noGrp="1"/>
          </p:cNvSpPr>
          <p:nvPr>
            <p:ph type="sldNum" sz="quarter" idx="12"/>
          </p:nvPr>
        </p:nvSpPr>
        <p:spPr/>
        <p:txBody>
          <a:bodyPr/>
          <a:lstStyle/>
          <a:p>
            <a:fld id="{CE567183-8DD5-4D7A-BA70-EB678C1C33FB}" type="slidenum">
              <a:rPr lang="en-US" smtClean="0"/>
              <a:pPr/>
              <a:t>28</a:t>
            </a:fld>
            <a:endParaRPr lang="en-US"/>
          </a:p>
        </p:txBody>
      </p:sp>
      <p:sp>
        <p:nvSpPr>
          <p:cNvPr id="6" name="Rectangle 5"/>
          <p:cNvSpPr/>
          <p:nvPr/>
        </p:nvSpPr>
        <p:spPr>
          <a:xfrm>
            <a:off x="609600" y="5105400"/>
            <a:ext cx="8534400" cy="1384995"/>
          </a:xfrm>
          <a:prstGeom prst="rect">
            <a:avLst/>
          </a:prstGeom>
        </p:spPr>
        <p:txBody>
          <a:bodyPr wrap="square">
            <a:spAutoFit/>
          </a:bodyPr>
          <a:lstStyle/>
          <a:p>
            <a:pPr algn="ctr"/>
            <a:r>
              <a:rPr lang="en-US" sz="2800" b="1" i="1" u="sng" dirty="0" smtClean="0"/>
              <a:t>C.11.C</a:t>
            </a:r>
            <a:r>
              <a:rPr lang="en-US" sz="2800" b="1" u="sng" dirty="0" smtClean="0"/>
              <a:t> </a:t>
            </a:r>
            <a:r>
              <a:rPr lang="en-US" sz="2800" dirty="0" smtClean="0"/>
              <a:t>use </a:t>
            </a:r>
            <a:r>
              <a:rPr lang="en-US" sz="2800" dirty="0" err="1" smtClean="0"/>
              <a:t>thermochemical</a:t>
            </a:r>
            <a:r>
              <a:rPr lang="en-US" sz="2800" dirty="0" smtClean="0"/>
              <a:t> equations to calculate energy changes that occur in chemical reactions and classify reactions as exothermic or endothermic</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1066800"/>
          </a:xfrm>
        </p:spPr>
        <p:txBody>
          <a:bodyPr/>
          <a:lstStyle/>
          <a:p>
            <a:r>
              <a:rPr lang="en-US" dirty="0" smtClean="0"/>
              <a:t>Thermochemical Equations</a:t>
            </a:r>
            <a:endParaRPr lang="en-US" dirty="0"/>
          </a:p>
        </p:txBody>
      </p:sp>
      <p:sp>
        <p:nvSpPr>
          <p:cNvPr id="6" name="Content Placeholder 5"/>
          <p:cNvSpPr>
            <a:spLocks noGrp="1"/>
          </p:cNvSpPr>
          <p:nvPr>
            <p:ph sz="quarter" idx="1"/>
          </p:nvPr>
        </p:nvSpPr>
        <p:spPr>
          <a:xfrm>
            <a:off x="457200" y="1981200"/>
            <a:ext cx="8229600" cy="4325112"/>
          </a:xfrm>
        </p:spPr>
        <p:txBody>
          <a:bodyPr>
            <a:normAutofit/>
          </a:bodyPr>
          <a:lstStyle/>
          <a:p>
            <a:r>
              <a:rPr lang="en-US" sz="2800" dirty="0" smtClean="0"/>
              <a:t>A </a:t>
            </a:r>
            <a:r>
              <a:rPr lang="en-US" sz="2800" b="1" dirty="0" smtClean="0"/>
              <a:t>Thermochemical Equation</a:t>
            </a:r>
            <a:r>
              <a:rPr lang="en-US" sz="2800" dirty="0" smtClean="0"/>
              <a:t> is a balanced stoichiometric chemical equation that includes the enthalpy change, ΔH.</a:t>
            </a:r>
          </a:p>
          <a:p>
            <a:pPr lvl="1"/>
            <a:r>
              <a:rPr lang="en-US" sz="2800" dirty="0" smtClean="0"/>
              <a:t>Enthalpy (H) is the transfer of energy in a reaction (for chemical reactions it is in the form of heat) and ΔH is the change in enthalpy.</a:t>
            </a:r>
          </a:p>
          <a:p>
            <a:pPr lvl="2"/>
            <a:r>
              <a:rPr lang="en-US" sz="2400" dirty="0" smtClean="0"/>
              <a:t>By definition, ΔH = </a:t>
            </a:r>
            <a:r>
              <a:rPr lang="en-US" sz="2400" dirty="0" err="1" smtClean="0"/>
              <a:t>H</a:t>
            </a:r>
            <a:r>
              <a:rPr lang="en-US" sz="1400" dirty="0" err="1" smtClean="0"/>
              <a:t>products</a:t>
            </a:r>
            <a:r>
              <a:rPr lang="en-US" sz="1400" dirty="0" smtClean="0"/>
              <a:t> </a:t>
            </a:r>
            <a:r>
              <a:rPr lang="en-US" sz="2400" dirty="0" smtClean="0"/>
              <a:t>– </a:t>
            </a:r>
            <a:r>
              <a:rPr lang="en-US" sz="2400" dirty="0" err="1" smtClean="0"/>
              <a:t>H</a:t>
            </a:r>
            <a:r>
              <a:rPr lang="en-US" sz="1400" dirty="0" err="1" smtClean="0"/>
              <a:t>reactants</a:t>
            </a:r>
            <a:r>
              <a:rPr lang="en-US" sz="1400" dirty="0" smtClean="0"/>
              <a:t> </a:t>
            </a:r>
          </a:p>
          <a:p>
            <a:pPr lvl="2"/>
            <a:r>
              <a:rPr lang="en-US" sz="2400" dirty="0" err="1" smtClean="0"/>
              <a:t>H</a:t>
            </a:r>
            <a:r>
              <a:rPr lang="en-US" sz="1400" dirty="0" err="1" smtClean="0"/>
              <a:t>products</a:t>
            </a:r>
            <a:r>
              <a:rPr lang="en-US" sz="1400" dirty="0" smtClean="0"/>
              <a:t> </a:t>
            </a:r>
            <a:r>
              <a:rPr lang="en-US" sz="2400" dirty="0" smtClean="0"/>
              <a:t>&lt; </a:t>
            </a:r>
            <a:r>
              <a:rPr lang="en-US" sz="2400" dirty="0" err="1" smtClean="0"/>
              <a:t>H</a:t>
            </a:r>
            <a:r>
              <a:rPr lang="en-US" sz="1400" dirty="0" err="1" smtClean="0"/>
              <a:t>reactants</a:t>
            </a:r>
            <a:r>
              <a:rPr lang="en-US" sz="2400" dirty="0" smtClean="0"/>
              <a:t>, ΔH is negative</a:t>
            </a:r>
          </a:p>
          <a:p>
            <a:pPr lvl="2"/>
            <a:r>
              <a:rPr lang="en-US" sz="2400" dirty="0" err="1" smtClean="0"/>
              <a:t>H</a:t>
            </a:r>
            <a:r>
              <a:rPr lang="en-US" sz="1400" dirty="0" err="1" smtClean="0"/>
              <a:t>products</a:t>
            </a:r>
            <a:r>
              <a:rPr lang="en-US" sz="1400" dirty="0" smtClean="0"/>
              <a:t> </a:t>
            </a:r>
            <a:r>
              <a:rPr lang="en-US" sz="2400" dirty="0" smtClean="0"/>
              <a:t>&gt; </a:t>
            </a:r>
            <a:r>
              <a:rPr lang="en-US" sz="2400" dirty="0" err="1" smtClean="0"/>
              <a:t>H</a:t>
            </a:r>
            <a:r>
              <a:rPr lang="en-US" sz="1400" dirty="0" err="1" smtClean="0"/>
              <a:t>reactants</a:t>
            </a:r>
            <a:r>
              <a:rPr lang="en-US" sz="2400" dirty="0" smtClean="0"/>
              <a:t>, ΔH is positive</a:t>
            </a:r>
          </a:p>
        </p:txBody>
      </p:sp>
      <p:sp>
        <p:nvSpPr>
          <p:cNvPr id="4" name="Slide Number Placeholder 3"/>
          <p:cNvSpPr>
            <a:spLocks noGrp="1"/>
          </p:cNvSpPr>
          <p:nvPr>
            <p:ph type="sldNum" sz="quarter" idx="12"/>
          </p:nvPr>
        </p:nvSpPr>
        <p:spPr/>
        <p:txBody>
          <a:bodyPr/>
          <a:lstStyle/>
          <a:p>
            <a:fld id="{CE567183-8DD5-4D7A-BA70-EB678C1C33F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Understanding Energy and it Forms</a:t>
            </a:r>
            <a:endParaRPr lang="en-US" dirty="0"/>
          </a:p>
        </p:txBody>
      </p:sp>
      <p:sp>
        <p:nvSpPr>
          <p:cNvPr id="3" name="Subtitle 2"/>
          <p:cNvSpPr>
            <a:spLocks noGrp="1"/>
          </p:cNvSpPr>
          <p:nvPr>
            <p:ph type="subTitle" sz="quarter" idx="1"/>
          </p:nvPr>
        </p:nvSpPr>
        <p:spPr>
          <a:xfrm>
            <a:off x="1447800" y="4800600"/>
            <a:ext cx="6400800" cy="1752600"/>
          </a:xfrm>
        </p:spPr>
        <p:txBody>
          <a:bodyPr/>
          <a:lstStyle/>
          <a:p>
            <a:r>
              <a:rPr lang="en-US" sz="2800" dirty="0" smtClean="0"/>
              <a:t>C.11.A Understand energy and its forms, including kinetic energy, potential energy, and thermal energy.</a:t>
            </a:r>
            <a:endParaRPr lang="en-US" sz="2800" dirty="0"/>
          </a:p>
        </p:txBody>
      </p:sp>
      <p:sp>
        <p:nvSpPr>
          <p:cNvPr id="4" name="Slide Number Placeholder 3"/>
          <p:cNvSpPr>
            <a:spLocks noGrp="1"/>
          </p:cNvSpPr>
          <p:nvPr>
            <p:ph type="sldNum" sz="quarter" idx="4"/>
          </p:nvPr>
        </p:nvSpPr>
        <p:spPr/>
        <p:txBody>
          <a:bodyPr/>
          <a:lstStyle/>
          <a:p>
            <a:fld id="{CE567183-8DD5-4D7A-BA70-EB678C1C33F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Thermochemical Equations</a:t>
            </a:r>
            <a:endParaRPr lang="en-US" dirty="0"/>
          </a:p>
        </p:txBody>
      </p:sp>
      <p:sp>
        <p:nvSpPr>
          <p:cNvPr id="3" name="Content Placeholder 2"/>
          <p:cNvSpPr>
            <a:spLocks noGrp="1"/>
          </p:cNvSpPr>
          <p:nvPr>
            <p:ph sz="quarter" idx="1"/>
          </p:nvPr>
        </p:nvSpPr>
        <p:spPr>
          <a:xfrm>
            <a:off x="457200" y="1981200"/>
            <a:ext cx="8229600" cy="4325112"/>
          </a:xfrm>
        </p:spPr>
        <p:txBody>
          <a:bodyPr>
            <a:normAutofit/>
          </a:bodyPr>
          <a:lstStyle/>
          <a:p>
            <a:r>
              <a:rPr lang="en-US" sz="2800" dirty="0" smtClean="0"/>
              <a:t>In working with </a:t>
            </a:r>
            <a:r>
              <a:rPr lang="en-US" sz="2800" dirty="0" err="1" smtClean="0"/>
              <a:t>thermochemical</a:t>
            </a:r>
            <a:r>
              <a:rPr lang="en-US" sz="2800" dirty="0" smtClean="0"/>
              <a:t> equations you will find the following rules helpful.</a:t>
            </a:r>
          </a:p>
          <a:p>
            <a:pPr lvl="1"/>
            <a:r>
              <a:rPr lang="en-US" sz="2800" dirty="0" smtClean="0"/>
              <a:t>When a </a:t>
            </a:r>
            <a:r>
              <a:rPr lang="en-US" sz="2800" dirty="0" err="1" smtClean="0"/>
              <a:t>thermochemical</a:t>
            </a:r>
            <a:r>
              <a:rPr lang="en-US" sz="2800" dirty="0" smtClean="0"/>
              <a:t> equation is multiplied by a factor, the value of H for the new equation is obtained by multiplying the value of H by the same factor. </a:t>
            </a:r>
          </a:p>
          <a:p>
            <a:pPr lvl="1"/>
            <a:r>
              <a:rPr lang="en-US" sz="2800" dirty="0" smtClean="0"/>
              <a:t>When a chemical equation is reversed, the sign of H is reversed. </a:t>
            </a:r>
          </a:p>
          <a:p>
            <a:pPr>
              <a:buNone/>
            </a:pPr>
            <a:endParaRPr lang="en-US"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6800"/>
          </a:xfrm>
        </p:spPr>
        <p:txBody>
          <a:bodyPr>
            <a:normAutofit/>
          </a:bodyPr>
          <a:lstStyle/>
          <a:p>
            <a:r>
              <a:rPr lang="en-US" dirty="0" smtClean="0"/>
              <a:t>Writing Thermochemical Equations</a:t>
            </a:r>
            <a:endParaRPr lang="en-US" dirty="0"/>
          </a:p>
        </p:txBody>
      </p:sp>
      <p:sp>
        <p:nvSpPr>
          <p:cNvPr id="3" name="Content Placeholder 2"/>
          <p:cNvSpPr>
            <a:spLocks noGrp="1"/>
          </p:cNvSpPr>
          <p:nvPr>
            <p:ph sz="quarter" idx="1"/>
          </p:nvPr>
        </p:nvSpPr>
        <p:spPr>
          <a:xfrm>
            <a:off x="457200" y="1828800"/>
            <a:ext cx="8229600" cy="4325112"/>
          </a:xfrm>
        </p:spPr>
        <p:txBody>
          <a:bodyPr>
            <a:normAutofit/>
          </a:bodyPr>
          <a:lstStyle/>
          <a:p>
            <a:r>
              <a:rPr lang="en-US" sz="2800" dirty="0" smtClean="0"/>
              <a:t>Thermochemical equations show the exchange of heat in a chemical reaction.</a:t>
            </a:r>
          </a:p>
          <a:p>
            <a:pPr lvl="1"/>
            <a:r>
              <a:rPr lang="en-US" sz="2800" dirty="0" smtClean="0"/>
              <a:t>For example, Burning one mole of wax releases 20,000 kJ of heat energy.</a:t>
            </a:r>
          </a:p>
          <a:p>
            <a:pPr lvl="2"/>
            <a:r>
              <a:rPr lang="en-US" sz="2400" dirty="0" smtClean="0"/>
              <a:t>This could be written as: </a:t>
            </a:r>
          </a:p>
          <a:p>
            <a:pPr lvl="3"/>
            <a:r>
              <a:rPr lang="en-US" sz="2400" dirty="0" smtClean="0"/>
              <a:t>C</a:t>
            </a:r>
            <a:r>
              <a:rPr lang="en-US" sz="2400" baseline="-25000" dirty="0" smtClean="0"/>
              <a:t>40</a:t>
            </a:r>
            <a:r>
              <a:rPr lang="en-US" sz="2400" dirty="0" smtClean="0"/>
              <a:t>H</a:t>
            </a:r>
            <a:r>
              <a:rPr lang="en-US" sz="2400" baseline="-25000" dirty="0" smtClean="0"/>
              <a:t>82</a:t>
            </a:r>
            <a:r>
              <a:rPr lang="en-US" sz="2400" dirty="0" smtClean="0"/>
              <a:t> + 60.5 O</a:t>
            </a:r>
            <a:r>
              <a:rPr lang="en-US" sz="2400" baseline="-25000" dirty="0" smtClean="0"/>
              <a:t>2</a:t>
            </a:r>
            <a:r>
              <a:rPr lang="en-US" sz="2400" dirty="0" smtClean="0"/>
              <a:t> → 40 CO</a:t>
            </a:r>
            <a:r>
              <a:rPr lang="en-US" sz="2400" baseline="-25000" dirty="0" smtClean="0"/>
              <a:t>2</a:t>
            </a:r>
            <a:r>
              <a:rPr lang="en-US" sz="2400" dirty="0" smtClean="0"/>
              <a:t> + 41 H</a:t>
            </a:r>
            <a:r>
              <a:rPr lang="en-US" sz="2400" baseline="-25000" dirty="0" smtClean="0"/>
              <a:t>2</a:t>
            </a:r>
            <a:r>
              <a:rPr lang="en-US" sz="2400" dirty="0" smtClean="0"/>
              <a:t>O + 20,000 kJ </a:t>
            </a:r>
          </a:p>
          <a:p>
            <a:pPr lvl="2"/>
            <a:r>
              <a:rPr lang="en-US" sz="2400" dirty="0" smtClean="0"/>
              <a:t>Instead we usually write: </a:t>
            </a:r>
          </a:p>
          <a:p>
            <a:pPr lvl="3"/>
            <a:r>
              <a:rPr lang="en-US" sz="2400" dirty="0" smtClean="0"/>
              <a:t>C</a:t>
            </a:r>
            <a:r>
              <a:rPr lang="en-US" sz="2400" baseline="-25000" dirty="0" smtClean="0"/>
              <a:t>40</a:t>
            </a:r>
            <a:r>
              <a:rPr lang="en-US" sz="2400" dirty="0" smtClean="0"/>
              <a:t>H</a:t>
            </a:r>
            <a:r>
              <a:rPr lang="en-US" sz="2400" baseline="-25000" dirty="0" smtClean="0"/>
              <a:t>82</a:t>
            </a:r>
            <a:r>
              <a:rPr lang="en-US" sz="2400" dirty="0" smtClean="0"/>
              <a:t> + 60.5 O</a:t>
            </a:r>
            <a:r>
              <a:rPr lang="en-US" sz="2400" baseline="-25000" dirty="0" smtClean="0"/>
              <a:t>2</a:t>
            </a:r>
            <a:r>
              <a:rPr lang="en-US" sz="2400" dirty="0" smtClean="0"/>
              <a:t> → 40 CO</a:t>
            </a:r>
            <a:r>
              <a:rPr lang="en-US" sz="2400" baseline="-25000" dirty="0" smtClean="0"/>
              <a:t>2</a:t>
            </a:r>
            <a:r>
              <a:rPr lang="en-US" sz="2400" dirty="0" smtClean="0"/>
              <a:t> + 41 H</a:t>
            </a:r>
            <a:r>
              <a:rPr lang="en-US" sz="2400" baseline="-25000" dirty="0" smtClean="0"/>
              <a:t>2</a:t>
            </a:r>
            <a:r>
              <a:rPr lang="en-US" sz="2400" dirty="0" smtClean="0"/>
              <a:t>O ΔH = </a:t>
            </a:r>
            <a:r>
              <a:rPr lang="en-US" sz="2400" b="1" dirty="0" smtClean="0"/>
              <a:t>-</a:t>
            </a:r>
            <a:r>
              <a:rPr lang="en-US" sz="2400" dirty="0" smtClean="0"/>
              <a:t>20,000 kJ</a:t>
            </a:r>
            <a:endParaRPr lang="en-US" sz="2400"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Practice </a:t>
            </a:r>
            <a:endParaRPr lang="en-US" dirty="0"/>
          </a:p>
        </p:txBody>
      </p:sp>
      <p:sp>
        <p:nvSpPr>
          <p:cNvPr id="3" name="Content Placeholder 2"/>
          <p:cNvSpPr>
            <a:spLocks noGrp="1"/>
          </p:cNvSpPr>
          <p:nvPr>
            <p:ph sz="quarter" idx="1"/>
          </p:nvPr>
        </p:nvSpPr>
        <p:spPr>
          <a:xfrm>
            <a:off x="228600" y="762000"/>
            <a:ext cx="8686800" cy="1066800"/>
          </a:xfrm>
        </p:spPr>
        <p:txBody>
          <a:bodyPr/>
          <a:lstStyle/>
          <a:p>
            <a:r>
              <a:rPr lang="en-US" dirty="0" smtClean="0"/>
              <a:t>Write the following </a:t>
            </a:r>
            <a:r>
              <a:rPr lang="en-US" dirty="0" err="1" smtClean="0"/>
              <a:t>thermochemical</a:t>
            </a:r>
            <a:r>
              <a:rPr lang="en-US" dirty="0" smtClean="0"/>
              <a:t> equations showing ∆H.</a:t>
            </a:r>
          </a:p>
          <a:p>
            <a:pPr lvl="1"/>
            <a:endParaRPr lang="en-US" dirty="0" smtClean="0"/>
          </a:p>
          <a:p>
            <a:pPr lvl="1"/>
            <a:endParaRPr lang="en-US" dirty="0" smtClean="0"/>
          </a:p>
          <a:p>
            <a:endParaRPr lang="en-US" dirty="0"/>
          </a:p>
        </p:txBody>
      </p:sp>
      <p:sp>
        <p:nvSpPr>
          <p:cNvPr id="4" name="TextBox 3"/>
          <p:cNvSpPr txBox="1"/>
          <p:nvPr/>
        </p:nvSpPr>
        <p:spPr>
          <a:xfrm>
            <a:off x="228600" y="1143000"/>
            <a:ext cx="8915400" cy="4947508"/>
          </a:xfrm>
          <a:prstGeom prst="rect">
            <a:avLst/>
          </a:prstGeom>
          <a:noFill/>
        </p:spPr>
        <p:txBody>
          <a:bodyPr wrap="square" rtlCol="0">
            <a:spAutoFit/>
          </a:bodyPr>
          <a:lstStyle/>
          <a:p>
            <a:pPr marL="658368" lvl="1" indent="-246888">
              <a:spcBef>
                <a:spcPts val="300"/>
              </a:spcBef>
              <a:buClr>
                <a:srgbClr val="438086"/>
              </a:buClr>
              <a:buFont typeface="Georgia"/>
              <a:buChar char="▫"/>
            </a:pPr>
            <a:r>
              <a:rPr lang="en-US" sz="2800" dirty="0" smtClean="0">
                <a:solidFill>
                  <a:schemeClr val="tx2">
                    <a:lumMod val="50000"/>
                  </a:schemeClr>
                </a:solidFill>
              </a:rPr>
              <a:t>Reacting 2 moles of solid sodium with 2 moles of water to produce 2 mole of aqueous sodium hydroxide and 1 mole of hydrogen gas will release 367 kJ of energy </a:t>
            </a:r>
          </a:p>
          <a:p>
            <a:pPr marL="658368" lvl="1" indent="-246888">
              <a:spcBef>
                <a:spcPts val="300"/>
              </a:spcBef>
              <a:buClr>
                <a:srgbClr val="438086"/>
              </a:buClr>
              <a:buFont typeface="Georgia"/>
              <a:buChar char="▫"/>
            </a:pPr>
            <a:endParaRPr lang="en-US" sz="2800" dirty="0" smtClean="0">
              <a:solidFill>
                <a:schemeClr val="tx2">
                  <a:lumMod val="50000"/>
                </a:schemeClr>
              </a:solidFill>
            </a:endParaRPr>
          </a:p>
          <a:p>
            <a:pPr marL="658368" lvl="1" indent="-246888">
              <a:spcBef>
                <a:spcPts val="300"/>
              </a:spcBef>
              <a:buClr>
                <a:srgbClr val="438086"/>
              </a:buClr>
              <a:buFont typeface="Georgia"/>
              <a:buChar char="▫"/>
            </a:pPr>
            <a:endParaRPr lang="en-US" sz="2800" dirty="0" smtClean="0">
              <a:solidFill>
                <a:schemeClr val="tx2">
                  <a:lumMod val="50000"/>
                </a:schemeClr>
              </a:solidFill>
            </a:endParaRPr>
          </a:p>
          <a:p>
            <a:pPr marL="658368" lvl="1" indent="-246888">
              <a:spcBef>
                <a:spcPts val="300"/>
              </a:spcBef>
              <a:buClr>
                <a:srgbClr val="438086"/>
              </a:buClr>
              <a:buFont typeface="Georgia"/>
              <a:buChar char="▫"/>
            </a:pPr>
            <a:r>
              <a:rPr lang="en-US" sz="2800" dirty="0" smtClean="0">
                <a:solidFill>
                  <a:schemeClr val="tx2">
                    <a:lumMod val="50000"/>
                  </a:schemeClr>
                </a:solidFill>
              </a:rPr>
              <a:t>184.6 kJ of energy is needed to produce 1 mole of hydrogen gas and 1 mole of chlorine gas from 2 moles of hydrogen chloride gas.</a:t>
            </a:r>
          </a:p>
          <a:p>
            <a:endParaRPr lang="en-US" sz="2800" dirty="0" smtClean="0"/>
          </a:p>
          <a:p>
            <a:endParaRPr lang="en-US" sz="2800" dirty="0" smtClean="0"/>
          </a:p>
          <a:p>
            <a:endParaRPr lang="en-US" sz="2800" dirty="0"/>
          </a:p>
        </p:txBody>
      </p:sp>
      <p:sp>
        <p:nvSpPr>
          <p:cNvPr id="5" name="TextBox 4"/>
          <p:cNvSpPr txBox="1"/>
          <p:nvPr/>
        </p:nvSpPr>
        <p:spPr>
          <a:xfrm>
            <a:off x="228600" y="2667000"/>
            <a:ext cx="8915400" cy="1608133"/>
          </a:xfrm>
          <a:prstGeom prst="rect">
            <a:avLst/>
          </a:prstGeom>
          <a:noFill/>
        </p:spPr>
        <p:txBody>
          <a:bodyPr wrap="square" rtlCol="0">
            <a:spAutoFit/>
          </a:bodyPr>
          <a:lstStyle/>
          <a:p>
            <a:pPr marL="658368" lvl="1" indent="-246888">
              <a:lnSpc>
                <a:spcPct val="150000"/>
              </a:lnSpc>
              <a:spcBef>
                <a:spcPts val="300"/>
              </a:spcBef>
              <a:buClr>
                <a:srgbClr val="438086"/>
              </a:buClr>
              <a:buFont typeface="Georgia"/>
              <a:buChar char="▫"/>
            </a:pPr>
            <a:r>
              <a:rPr lang="en-US" sz="2600" dirty="0" smtClean="0">
                <a:solidFill>
                  <a:schemeClr val="accent1">
                    <a:lumMod val="50000"/>
                  </a:schemeClr>
                </a:solidFill>
              </a:rPr>
              <a:t>2Na (s) + 2 H</a:t>
            </a:r>
            <a:r>
              <a:rPr lang="en-US" sz="2600" baseline="-25000" dirty="0" smtClean="0">
                <a:solidFill>
                  <a:schemeClr val="accent1">
                    <a:lumMod val="50000"/>
                  </a:schemeClr>
                </a:solidFill>
              </a:rPr>
              <a:t>2</a:t>
            </a:r>
            <a:r>
              <a:rPr lang="en-US" sz="2600" dirty="0" smtClean="0">
                <a:solidFill>
                  <a:schemeClr val="accent1">
                    <a:lumMod val="50000"/>
                  </a:schemeClr>
                </a:solidFill>
              </a:rPr>
              <a:t>O (l) </a:t>
            </a:r>
            <a:r>
              <a:rPr lang="en-US" sz="2600" dirty="0" smtClean="0">
                <a:solidFill>
                  <a:schemeClr val="accent1">
                    <a:lumMod val="50000"/>
                  </a:schemeClr>
                </a:solidFill>
                <a:latin typeface="Calibri"/>
                <a:cs typeface="Calibri"/>
              </a:rPr>
              <a:t>→ </a:t>
            </a:r>
            <a:r>
              <a:rPr lang="en-US" sz="2600" dirty="0" smtClean="0">
                <a:solidFill>
                  <a:schemeClr val="accent1">
                    <a:lumMod val="50000"/>
                  </a:schemeClr>
                </a:solidFill>
                <a:cs typeface="Calibri"/>
              </a:rPr>
              <a:t>2 </a:t>
            </a:r>
            <a:r>
              <a:rPr lang="en-US" sz="2600" dirty="0" err="1" smtClean="0">
                <a:solidFill>
                  <a:schemeClr val="accent1">
                    <a:lumMod val="50000"/>
                  </a:schemeClr>
                </a:solidFill>
                <a:cs typeface="Calibri"/>
              </a:rPr>
              <a:t>NaOH</a:t>
            </a:r>
            <a:r>
              <a:rPr lang="en-US" sz="2600" dirty="0" smtClean="0">
                <a:solidFill>
                  <a:schemeClr val="accent1">
                    <a:lumMod val="50000"/>
                  </a:schemeClr>
                </a:solidFill>
                <a:cs typeface="Calibri"/>
              </a:rPr>
              <a:t> (</a:t>
            </a:r>
            <a:r>
              <a:rPr lang="en-US" sz="2600" dirty="0" err="1" smtClean="0">
                <a:solidFill>
                  <a:schemeClr val="accent1">
                    <a:lumMod val="50000"/>
                  </a:schemeClr>
                </a:solidFill>
                <a:cs typeface="Calibri"/>
              </a:rPr>
              <a:t>aq</a:t>
            </a:r>
            <a:r>
              <a:rPr lang="en-US" sz="2600" dirty="0" smtClean="0">
                <a:solidFill>
                  <a:schemeClr val="accent1">
                    <a:lumMod val="50000"/>
                  </a:schemeClr>
                </a:solidFill>
                <a:cs typeface="Calibri"/>
              </a:rPr>
              <a:t>) + H</a:t>
            </a:r>
            <a:r>
              <a:rPr lang="en-US" sz="2600" baseline="-25000" dirty="0" smtClean="0">
                <a:solidFill>
                  <a:schemeClr val="accent1">
                    <a:lumMod val="50000"/>
                  </a:schemeClr>
                </a:solidFill>
                <a:cs typeface="Calibri"/>
              </a:rPr>
              <a:t>2</a:t>
            </a:r>
            <a:r>
              <a:rPr lang="en-US" sz="2600" dirty="0" smtClean="0">
                <a:solidFill>
                  <a:schemeClr val="accent1">
                    <a:lumMod val="50000"/>
                  </a:schemeClr>
                </a:solidFill>
                <a:cs typeface="Calibri"/>
              </a:rPr>
              <a:t> (g) + 367 kJ </a:t>
            </a:r>
            <a:r>
              <a:rPr lang="en-US" sz="2600" b="1" dirty="0" smtClean="0">
                <a:solidFill>
                  <a:schemeClr val="accent1">
                    <a:lumMod val="50000"/>
                  </a:schemeClr>
                </a:solidFill>
                <a:cs typeface="Calibri"/>
              </a:rPr>
              <a:t>or</a:t>
            </a:r>
            <a:endParaRPr lang="en-US" sz="2600" b="1" dirty="0" smtClean="0">
              <a:solidFill>
                <a:schemeClr val="accent1">
                  <a:lumMod val="50000"/>
                </a:schemeClr>
              </a:solidFill>
            </a:endParaRPr>
          </a:p>
          <a:p>
            <a:pPr marL="658368" lvl="1" indent="-246888">
              <a:lnSpc>
                <a:spcPct val="150000"/>
              </a:lnSpc>
              <a:spcBef>
                <a:spcPts val="300"/>
              </a:spcBef>
              <a:buClr>
                <a:srgbClr val="438086"/>
              </a:buClr>
              <a:buFont typeface="Georgia"/>
              <a:buChar char="▫"/>
            </a:pPr>
            <a:r>
              <a:rPr lang="en-US" sz="2600" dirty="0" smtClean="0">
                <a:solidFill>
                  <a:schemeClr val="accent1">
                    <a:lumMod val="50000"/>
                  </a:schemeClr>
                </a:solidFill>
              </a:rPr>
              <a:t>2Na (s) + 2 H</a:t>
            </a:r>
            <a:r>
              <a:rPr lang="en-US" sz="2600" baseline="-25000" dirty="0" smtClean="0">
                <a:solidFill>
                  <a:schemeClr val="accent1">
                    <a:lumMod val="50000"/>
                  </a:schemeClr>
                </a:solidFill>
              </a:rPr>
              <a:t>2</a:t>
            </a:r>
            <a:r>
              <a:rPr lang="en-US" sz="2600" dirty="0" smtClean="0">
                <a:solidFill>
                  <a:schemeClr val="accent1">
                    <a:lumMod val="50000"/>
                  </a:schemeClr>
                </a:solidFill>
              </a:rPr>
              <a:t>O (l) </a:t>
            </a:r>
            <a:r>
              <a:rPr lang="en-US" sz="2600" dirty="0" smtClean="0">
                <a:solidFill>
                  <a:schemeClr val="accent1">
                    <a:lumMod val="50000"/>
                  </a:schemeClr>
                </a:solidFill>
                <a:latin typeface="Calibri"/>
                <a:cs typeface="Calibri"/>
              </a:rPr>
              <a:t>→ </a:t>
            </a:r>
            <a:r>
              <a:rPr lang="en-US" sz="2600" dirty="0" smtClean="0">
                <a:solidFill>
                  <a:schemeClr val="accent1">
                    <a:lumMod val="50000"/>
                  </a:schemeClr>
                </a:solidFill>
                <a:cs typeface="Calibri"/>
              </a:rPr>
              <a:t>2 </a:t>
            </a:r>
            <a:r>
              <a:rPr lang="en-US" sz="2600" dirty="0" err="1" smtClean="0">
                <a:solidFill>
                  <a:schemeClr val="accent1">
                    <a:lumMod val="50000"/>
                  </a:schemeClr>
                </a:solidFill>
                <a:cs typeface="Calibri"/>
              </a:rPr>
              <a:t>NaOH</a:t>
            </a:r>
            <a:r>
              <a:rPr lang="en-US" sz="2600" dirty="0" smtClean="0">
                <a:solidFill>
                  <a:schemeClr val="accent1">
                    <a:lumMod val="50000"/>
                  </a:schemeClr>
                </a:solidFill>
                <a:cs typeface="Calibri"/>
              </a:rPr>
              <a:t> (</a:t>
            </a:r>
            <a:r>
              <a:rPr lang="en-US" sz="2600" dirty="0" err="1" smtClean="0">
                <a:solidFill>
                  <a:schemeClr val="accent1">
                    <a:lumMod val="50000"/>
                  </a:schemeClr>
                </a:solidFill>
                <a:cs typeface="Calibri"/>
              </a:rPr>
              <a:t>aq</a:t>
            </a:r>
            <a:r>
              <a:rPr lang="en-US" sz="2600" dirty="0" smtClean="0">
                <a:solidFill>
                  <a:schemeClr val="accent1">
                    <a:lumMod val="50000"/>
                  </a:schemeClr>
                </a:solidFill>
                <a:cs typeface="Calibri"/>
              </a:rPr>
              <a:t>) + H</a:t>
            </a:r>
            <a:r>
              <a:rPr lang="en-US" sz="2600" baseline="-25000" dirty="0" smtClean="0">
                <a:solidFill>
                  <a:schemeClr val="accent1">
                    <a:lumMod val="50000"/>
                  </a:schemeClr>
                </a:solidFill>
                <a:cs typeface="Calibri"/>
              </a:rPr>
              <a:t>2</a:t>
            </a:r>
            <a:r>
              <a:rPr lang="en-US" sz="2600" dirty="0" smtClean="0">
                <a:solidFill>
                  <a:schemeClr val="accent1">
                    <a:lumMod val="50000"/>
                  </a:schemeClr>
                </a:solidFill>
                <a:cs typeface="Calibri"/>
              </a:rPr>
              <a:t> (g) ∆H=- 367 kJ</a:t>
            </a:r>
            <a:endParaRPr lang="en-US" sz="2600" dirty="0" smtClean="0">
              <a:solidFill>
                <a:schemeClr val="accent1">
                  <a:lumMod val="50000"/>
                </a:schemeClr>
              </a:solidFill>
            </a:endParaRPr>
          </a:p>
          <a:p>
            <a:endParaRPr lang="en-US" dirty="0"/>
          </a:p>
        </p:txBody>
      </p:sp>
      <p:sp>
        <p:nvSpPr>
          <p:cNvPr id="6" name="TextBox 5"/>
          <p:cNvSpPr txBox="1"/>
          <p:nvPr/>
        </p:nvSpPr>
        <p:spPr>
          <a:xfrm>
            <a:off x="381000" y="5029200"/>
            <a:ext cx="8458200" cy="1608133"/>
          </a:xfrm>
          <a:prstGeom prst="rect">
            <a:avLst/>
          </a:prstGeom>
          <a:noFill/>
        </p:spPr>
        <p:txBody>
          <a:bodyPr wrap="square" rtlCol="0">
            <a:spAutoFit/>
          </a:bodyPr>
          <a:lstStyle/>
          <a:p>
            <a:pPr marL="658368" lvl="1" indent="-246888">
              <a:lnSpc>
                <a:spcPct val="150000"/>
              </a:lnSpc>
              <a:spcBef>
                <a:spcPts val="300"/>
              </a:spcBef>
              <a:buClr>
                <a:srgbClr val="438086"/>
              </a:buClr>
              <a:buFont typeface="Georgia"/>
              <a:buChar char="▫"/>
            </a:pPr>
            <a:r>
              <a:rPr lang="en-US" sz="2600" dirty="0" smtClean="0">
                <a:solidFill>
                  <a:schemeClr val="accent1">
                    <a:lumMod val="50000"/>
                  </a:schemeClr>
                </a:solidFill>
              </a:rPr>
              <a:t>2 </a:t>
            </a:r>
            <a:r>
              <a:rPr lang="en-US" sz="2600" dirty="0" err="1" smtClean="0">
                <a:solidFill>
                  <a:schemeClr val="accent1">
                    <a:lumMod val="50000"/>
                  </a:schemeClr>
                </a:solidFill>
              </a:rPr>
              <a:t>HCl</a:t>
            </a:r>
            <a:r>
              <a:rPr lang="en-US" sz="2600" dirty="0" smtClean="0">
                <a:solidFill>
                  <a:schemeClr val="accent1">
                    <a:lumMod val="50000"/>
                  </a:schemeClr>
                </a:solidFill>
              </a:rPr>
              <a:t> (g) + 184.6 kJ </a:t>
            </a:r>
            <a:r>
              <a:rPr lang="en-US" sz="2600" dirty="0" smtClean="0">
                <a:solidFill>
                  <a:schemeClr val="accent1">
                    <a:lumMod val="50000"/>
                  </a:schemeClr>
                </a:solidFill>
                <a:latin typeface="Calibri"/>
                <a:cs typeface="Calibri"/>
              </a:rPr>
              <a:t>→ </a:t>
            </a:r>
            <a:r>
              <a:rPr lang="en-US" sz="2600" dirty="0" smtClean="0">
                <a:solidFill>
                  <a:schemeClr val="accent1">
                    <a:lumMod val="50000"/>
                  </a:schemeClr>
                </a:solidFill>
                <a:cs typeface="Calibri"/>
              </a:rPr>
              <a:t>H</a:t>
            </a:r>
            <a:r>
              <a:rPr lang="en-US" sz="2600" baseline="-25000" dirty="0" smtClean="0">
                <a:solidFill>
                  <a:schemeClr val="accent1">
                    <a:lumMod val="50000"/>
                  </a:schemeClr>
                </a:solidFill>
                <a:cs typeface="Calibri"/>
              </a:rPr>
              <a:t>2</a:t>
            </a:r>
            <a:r>
              <a:rPr lang="en-US" sz="2600" dirty="0" smtClean="0">
                <a:solidFill>
                  <a:schemeClr val="accent1">
                    <a:lumMod val="50000"/>
                  </a:schemeClr>
                </a:solidFill>
                <a:cs typeface="Calibri"/>
              </a:rPr>
              <a:t> (g) + Cl</a:t>
            </a:r>
            <a:r>
              <a:rPr lang="en-US" sz="2600" baseline="-25000" dirty="0" smtClean="0">
                <a:solidFill>
                  <a:schemeClr val="accent1">
                    <a:lumMod val="50000"/>
                  </a:schemeClr>
                </a:solidFill>
                <a:cs typeface="Calibri"/>
              </a:rPr>
              <a:t>2</a:t>
            </a:r>
            <a:r>
              <a:rPr lang="en-US" sz="2600" dirty="0" smtClean="0">
                <a:solidFill>
                  <a:schemeClr val="accent1">
                    <a:lumMod val="50000"/>
                  </a:schemeClr>
                </a:solidFill>
                <a:cs typeface="Calibri"/>
              </a:rPr>
              <a:t> (g) </a:t>
            </a:r>
            <a:r>
              <a:rPr lang="en-US" sz="2600" b="1" dirty="0" smtClean="0">
                <a:solidFill>
                  <a:schemeClr val="accent1">
                    <a:lumMod val="50000"/>
                  </a:schemeClr>
                </a:solidFill>
                <a:cs typeface="Calibri"/>
              </a:rPr>
              <a:t>or</a:t>
            </a:r>
            <a:endParaRPr lang="en-US" sz="2600" b="1" dirty="0" smtClean="0">
              <a:solidFill>
                <a:schemeClr val="accent1">
                  <a:lumMod val="50000"/>
                </a:schemeClr>
              </a:solidFill>
            </a:endParaRPr>
          </a:p>
          <a:p>
            <a:pPr marL="658368" lvl="1" indent="-246888">
              <a:lnSpc>
                <a:spcPct val="150000"/>
              </a:lnSpc>
              <a:spcBef>
                <a:spcPts val="300"/>
              </a:spcBef>
              <a:buClr>
                <a:srgbClr val="438086"/>
              </a:buClr>
              <a:buFont typeface="Georgia"/>
              <a:buChar char="▫"/>
            </a:pPr>
            <a:r>
              <a:rPr lang="en-US" sz="2600" dirty="0" smtClean="0">
                <a:solidFill>
                  <a:schemeClr val="accent1">
                    <a:lumMod val="50000"/>
                  </a:schemeClr>
                </a:solidFill>
              </a:rPr>
              <a:t>2 </a:t>
            </a:r>
            <a:r>
              <a:rPr lang="en-US" sz="2600" dirty="0" err="1" smtClean="0">
                <a:solidFill>
                  <a:schemeClr val="accent1">
                    <a:lumMod val="50000"/>
                  </a:schemeClr>
                </a:solidFill>
              </a:rPr>
              <a:t>HCl</a:t>
            </a:r>
            <a:r>
              <a:rPr lang="en-US" sz="2600" dirty="0" smtClean="0">
                <a:solidFill>
                  <a:schemeClr val="accent1">
                    <a:lumMod val="50000"/>
                  </a:schemeClr>
                </a:solidFill>
              </a:rPr>
              <a:t> (g) </a:t>
            </a:r>
            <a:r>
              <a:rPr lang="en-US" sz="2600" dirty="0" smtClean="0">
                <a:solidFill>
                  <a:schemeClr val="accent1">
                    <a:lumMod val="50000"/>
                  </a:schemeClr>
                </a:solidFill>
                <a:latin typeface="Calibri"/>
                <a:cs typeface="Calibri"/>
              </a:rPr>
              <a:t>→ </a:t>
            </a:r>
            <a:r>
              <a:rPr lang="en-US" sz="2600" dirty="0" smtClean="0">
                <a:solidFill>
                  <a:schemeClr val="accent1">
                    <a:lumMod val="50000"/>
                  </a:schemeClr>
                </a:solidFill>
                <a:cs typeface="Calibri"/>
              </a:rPr>
              <a:t>H</a:t>
            </a:r>
            <a:r>
              <a:rPr lang="en-US" sz="2600" baseline="-25000" dirty="0" smtClean="0">
                <a:solidFill>
                  <a:schemeClr val="accent1">
                    <a:lumMod val="50000"/>
                  </a:schemeClr>
                </a:solidFill>
                <a:cs typeface="Calibri"/>
              </a:rPr>
              <a:t>2</a:t>
            </a:r>
            <a:r>
              <a:rPr lang="en-US" sz="2600" dirty="0" smtClean="0">
                <a:solidFill>
                  <a:schemeClr val="accent1">
                    <a:lumMod val="50000"/>
                  </a:schemeClr>
                </a:solidFill>
                <a:cs typeface="Calibri"/>
              </a:rPr>
              <a:t> (g) + Cl</a:t>
            </a:r>
            <a:r>
              <a:rPr lang="en-US" sz="2600" baseline="-25000" dirty="0" smtClean="0">
                <a:solidFill>
                  <a:schemeClr val="accent1">
                    <a:lumMod val="50000"/>
                  </a:schemeClr>
                </a:solidFill>
                <a:cs typeface="Calibri"/>
              </a:rPr>
              <a:t>2</a:t>
            </a:r>
            <a:r>
              <a:rPr lang="en-US" sz="2600" dirty="0" smtClean="0">
                <a:solidFill>
                  <a:schemeClr val="accent1">
                    <a:lumMod val="50000"/>
                  </a:schemeClr>
                </a:solidFill>
                <a:cs typeface="Calibri"/>
              </a:rPr>
              <a:t> (g)  ∆H=</a:t>
            </a:r>
            <a:r>
              <a:rPr lang="en-US" sz="2600" dirty="0" smtClean="0">
                <a:solidFill>
                  <a:schemeClr val="accent1">
                    <a:lumMod val="50000"/>
                  </a:schemeClr>
                </a:solidFill>
              </a:rPr>
              <a:t> + 184.6 kJ </a:t>
            </a:r>
          </a:p>
          <a:p>
            <a:endParaRPr lang="en-US" dirty="0"/>
          </a:p>
        </p:txBody>
      </p:sp>
      <p:sp>
        <p:nvSpPr>
          <p:cNvPr id="7" name="Slide Number Placeholder 6"/>
          <p:cNvSpPr>
            <a:spLocks noGrp="1"/>
          </p:cNvSpPr>
          <p:nvPr>
            <p:ph type="sldNum" sz="quarter" idx="12"/>
          </p:nvPr>
        </p:nvSpPr>
        <p:spPr/>
        <p:txBody>
          <a:bodyPr/>
          <a:lstStyle/>
          <a:p>
            <a:fld id="{CE567183-8DD5-4D7A-BA70-EB678C1C33F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smtClean="0"/>
              <a:t>Thermochemical equations using Standard Heat of Formations</a:t>
            </a:r>
            <a:endParaRPr lang="en-US" dirty="0"/>
          </a:p>
        </p:txBody>
      </p:sp>
      <p:sp>
        <p:nvSpPr>
          <p:cNvPr id="3" name="Content Placeholder 2"/>
          <p:cNvSpPr>
            <a:spLocks noGrp="1"/>
          </p:cNvSpPr>
          <p:nvPr>
            <p:ph sz="quarter" idx="1"/>
          </p:nvPr>
        </p:nvSpPr>
        <p:spPr>
          <a:xfrm>
            <a:off x="457200" y="1905000"/>
            <a:ext cx="8229600" cy="4325112"/>
          </a:xfrm>
        </p:spPr>
        <p:txBody>
          <a:bodyPr>
            <a:normAutofit lnSpcReduction="10000"/>
          </a:bodyPr>
          <a:lstStyle/>
          <a:p>
            <a:pPr algn="ctr">
              <a:buNone/>
            </a:pPr>
            <a:r>
              <a:rPr lang="en-US" sz="2800" dirty="0" smtClean="0"/>
              <a:t>C</a:t>
            </a:r>
            <a:r>
              <a:rPr lang="en-US" sz="2800" baseline="-25000" dirty="0" smtClean="0"/>
              <a:t>2</a:t>
            </a:r>
            <a:r>
              <a:rPr lang="en-US" sz="2800" dirty="0" smtClean="0"/>
              <a:t>H</a:t>
            </a:r>
            <a:r>
              <a:rPr lang="en-US" sz="2800" baseline="-25000" dirty="0" smtClean="0"/>
              <a:t>2</a:t>
            </a:r>
            <a:r>
              <a:rPr lang="en-US" sz="2800" i="1" dirty="0" smtClean="0"/>
              <a:t>(g)</a:t>
            </a:r>
            <a:r>
              <a:rPr lang="en-US" sz="2800" dirty="0" smtClean="0"/>
              <a:t> + 2 H</a:t>
            </a:r>
            <a:r>
              <a:rPr lang="en-US" sz="2800" baseline="-25000" dirty="0" smtClean="0"/>
              <a:t>2</a:t>
            </a:r>
            <a:r>
              <a:rPr lang="en-US" sz="2800" i="1" dirty="0" smtClean="0"/>
              <a:t>(g)</a:t>
            </a:r>
            <a:r>
              <a:rPr lang="en-US" sz="2800" dirty="0" smtClean="0"/>
              <a:t> </a:t>
            </a:r>
            <a:r>
              <a:rPr lang="en-US" sz="2800" dirty="0" smtClean="0">
                <a:latin typeface="Calibri"/>
                <a:cs typeface="Calibri"/>
              </a:rPr>
              <a:t>→</a:t>
            </a:r>
            <a:r>
              <a:rPr lang="en-US" sz="2800" dirty="0" smtClean="0"/>
              <a:t> C</a:t>
            </a:r>
            <a:r>
              <a:rPr lang="en-US" sz="2800" baseline="-25000" dirty="0" smtClean="0"/>
              <a:t>2</a:t>
            </a:r>
            <a:r>
              <a:rPr lang="en-US" sz="2800" dirty="0" smtClean="0"/>
              <a:t>H</a:t>
            </a:r>
            <a:r>
              <a:rPr lang="en-US" sz="2800" baseline="-25000" dirty="0" smtClean="0"/>
              <a:t>6</a:t>
            </a:r>
            <a:r>
              <a:rPr lang="en-US" sz="2800" i="1" dirty="0" smtClean="0"/>
              <a:t>(g)</a:t>
            </a:r>
            <a:endParaRPr lang="en-US" sz="2800" dirty="0" smtClean="0"/>
          </a:p>
          <a:p>
            <a:pPr lvl="1"/>
            <a:r>
              <a:rPr lang="en-US" sz="2800" dirty="0" smtClean="0"/>
              <a:t>Information about the substances involved in the reaction represented above is summarized in the following tables.</a:t>
            </a:r>
          </a:p>
          <a:p>
            <a:pPr lvl="1"/>
            <a:endParaRPr lang="en-US" sz="2800" dirty="0" smtClean="0"/>
          </a:p>
          <a:p>
            <a:pPr lvl="1"/>
            <a:endParaRPr lang="en-US" sz="2800" dirty="0" smtClean="0"/>
          </a:p>
          <a:p>
            <a:pPr lvl="1"/>
            <a:endParaRPr lang="en-US" sz="2800" dirty="0" smtClean="0"/>
          </a:p>
          <a:p>
            <a:pPr lvl="1"/>
            <a:endParaRPr lang="en-US" sz="2800" dirty="0" smtClean="0"/>
          </a:p>
          <a:p>
            <a:pPr lvl="1"/>
            <a:r>
              <a:rPr lang="en-US" sz="2800" dirty="0" smtClean="0"/>
              <a:t>Write the equation for the heat of formation of C</a:t>
            </a:r>
            <a:r>
              <a:rPr lang="en-US" sz="2800" baseline="-25000" dirty="0" smtClean="0"/>
              <a:t>2</a:t>
            </a:r>
            <a:r>
              <a:rPr lang="en-US" sz="2800" dirty="0" smtClean="0"/>
              <a:t>H</a:t>
            </a:r>
            <a:r>
              <a:rPr lang="en-US" sz="2800" baseline="-25000" dirty="0" smtClean="0"/>
              <a:t>6</a:t>
            </a:r>
            <a:r>
              <a:rPr lang="en-US" sz="2800" dirty="0" smtClean="0"/>
              <a:t>(g)</a:t>
            </a:r>
          </a:p>
          <a:p>
            <a:pPr lvl="1"/>
            <a:endParaRPr lang="en-US" dirty="0" smtClean="0"/>
          </a:p>
          <a:p>
            <a:endParaRPr lang="en-US" dirty="0"/>
          </a:p>
        </p:txBody>
      </p:sp>
      <p:graphicFrame>
        <p:nvGraphicFramePr>
          <p:cNvPr id="5" name="Table 4"/>
          <p:cNvGraphicFramePr>
            <a:graphicFrameLocks noGrp="1"/>
          </p:cNvGraphicFramePr>
          <p:nvPr/>
        </p:nvGraphicFramePr>
        <p:xfrm>
          <a:off x="3200400" y="3581400"/>
          <a:ext cx="2600325" cy="1371600"/>
        </p:xfrm>
        <a:graphic>
          <a:graphicData uri="http://schemas.openxmlformats.org/drawingml/2006/table">
            <a:tbl>
              <a:tblPr/>
              <a:tblGrid>
                <a:gridCol w="1217295"/>
                <a:gridCol w="1383030"/>
              </a:tblGrid>
              <a:tr h="685800">
                <a:tc>
                  <a:txBody>
                    <a:bodyPr/>
                    <a:lstStyle/>
                    <a:p>
                      <a:pPr marL="0" marR="0" algn="ctr">
                        <a:spcBef>
                          <a:spcPts val="2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Substance</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a:latin typeface="Symbol"/>
                          <a:ea typeface="Times New Roman"/>
                          <a:cs typeface="Times New Roman"/>
                        </a:rPr>
                        <a:t>D</a:t>
                      </a:r>
                      <a:r>
                        <a:rPr lang="en-US" sz="2000" i="1">
                          <a:latin typeface="Times New Roman"/>
                          <a:ea typeface="Times New Roman"/>
                          <a:cs typeface="Times New Roman"/>
                        </a:rPr>
                        <a:t>H</a:t>
                      </a:r>
                      <a:r>
                        <a:rPr lang="en-US" sz="2000">
                          <a:latin typeface="Symbol"/>
                          <a:ea typeface="Times New Roman"/>
                          <a:cs typeface="Times New Roman"/>
                        </a:rPr>
                        <a:t>°</a:t>
                      </a:r>
                      <a:r>
                        <a:rPr lang="en-US" sz="2000" i="1">
                          <a:latin typeface="Times New Roman"/>
                          <a:ea typeface="Times New Roman"/>
                          <a:cs typeface="Times New Roman"/>
                        </a:rPr>
                        <a:t>f</a:t>
                      </a:r>
                      <a:r>
                        <a:rPr lang="en-US" sz="2000">
                          <a:latin typeface="Times New Roman"/>
                          <a:ea typeface="Times New Roman"/>
                          <a:cs typeface="Times New Roman"/>
                        </a:rPr>
                        <a:t> (kJ/mol)</a:t>
                      </a:r>
                      <a:endParaRPr lang="en-US" sz="120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0" marR="0" indent="114300" algn="ctr">
                        <a:spcBef>
                          <a:spcPts val="3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C</a:t>
                      </a:r>
                      <a:r>
                        <a:rPr lang="en-US" sz="2000" baseline="-25000" dirty="0">
                          <a:latin typeface="Times New Roman"/>
                          <a:ea typeface="Times New Roman"/>
                          <a:cs typeface="Times New Roman"/>
                        </a:rPr>
                        <a:t>2</a:t>
                      </a:r>
                      <a:r>
                        <a:rPr lang="en-US" sz="2000" dirty="0">
                          <a:latin typeface="Times New Roman"/>
                          <a:ea typeface="Times New Roman"/>
                          <a:cs typeface="Times New Roman"/>
                        </a:rPr>
                        <a:t>H</a:t>
                      </a:r>
                      <a:r>
                        <a:rPr lang="en-US" sz="2000" baseline="-25000" dirty="0">
                          <a:latin typeface="Times New Roman"/>
                          <a:ea typeface="Times New Roman"/>
                          <a:cs typeface="Times New Roman"/>
                        </a:rPr>
                        <a:t>2</a:t>
                      </a:r>
                      <a:r>
                        <a:rPr lang="en-US" sz="2000" i="1" dirty="0">
                          <a:latin typeface="Times New Roman"/>
                          <a:ea typeface="Times New Roman"/>
                          <a:cs typeface="Times New Roman"/>
                        </a:rPr>
                        <a:t>(g)</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300"/>
                        </a:spcBef>
                        <a:spcAft>
                          <a:spcPts val="200"/>
                        </a:spcAft>
                        <a:tabLst>
                          <a:tab pos="457200" algn="dec"/>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226.7</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2900">
                <a:tc>
                  <a:txBody>
                    <a:bodyPr/>
                    <a:lstStyle/>
                    <a:p>
                      <a:pPr marL="0" marR="0" indent="114300" algn="ctr">
                        <a:spcBef>
                          <a:spcPts val="3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a:latin typeface="Times New Roman"/>
                          <a:ea typeface="Times New Roman"/>
                          <a:cs typeface="Times New Roman"/>
                        </a:rPr>
                        <a:t>C</a:t>
                      </a:r>
                      <a:r>
                        <a:rPr lang="en-US" sz="2000" baseline="-25000">
                          <a:latin typeface="Times New Roman"/>
                          <a:ea typeface="Times New Roman"/>
                          <a:cs typeface="Times New Roman"/>
                        </a:rPr>
                        <a:t>2</a:t>
                      </a:r>
                      <a:r>
                        <a:rPr lang="en-US" sz="2000">
                          <a:latin typeface="Times New Roman"/>
                          <a:ea typeface="Times New Roman"/>
                          <a:cs typeface="Times New Roman"/>
                        </a:rPr>
                        <a:t>H</a:t>
                      </a:r>
                      <a:r>
                        <a:rPr lang="en-US" sz="2000" baseline="-25000">
                          <a:latin typeface="Times New Roman"/>
                          <a:ea typeface="Times New Roman"/>
                          <a:cs typeface="Times New Roman"/>
                        </a:rPr>
                        <a:t>6</a:t>
                      </a:r>
                      <a:r>
                        <a:rPr lang="en-US" sz="2000" i="1">
                          <a:latin typeface="Times New Roman"/>
                          <a:ea typeface="Times New Roman"/>
                          <a:cs typeface="Times New Roman"/>
                        </a:rPr>
                        <a:t>(g)</a:t>
                      </a:r>
                      <a:endParaRPr lang="en-US" sz="120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200"/>
                        </a:spcAft>
                        <a:tabLst>
                          <a:tab pos="457200" algn="dec"/>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-84.7</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CE567183-8DD5-4D7A-BA70-EB678C1C33F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normAutofit fontScale="90000"/>
          </a:bodyPr>
          <a:lstStyle/>
          <a:p>
            <a:r>
              <a:rPr lang="en-US" dirty="0" smtClean="0"/>
              <a:t>Thermochemical equations using Standard Heat of Formations</a:t>
            </a:r>
            <a:endParaRPr lang="en-US" dirty="0"/>
          </a:p>
        </p:txBody>
      </p:sp>
      <p:sp>
        <p:nvSpPr>
          <p:cNvPr id="3" name="Content Placeholder 2"/>
          <p:cNvSpPr>
            <a:spLocks noGrp="1"/>
          </p:cNvSpPr>
          <p:nvPr>
            <p:ph sz="quarter" idx="1"/>
          </p:nvPr>
        </p:nvSpPr>
        <p:spPr>
          <a:xfrm>
            <a:off x="228600" y="1295400"/>
            <a:ext cx="6096000" cy="1447800"/>
          </a:xfrm>
        </p:spPr>
        <p:txBody>
          <a:bodyPr>
            <a:normAutofit/>
          </a:bodyPr>
          <a:lstStyle/>
          <a:p>
            <a:pPr marL="365760" lvl="1" indent="-256032">
              <a:buClr>
                <a:schemeClr val="accent3"/>
              </a:buClr>
              <a:buFont typeface="Georgia"/>
              <a:buChar char="•"/>
            </a:pPr>
            <a:r>
              <a:rPr lang="en-US" dirty="0" smtClean="0"/>
              <a:t>Write the equation for the heat of formation of C</a:t>
            </a:r>
            <a:r>
              <a:rPr lang="en-US" baseline="-25000" dirty="0" smtClean="0"/>
              <a:t>2</a:t>
            </a:r>
            <a:r>
              <a:rPr lang="en-US" dirty="0" smtClean="0"/>
              <a:t>H</a:t>
            </a:r>
            <a:r>
              <a:rPr lang="en-US" baseline="-25000" dirty="0" smtClean="0"/>
              <a:t>6</a:t>
            </a:r>
            <a:r>
              <a:rPr lang="en-US" dirty="0" smtClean="0"/>
              <a:t>(g)</a:t>
            </a:r>
          </a:p>
          <a:p>
            <a:pPr lvl="1">
              <a:buNone/>
            </a:pPr>
            <a:endParaRPr lang="en-US" i="1" dirty="0" smtClean="0"/>
          </a:p>
          <a:p>
            <a:pPr lvl="1"/>
            <a:endParaRPr lang="en-US" dirty="0" smtClean="0">
              <a:latin typeface="Times New Roman"/>
              <a:ea typeface="Times New Roman"/>
              <a:cs typeface="Times New Roman"/>
            </a:endParaRPr>
          </a:p>
          <a:p>
            <a:pPr lvl="2"/>
            <a:endParaRPr lang="en-US" sz="1400" dirty="0" smtClean="0">
              <a:solidFill>
                <a:schemeClr val="bg2">
                  <a:lumMod val="50000"/>
                </a:schemeClr>
              </a:solidFill>
              <a:latin typeface="Times New Roman"/>
              <a:ea typeface="Times New Roman"/>
              <a:cs typeface="Times New Roman"/>
            </a:endParaRPr>
          </a:p>
          <a:p>
            <a:pPr lvl="1"/>
            <a:endParaRPr lang="en-US" dirty="0"/>
          </a:p>
        </p:txBody>
      </p:sp>
      <p:graphicFrame>
        <p:nvGraphicFramePr>
          <p:cNvPr id="4" name="Table 3"/>
          <p:cNvGraphicFramePr>
            <a:graphicFrameLocks noGrp="1"/>
          </p:cNvGraphicFramePr>
          <p:nvPr/>
        </p:nvGraphicFramePr>
        <p:xfrm>
          <a:off x="6096000" y="1295400"/>
          <a:ext cx="2600325" cy="1219200"/>
        </p:xfrm>
        <a:graphic>
          <a:graphicData uri="http://schemas.openxmlformats.org/drawingml/2006/table">
            <a:tbl>
              <a:tblPr/>
              <a:tblGrid>
                <a:gridCol w="1217295"/>
                <a:gridCol w="1383030"/>
              </a:tblGrid>
              <a:tr h="0">
                <a:tc>
                  <a:txBody>
                    <a:bodyPr/>
                    <a:lstStyle/>
                    <a:p>
                      <a:pPr marL="0" marR="0" algn="ctr">
                        <a:spcBef>
                          <a:spcPts val="2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Substance</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err="1">
                          <a:latin typeface="Symbol"/>
                          <a:ea typeface="Times New Roman"/>
                          <a:cs typeface="Times New Roman"/>
                        </a:rPr>
                        <a:t>D</a:t>
                      </a:r>
                      <a:r>
                        <a:rPr lang="en-US" sz="2000" i="1" dirty="0" err="1">
                          <a:latin typeface="Times New Roman"/>
                          <a:ea typeface="Times New Roman"/>
                          <a:cs typeface="Times New Roman"/>
                        </a:rPr>
                        <a:t>H</a:t>
                      </a:r>
                      <a:r>
                        <a:rPr lang="en-US" sz="2000" dirty="0" err="1">
                          <a:latin typeface="Symbol"/>
                          <a:ea typeface="Times New Roman"/>
                          <a:cs typeface="Times New Roman"/>
                        </a:rPr>
                        <a:t>°</a:t>
                      </a:r>
                      <a:r>
                        <a:rPr lang="en-US" sz="2000" i="1" dirty="0" err="1">
                          <a:latin typeface="Times New Roman"/>
                          <a:ea typeface="Times New Roman"/>
                          <a:cs typeface="Times New Roman"/>
                        </a:rPr>
                        <a:t>f</a:t>
                      </a:r>
                      <a:r>
                        <a:rPr lang="en-US" sz="2000" dirty="0">
                          <a:latin typeface="Times New Roman"/>
                          <a:ea typeface="Times New Roman"/>
                          <a:cs typeface="Times New Roman"/>
                        </a:rPr>
                        <a:t> (kJ/mol)</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114300" algn="ctr">
                        <a:spcBef>
                          <a:spcPts val="3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C</a:t>
                      </a:r>
                      <a:r>
                        <a:rPr lang="en-US" sz="2000" baseline="-25000" dirty="0">
                          <a:latin typeface="Times New Roman"/>
                          <a:ea typeface="Times New Roman"/>
                          <a:cs typeface="Times New Roman"/>
                        </a:rPr>
                        <a:t>2</a:t>
                      </a:r>
                      <a:r>
                        <a:rPr lang="en-US" sz="2000" dirty="0">
                          <a:latin typeface="Times New Roman"/>
                          <a:ea typeface="Times New Roman"/>
                          <a:cs typeface="Times New Roman"/>
                        </a:rPr>
                        <a:t>H</a:t>
                      </a:r>
                      <a:r>
                        <a:rPr lang="en-US" sz="2000" baseline="-25000" dirty="0">
                          <a:latin typeface="Times New Roman"/>
                          <a:ea typeface="Times New Roman"/>
                          <a:cs typeface="Times New Roman"/>
                        </a:rPr>
                        <a:t>2</a:t>
                      </a:r>
                      <a:r>
                        <a:rPr lang="en-US" sz="2000" i="1" dirty="0">
                          <a:latin typeface="Times New Roman"/>
                          <a:ea typeface="Times New Roman"/>
                          <a:cs typeface="Times New Roman"/>
                        </a:rPr>
                        <a:t>(g)</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300"/>
                        </a:spcBef>
                        <a:spcAft>
                          <a:spcPts val="200"/>
                        </a:spcAft>
                        <a:tabLst>
                          <a:tab pos="457200" algn="dec"/>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226.7</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marL="0" marR="0" indent="114300" algn="ctr">
                        <a:spcBef>
                          <a:spcPts val="3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smtClean="0">
                          <a:latin typeface="Times New Roman"/>
                          <a:ea typeface="Times New Roman"/>
                          <a:cs typeface="Times New Roman"/>
                        </a:rPr>
                        <a:t>C</a:t>
                      </a:r>
                      <a:r>
                        <a:rPr lang="en-US" sz="2000" baseline="-25000" dirty="0" smtClean="0">
                          <a:latin typeface="Times New Roman"/>
                          <a:ea typeface="Times New Roman"/>
                          <a:cs typeface="Times New Roman"/>
                        </a:rPr>
                        <a:t>2</a:t>
                      </a:r>
                      <a:r>
                        <a:rPr lang="en-US" sz="2000" dirty="0" smtClean="0">
                          <a:latin typeface="Times New Roman"/>
                          <a:ea typeface="Times New Roman"/>
                          <a:cs typeface="Times New Roman"/>
                        </a:rPr>
                        <a:t>H</a:t>
                      </a:r>
                      <a:r>
                        <a:rPr lang="en-US" sz="2000" baseline="-25000" dirty="0" smtClean="0">
                          <a:latin typeface="Times New Roman"/>
                          <a:ea typeface="Times New Roman"/>
                          <a:cs typeface="Times New Roman"/>
                        </a:rPr>
                        <a:t>6</a:t>
                      </a:r>
                      <a:r>
                        <a:rPr lang="en-US" sz="2000" i="1" dirty="0" smtClean="0">
                          <a:latin typeface="Times New Roman"/>
                          <a:ea typeface="Times New Roman"/>
                          <a:cs typeface="Times New Roman"/>
                        </a:rPr>
                        <a:t>(g)</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200"/>
                        </a:spcAft>
                        <a:tabLst>
                          <a:tab pos="457200" algn="dec"/>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dirty="0">
                          <a:latin typeface="Times New Roman"/>
                          <a:ea typeface="Times New Roman"/>
                          <a:cs typeface="Times New Roman"/>
                        </a:rPr>
                        <a:t>-84.7</a:t>
                      </a:r>
                      <a:endParaRPr lang="en-US" sz="1200" dirty="0">
                        <a:latin typeface="Times New Roman"/>
                        <a:ea typeface="Times New Roman"/>
                        <a:cs typeface="Times New Roman"/>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2133600"/>
            <a:ext cx="9144000" cy="1931298"/>
          </a:xfrm>
          <a:prstGeom prst="rect">
            <a:avLst/>
          </a:prstGeom>
          <a:noFill/>
        </p:spPr>
        <p:txBody>
          <a:bodyPr wrap="square" rtlCol="0">
            <a:spAutoFit/>
          </a:bodyPr>
          <a:lstStyle/>
          <a:p>
            <a:pPr marL="658368" lvl="1" indent="-246888">
              <a:spcBef>
                <a:spcPts val="300"/>
              </a:spcBef>
              <a:buClr>
                <a:srgbClr val="438086"/>
              </a:buClr>
              <a:buFont typeface="Georgia"/>
              <a:buChar char="▫"/>
            </a:pPr>
            <a:r>
              <a:rPr lang="en-US" sz="2400" dirty="0" smtClean="0">
                <a:solidFill>
                  <a:schemeClr val="accent1">
                    <a:lumMod val="50000"/>
                  </a:schemeClr>
                </a:solidFill>
              </a:rPr>
              <a:t>1</a:t>
            </a:r>
            <a:r>
              <a:rPr lang="en-US" sz="2400" baseline="30000" dirty="0" smtClean="0">
                <a:solidFill>
                  <a:schemeClr val="accent1">
                    <a:lumMod val="50000"/>
                  </a:schemeClr>
                </a:solidFill>
              </a:rPr>
              <a:t>st</a:t>
            </a:r>
            <a:r>
              <a:rPr lang="en-US" sz="2400" dirty="0" smtClean="0">
                <a:solidFill>
                  <a:schemeClr val="accent1">
                    <a:lumMod val="50000"/>
                  </a:schemeClr>
                </a:solidFill>
              </a:rPr>
              <a:t>: Using our balanced chemical </a:t>
            </a:r>
          </a:p>
          <a:p>
            <a:pPr marL="658368" lvl="1" indent="-246888">
              <a:spcBef>
                <a:spcPts val="300"/>
              </a:spcBef>
              <a:buClr>
                <a:srgbClr val="438086"/>
              </a:buClr>
            </a:pPr>
            <a:r>
              <a:rPr lang="en-US" sz="2400" dirty="0" smtClean="0">
                <a:solidFill>
                  <a:schemeClr val="accent1">
                    <a:lumMod val="50000"/>
                  </a:schemeClr>
                </a:solidFill>
              </a:rPr>
              <a:t>	equation, we see how many moles of each compound we have.</a:t>
            </a:r>
            <a:r>
              <a:rPr lang="en-US" sz="2400" dirty="0" smtClean="0">
                <a:solidFill>
                  <a:srgbClr val="438086"/>
                </a:solidFill>
              </a:rPr>
              <a:t> </a:t>
            </a:r>
          </a:p>
          <a:p>
            <a:pPr marL="658368" lvl="1" indent="-246888">
              <a:spcBef>
                <a:spcPts val="300"/>
              </a:spcBef>
              <a:buClr>
                <a:srgbClr val="438086"/>
              </a:buClr>
            </a:pPr>
            <a:r>
              <a:rPr lang="en-US" sz="2400" dirty="0" smtClean="0">
                <a:solidFill>
                  <a:schemeClr val="accent5">
                    <a:lumMod val="50000"/>
                  </a:schemeClr>
                </a:solidFill>
              </a:rPr>
              <a:t>		C</a:t>
            </a:r>
            <a:r>
              <a:rPr lang="en-US" sz="2400" baseline="-25000" dirty="0" smtClean="0">
                <a:solidFill>
                  <a:schemeClr val="accent5">
                    <a:lumMod val="50000"/>
                  </a:schemeClr>
                </a:solidFill>
              </a:rPr>
              <a:t>2</a:t>
            </a:r>
            <a:r>
              <a:rPr lang="en-US" sz="2400" dirty="0" smtClean="0">
                <a:solidFill>
                  <a:schemeClr val="accent5">
                    <a:lumMod val="50000"/>
                  </a:schemeClr>
                </a:solidFill>
              </a:rPr>
              <a:t>H</a:t>
            </a:r>
            <a:r>
              <a:rPr lang="en-US" sz="2400" baseline="-25000" dirty="0" smtClean="0">
                <a:solidFill>
                  <a:schemeClr val="accent5">
                    <a:lumMod val="50000"/>
                  </a:schemeClr>
                </a:solidFill>
              </a:rPr>
              <a:t>2</a:t>
            </a:r>
            <a:r>
              <a:rPr lang="en-US" sz="2400" i="1" dirty="0" smtClean="0">
                <a:solidFill>
                  <a:schemeClr val="accent5">
                    <a:lumMod val="50000"/>
                  </a:schemeClr>
                </a:solidFill>
              </a:rPr>
              <a:t>(g)</a:t>
            </a:r>
            <a:r>
              <a:rPr lang="en-US" sz="2400" dirty="0" smtClean="0">
                <a:solidFill>
                  <a:schemeClr val="accent5">
                    <a:lumMod val="50000"/>
                  </a:schemeClr>
                </a:solidFill>
              </a:rPr>
              <a:t> +</a:t>
            </a:r>
            <a:r>
              <a:rPr lang="en-US" sz="2400" b="1" dirty="0" smtClean="0">
                <a:solidFill>
                  <a:schemeClr val="accent5">
                    <a:lumMod val="50000"/>
                  </a:schemeClr>
                </a:solidFill>
              </a:rPr>
              <a:t> </a:t>
            </a:r>
            <a:r>
              <a:rPr lang="en-US" sz="2400" dirty="0" smtClean="0">
                <a:solidFill>
                  <a:schemeClr val="accent5">
                    <a:lumMod val="50000"/>
                  </a:schemeClr>
                </a:solidFill>
              </a:rPr>
              <a:t>2</a:t>
            </a:r>
            <a:r>
              <a:rPr lang="en-US" sz="2400" b="1" dirty="0" smtClean="0">
                <a:solidFill>
                  <a:schemeClr val="accent5">
                    <a:lumMod val="50000"/>
                  </a:schemeClr>
                </a:solidFill>
              </a:rPr>
              <a:t> </a:t>
            </a:r>
            <a:r>
              <a:rPr lang="en-US" sz="2400" dirty="0" smtClean="0">
                <a:solidFill>
                  <a:schemeClr val="accent5">
                    <a:lumMod val="50000"/>
                  </a:schemeClr>
                </a:solidFill>
              </a:rPr>
              <a:t>H</a:t>
            </a:r>
            <a:r>
              <a:rPr lang="en-US" sz="2400" baseline="-25000" dirty="0" smtClean="0">
                <a:solidFill>
                  <a:schemeClr val="accent5">
                    <a:lumMod val="50000"/>
                  </a:schemeClr>
                </a:solidFill>
              </a:rPr>
              <a:t>2</a:t>
            </a:r>
            <a:r>
              <a:rPr lang="en-US" sz="2400" i="1" dirty="0" smtClean="0">
                <a:solidFill>
                  <a:schemeClr val="accent5">
                    <a:lumMod val="50000"/>
                  </a:schemeClr>
                </a:solidFill>
              </a:rPr>
              <a:t>(g)</a:t>
            </a:r>
            <a:r>
              <a:rPr lang="en-US" sz="2400" dirty="0" smtClean="0">
                <a:solidFill>
                  <a:schemeClr val="accent5">
                    <a:lumMod val="50000"/>
                  </a:schemeClr>
                </a:solidFill>
              </a:rPr>
              <a:t> </a:t>
            </a:r>
            <a:r>
              <a:rPr lang="en-US" sz="2400" dirty="0" smtClean="0">
                <a:solidFill>
                  <a:schemeClr val="accent5">
                    <a:lumMod val="50000"/>
                  </a:schemeClr>
                </a:solidFill>
                <a:latin typeface="Calibri"/>
                <a:cs typeface="Calibri"/>
              </a:rPr>
              <a:t>→</a:t>
            </a:r>
            <a:r>
              <a:rPr lang="en-US" sz="2400" dirty="0" smtClean="0">
                <a:solidFill>
                  <a:schemeClr val="accent5">
                    <a:lumMod val="50000"/>
                  </a:schemeClr>
                </a:solidFill>
              </a:rPr>
              <a:t> C</a:t>
            </a:r>
            <a:r>
              <a:rPr lang="en-US" sz="2400" baseline="-25000" dirty="0" smtClean="0">
                <a:solidFill>
                  <a:schemeClr val="accent5">
                    <a:lumMod val="50000"/>
                  </a:schemeClr>
                </a:solidFill>
              </a:rPr>
              <a:t>2</a:t>
            </a:r>
            <a:r>
              <a:rPr lang="en-US" sz="2400" dirty="0" smtClean="0">
                <a:solidFill>
                  <a:schemeClr val="accent5">
                    <a:lumMod val="50000"/>
                  </a:schemeClr>
                </a:solidFill>
              </a:rPr>
              <a:t>H</a:t>
            </a:r>
            <a:r>
              <a:rPr lang="en-US" sz="2400" baseline="-25000" dirty="0" smtClean="0">
                <a:solidFill>
                  <a:schemeClr val="accent5">
                    <a:lumMod val="50000"/>
                  </a:schemeClr>
                </a:solidFill>
              </a:rPr>
              <a:t>6</a:t>
            </a:r>
            <a:r>
              <a:rPr lang="en-US" sz="2400" i="1" dirty="0" smtClean="0">
                <a:solidFill>
                  <a:schemeClr val="accent5">
                    <a:lumMod val="50000"/>
                  </a:schemeClr>
                </a:solidFill>
              </a:rPr>
              <a:t>(g)   </a:t>
            </a:r>
            <a:r>
              <a:rPr lang="en-US" sz="2000" i="1" dirty="0" smtClean="0">
                <a:solidFill>
                  <a:schemeClr val="accent5">
                    <a:lumMod val="50000"/>
                  </a:schemeClr>
                </a:solidFill>
              </a:rPr>
              <a:t>[(H</a:t>
            </a:r>
            <a:r>
              <a:rPr lang="en-US" sz="2000" i="1" baseline="-25000" dirty="0" smtClean="0">
                <a:solidFill>
                  <a:schemeClr val="accent5">
                    <a:lumMod val="50000"/>
                  </a:schemeClr>
                </a:solidFill>
              </a:rPr>
              <a:t>2</a:t>
            </a:r>
            <a:r>
              <a:rPr lang="en-US" sz="2000" i="1" dirty="0" smtClean="0">
                <a:solidFill>
                  <a:schemeClr val="accent5">
                    <a:lumMod val="50000"/>
                  </a:schemeClr>
                </a:solidFill>
              </a:rPr>
              <a:t>) does not have a </a:t>
            </a:r>
            <a:r>
              <a:rPr lang="en-US" sz="2000" dirty="0" err="1" smtClean="0">
                <a:solidFill>
                  <a:schemeClr val="accent5">
                    <a:lumMod val="50000"/>
                  </a:schemeClr>
                </a:solidFill>
                <a:latin typeface="Symbol"/>
                <a:ea typeface="Times New Roman"/>
                <a:cs typeface="Times New Roman"/>
              </a:rPr>
              <a:t>D</a:t>
            </a:r>
            <a:r>
              <a:rPr lang="en-US" sz="2000" i="1" dirty="0" err="1" smtClean="0">
                <a:solidFill>
                  <a:schemeClr val="accent5">
                    <a:lumMod val="50000"/>
                  </a:schemeClr>
                </a:solidFill>
                <a:latin typeface="Times New Roman"/>
                <a:ea typeface="Times New Roman"/>
                <a:cs typeface="Times New Roman"/>
              </a:rPr>
              <a:t>H</a:t>
            </a:r>
            <a:r>
              <a:rPr lang="en-US" sz="2000" dirty="0" err="1" smtClean="0">
                <a:solidFill>
                  <a:schemeClr val="accent5">
                    <a:lumMod val="50000"/>
                  </a:schemeClr>
                </a:solidFill>
                <a:latin typeface="Symbol"/>
                <a:ea typeface="Times New Roman"/>
                <a:cs typeface="Times New Roman"/>
              </a:rPr>
              <a:t>°</a:t>
            </a:r>
            <a:r>
              <a:rPr lang="en-US" sz="2000" i="1" dirty="0" err="1" smtClean="0">
                <a:solidFill>
                  <a:schemeClr val="accent5">
                    <a:lumMod val="50000"/>
                  </a:schemeClr>
                </a:solidFill>
                <a:latin typeface="Times New Roman"/>
                <a:ea typeface="Times New Roman"/>
                <a:cs typeface="Times New Roman"/>
              </a:rPr>
              <a:t>f</a:t>
            </a:r>
            <a:r>
              <a:rPr lang="en-US" sz="2000" dirty="0" smtClean="0">
                <a:solidFill>
                  <a:schemeClr val="accent5">
                    <a:lumMod val="50000"/>
                  </a:schemeClr>
                </a:solidFill>
                <a:latin typeface="Times New Roman"/>
                <a:ea typeface="Times New Roman"/>
                <a:cs typeface="Times New Roman"/>
              </a:rPr>
              <a:t> ]</a:t>
            </a:r>
            <a:endParaRPr lang="en-US" sz="1500" dirty="0" smtClean="0">
              <a:solidFill>
                <a:schemeClr val="accent5">
                  <a:lumMod val="50000"/>
                </a:schemeClr>
              </a:solidFill>
            </a:endParaRPr>
          </a:p>
          <a:p>
            <a:pPr marL="1380744" lvl="3" indent="-219456">
              <a:spcBef>
                <a:spcPts val="300"/>
              </a:spcBef>
              <a:buClr>
                <a:srgbClr val="53548A"/>
              </a:buClr>
              <a:buFont typeface="Wingdings 2"/>
              <a:buChar char=""/>
            </a:pPr>
            <a:r>
              <a:rPr lang="en-US" sz="2200" dirty="0" smtClean="0">
                <a:solidFill>
                  <a:srgbClr val="002060"/>
                </a:solidFill>
              </a:rPr>
              <a:t>1 mol of C</a:t>
            </a:r>
            <a:r>
              <a:rPr lang="en-US" sz="2200" baseline="-25000" dirty="0" smtClean="0">
                <a:solidFill>
                  <a:srgbClr val="002060"/>
                </a:solidFill>
              </a:rPr>
              <a:t>2</a:t>
            </a:r>
            <a:r>
              <a:rPr lang="en-US" sz="2200" dirty="0" smtClean="0">
                <a:solidFill>
                  <a:srgbClr val="002060"/>
                </a:solidFill>
              </a:rPr>
              <a:t>H</a:t>
            </a:r>
            <a:r>
              <a:rPr lang="en-US" sz="2200" baseline="-25000" dirty="0" smtClean="0">
                <a:solidFill>
                  <a:srgbClr val="002060"/>
                </a:solidFill>
              </a:rPr>
              <a:t>2</a:t>
            </a:r>
            <a:r>
              <a:rPr lang="en-US" sz="2200" i="1" dirty="0" smtClean="0">
                <a:solidFill>
                  <a:srgbClr val="002060"/>
                </a:solidFill>
              </a:rPr>
              <a:t>(g)</a:t>
            </a:r>
            <a:r>
              <a:rPr lang="en-US" sz="2200" dirty="0" smtClean="0">
                <a:solidFill>
                  <a:srgbClr val="002060"/>
                </a:solidFill>
              </a:rPr>
              <a:t> and 1 mol C</a:t>
            </a:r>
            <a:r>
              <a:rPr lang="en-US" sz="2200" baseline="-25000" dirty="0" smtClean="0">
                <a:solidFill>
                  <a:srgbClr val="002060"/>
                </a:solidFill>
              </a:rPr>
              <a:t>2</a:t>
            </a:r>
            <a:r>
              <a:rPr lang="en-US" sz="2200" dirty="0" smtClean="0">
                <a:solidFill>
                  <a:srgbClr val="002060"/>
                </a:solidFill>
              </a:rPr>
              <a:t>H</a:t>
            </a:r>
            <a:r>
              <a:rPr lang="en-US" sz="2200" baseline="-25000" dirty="0" smtClean="0">
                <a:solidFill>
                  <a:srgbClr val="002060"/>
                </a:solidFill>
              </a:rPr>
              <a:t>6</a:t>
            </a:r>
            <a:r>
              <a:rPr lang="en-US" sz="2200" i="1" dirty="0" smtClean="0">
                <a:solidFill>
                  <a:srgbClr val="002060"/>
                </a:solidFill>
              </a:rPr>
              <a:t>(g)</a:t>
            </a:r>
          </a:p>
          <a:p>
            <a:endParaRPr lang="en-US" dirty="0"/>
          </a:p>
        </p:txBody>
      </p:sp>
      <p:sp>
        <p:nvSpPr>
          <p:cNvPr id="6" name="TextBox 5"/>
          <p:cNvSpPr txBox="1"/>
          <p:nvPr/>
        </p:nvSpPr>
        <p:spPr>
          <a:xfrm>
            <a:off x="304800" y="5562600"/>
            <a:ext cx="7924800" cy="931024"/>
          </a:xfrm>
          <a:prstGeom prst="rect">
            <a:avLst/>
          </a:prstGeom>
          <a:noFill/>
        </p:spPr>
        <p:txBody>
          <a:bodyPr wrap="square" rtlCol="0">
            <a:spAutoFit/>
          </a:bodyPr>
          <a:lstStyle/>
          <a:p>
            <a:pPr marL="658368" lvl="1" indent="-246888">
              <a:spcBef>
                <a:spcPts val="300"/>
              </a:spcBef>
              <a:buClr>
                <a:srgbClr val="438086"/>
              </a:buClr>
              <a:buFont typeface="Georgia"/>
              <a:buChar char="▫"/>
            </a:pPr>
            <a:r>
              <a:rPr lang="en-US" sz="2600" dirty="0" smtClean="0">
                <a:solidFill>
                  <a:schemeClr val="accent1">
                    <a:lumMod val="50000"/>
                  </a:schemeClr>
                </a:solidFill>
              </a:rPr>
              <a:t>3</a:t>
            </a:r>
            <a:r>
              <a:rPr lang="en-US" sz="2600" baseline="30000" dirty="0" smtClean="0">
                <a:solidFill>
                  <a:schemeClr val="accent1">
                    <a:lumMod val="50000"/>
                  </a:schemeClr>
                </a:solidFill>
              </a:rPr>
              <a:t>rd</a:t>
            </a:r>
            <a:r>
              <a:rPr lang="en-US" sz="2600" dirty="0" smtClean="0">
                <a:solidFill>
                  <a:schemeClr val="accent1">
                    <a:lumMod val="50000"/>
                  </a:schemeClr>
                </a:solidFill>
              </a:rPr>
              <a:t>: We solve for ∆</a:t>
            </a:r>
            <a:r>
              <a:rPr lang="en-US" sz="2800" i="1" dirty="0" smtClean="0">
                <a:solidFill>
                  <a:schemeClr val="accent1">
                    <a:lumMod val="50000"/>
                  </a:schemeClr>
                </a:solidFill>
                <a:ea typeface="Times New Roman"/>
                <a:cs typeface="Times New Roman"/>
              </a:rPr>
              <a:t>H</a:t>
            </a:r>
            <a:r>
              <a:rPr lang="en-US" sz="2800" dirty="0" smtClean="0">
                <a:solidFill>
                  <a:schemeClr val="accent1">
                    <a:lumMod val="50000"/>
                  </a:schemeClr>
                </a:solidFill>
                <a:ea typeface="Times New Roman"/>
                <a:cs typeface="Times New Roman"/>
              </a:rPr>
              <a:t>°</a:t>
            </a:r>
            <a:r>
              <a:rPr lang="en-US" sz="2800" i="1" dirty="0" smtClean="0">
                <a:solidFill>
                  <a:schemeClr val="accent1">
                    <a:lumMod val="50000"/>
                  </a:schemeClr>
                </a:solidFill>
                <a:ea typeface="Times New Roman"/>
                <a:cs typeface="Times New Roman"/>
              </a:rPr>
              <a:t> </a:t>
            </a:r>
          </a:p>
          <a:p>
            <a:pPr marL="923544" lvl="2" indent="-219456">
              <a:spcBef>
                <a:spcPts val="300"/>
              </a:spcBef>
              <a:buClr>
                <a:srgbClr val="53548A"/>
              </a:buClr>
              <a:buFont typeface="Wingdings 2"/>
              <a:buChar char=""/>
            </a:pPr>
            <a:r>
              <a:rPr lang="en-US" sz="2400" dirty="0" smtClean="0">
                <a:solidFill>
                  <a:srgbClr val="002060"/>
                </a:solidFill>
                <a:ea typeface="Times New Roman"/>
                <a:cs typeface="Times New Roman"/>
              </a:rPr>
              <a:t>∆</a:t>
            </a:r>
            <a:r>
              <a:rPr lang="en-US" sz="2400" i="1" dirty="0" smtClean="0">
                <a:solidFill>
                  <a:srgbClr val="002060"/>
                </a:solidFill>
                <a:ea typeface="Times New Roman"/>
                <a:cs typeface="Times New Roman"/>
              </a:rPr>
              <a:t>H</a:t>
            </a:r>
            <a:r>
              <a:rPr lang="en-US" sz="2400" dirty="0" smtClean="0">
                <a:solidFill>
                  <a:srgbClr val="002060"/>
                </a:solidFill>
                <a:ea typeface="Times New Roman"/>
                <a:cs typeface="Times New Roman"/>
              </a:rPr>
              <a:t>°</a:t>
            </a:r>
            <a:r>
              <a:rPr lang="en-US" sz="2400" i="1" dirty="0" smtClean="0">
                <a:solidFill>
                  <a:srgbClr val="002060"/>
                </a:solidFill>
                <a:ea typeface="Times New Roman"/>
                <a:cs typeface="Times New Roman"/>
              </a:rPr>
              <a:t> </a:t>
            </a:r>
            <a:r>
              <a:rPr lang="en-US" sz="2400" dirty="0" smtClean="0">
                <a:solidFill>
                  <a:srgbClr val="002060"/>
                </a:solidFill>
                <a:ea typeface="Times New Roman"/>
                <a:cs typeface="Times New Roman"/>
              </a:rPr>
              <a:t>= [-84.7] – [226.7] = -331.4 kJ/mol</a:t>
            </a:r>
          </a:p>
        </p:txBody>
      </p:sp>
      <p:sp>
        <p:nvSpPr>
          <p:cNvPr id="7" name="Rectangle 6"/>
          <p:cNvSpPr/>
          <p:nvPr/>
        </p:nvSpPr>
        <p:spPr>
          <a:xfrm>
            <a:off x="0" y="3886200"/>
            <a:ext cx="9144000" cy="1277273"/>
          </a:xfrm>
          <a:prstGeom prst="rect">
            <a:avLst/>
          </a:prstGeom>
        </p:spPr>
        <p:txBody>
          <a:bodyPr wrap="square">
            <a:spAutoFit/>
          </a:bodyPr>
          <a:lstStyle/>
          <a:p>
            <a:pPr marL="658368" lvl="1" indent="-246888">
              <a:spcBef>
                <a:spcPts val="300"/>
              </a:spcBef>
              <a:buClr>
                <a:srgbClr val="438086"/>
              </a:buClr>
              <a:buFont typeface="Georgia"/>
              <a:buChar char="▫"/>
            </a:pPr>
            <a:r>
              <a:rPr lang="en-US" sz="2400" dirty="0" smtClean="0">
                <a:solidFill>
                  <a:schemeClr val="accent1">
                    <a:lumMod val="50000"/>
                  </a:schemeClr>
                </a:solidFill>
              </a:rPr>
              <a:t>2</a:t>
            </a:r>
            <a:r>
              <a:rPr lang="en-US" sz="2400" baseline="30000" dirty="0" smtClean="0">
                <a:solidFill>
                  <a:schemeClr val="accent1">
                    <a:lumMod val="50000"/>
                  </a:schemeClr>
                </a:solidFill>
              </a:rPr>
              <a:t>nd</a:t>
            </a:r>
            <a:r>
              <a:rPr lang="en-US" sz="2400" dirty="0" smtClean="0">
                <a:solidFill>
                  <a:schemeClr val="accent1">
                    <a:lumMod val="50000"/>
                  </a:schemeClr>
                </a:solidFill>
              </a:rPr>
              <a:t>: We plug in the ∆</a:t>
            </a:r>
            <a:r>
              <a:rPr lang="en-US" sz="2400" i="1" dirty="0" err="1" smtClean="0">
                <a:solidFill>
                  <a:schemeClr val="accent1">
                    <a:lumMod val="50000"/>
                  </a:schemeClr>
                </a:solidFill>
                <a:ea typeface="Times New Roman"/>
                <a:cs typeface="Times New Roman"/>
              </a:rPr>
              <a:t>H</a:t>
            </a:r>
            <a:r>
              <a:rPr lang="en-US" sz="2400" dirty="0" err="1" smtClean="0">
                <a:solidFill>
                  <a:schemeClr val="accent1">
                    <a:lumMod val="50000"/>
                  </a:schemeClr>
                </a:solidFill>
                <a:ea typeface="Times New Roman"/>
                <a:cs typeface="Times New Roman"/>
              </a:rPr>
              <a:t>°</a:t>
            </a:r>
            <a:r>
              <a:rPr lang="en-US" sz="2400" i="1" dirty="0" err="1" smtClean="0">
                <a:solidFill>
                  <a:schemeClr val="accent1">
                    <a:lumMod val="50000"/>
                  </a:schemeClr>
                </a:solidFill>
                <a:ea typeface="Times New Roman"/>
                <a:cs typeface="Times New Roman"/>
              </a:rPr>
              <a:t>f</a:t>
            </a:r>
            <a:r>
              <a:rPr lang="en-US" sz="2400" dirty="0" smtClean="0">
                <a:solidFill>
                  <a:schemeClr val="accent1">
                    <a:lumMod val="50000"/>
                  </a:schemeClr>
                </a:solidFill>
                <a:ea typeface="Times New Roman"/>
                <a:cs typeface="Times New Roman"/>
              </a:rPr>
              <a:t>  for each of our compounds, remembering that </a:t>
            </a:r>
          </a:p>
          <a:p>
            <a:pPr marL="923544" lvl="2" indent="-219456">
              <a:spcBef>
                <a:spcPts val="300"/>
              </a:spcBef>
              <a:buClr>
                <a:srgbClr val="53548A"/>
              </a:buClr>
              <a:buFont typeface="Wingdings 2"/>
              <a:buChar char=""/>
            </a:pPr>
            <a:r>
              <a:rPr lang="en-US" sz="2400" i="1" dirty="0" smtClean="0">
                <a:solidFill>
                  <a:srgbClr val="002060"/>
                </a:solidFill>
                <a:ea typeface="Times New Roman"/>
                <a:cs typeface="Times New Roman"/>
              </a:rPr>
              <a:t>∆H</a:t>
            </a:r>
            <a:r>
              <a:rPr lang="en-US" sz="2400" dirty="0" smtClean="0">
                <a:solidFill>
                  <a:srgbClr val="002060"/>
                </a:solidFill>
                <a:ea typeface="Times New Roman"/>
                <a:cs typeface="Times New Roman"/>
              </a:rPr>
              <a:t>° = [</a:t>
            </a:r>
            <a:r>
              <a:rPr lang="en-US" sz="2400" dirty="0" smtClean="0">
                <a:solidFill>
                  <a:srgbClr val="002060"/>
                </a:solidFill>
              </a:rPr>
              <a:t>∆</a:t>
            </a:r>
            <a:r>
              <a:rPr lang="en-US" sz="2400" i="1" dirty="0" err="1" smtClean="0">
                <a:solidFill>
                  <a:srgbClr val="002060"/>
                </a:solidFill>
                <a:ea typeface="Times New Roman"/>
                <a:cs typeface="Times New Roman"/>
              </a:rPr>
              <a:t>H</a:t>
            </a:r>
            <a:r>
              <a:rPr lang="en-US" sz="2400" dirty="0" err="1" smtClean="0">
                <a:solidFill>
                  <a:srgbClr val="002060"/>
                </a:solidFill>
                <a:ea typeface="Times New Roman"/>
                <a:cs typeface="Times New Roman"/>
              </a:rPr>
              <a:t>°</a:t>
            </a:r>
            <a:r>
              <a:rPr lang="en-US" sz="2400" i="1" dirty="0" err="1" smtClean="0">
                <a:solidFill>
                  <a:srgbClr val="002060"/>
                </a:solidFill>
                <a:ea typeface="Times New Roman"/>
                <a:cs typeface="Times New Roman"/>
              </a:rPr>
              <a:t>f</a:t>
            </a:r>
            <a:r>
              <a:rPr lang="en-US" sz="2400" dirty="0" smtClean="0">
                <a:solidFill>
                  <a:srgbClr val="002060"/>
                </a:solidFill>
                <a:ea typeface="Times New Roman"/>
                <a:cs typeface="Times New Roman"/>
              </a:rPr>
              <a:t>  products] – [</a:t>
            </a:r>
            <a:r>
              <a:rPr lang="en-US" sz="2400" dirty="0" smtClean="0">
                <a:solidFill>
                  <a:srgbClr val="002060"/>
                </a:solidFill>
              </a:rPr>
              <a:t>∆</a:t>
            </a:r>
            <a:r>
              <a:rPr lang="en-US" sz="2400" i="1" dirty="0" err="1" smtClean="0">
                <a:solidFill>
                  <a:srgbClr val="002060"/>
                </a:solidFill>
                <a:ea typeface="Times New Roman"/>
                <a:cs typeface="Times New Roman"/>
              </a:rPr>
              <a:t>H</a:t>
            </a:r>
            <a:r>
              <a:rPr lang="en-US" sz="2400" dirty="0" err="1" smtClean="0">
                <a:solidFill>
                  <a:srgbClr val="002060"/>
                </a:solidFill>
                <a:ea typeface="Times New Roman"/>
                <a:cs typeface="Times New Roman"/>
              </a:rPr>
              <a:t>°</a:t>
            </a:r>
            <a:r>
              <a:rPr lang="en-US" sz="2400" i="1" dirty="0" err="1" smtClean="0">
                <a:solidFill>
                  <a:srgbClr val="002060"/>
                </a:solidFill>
                <a:ea typeface="Times New Roman"/>
                <a:cs typeface="Times New Roman"/>
              </a:rPr>
              <a:t>f</a:t>
            </a:r>
            <a:r>
              <a:rPr lang="en-US" sz="2400" dirty="0" smtClean="0">
                <a:solidFill>
                  <a:srgbClr val="002060"/>
                </a:solidFill>
                <a:ea typeface="Times New Roman"/>
                <a:cs typeface="Times New Roman"/>
              </a:rPr>
              <a:t> reactants]</a:t>
            </a:r>
          </a:p>
          <a:p>
            <a:pPr marL="923544" lvl="2" indent="-219456">
              <a:spcBef>
                <a:spcPts val="300"/>
              </a:spcBef>
              <a:buClr>
                <a:srgbClr val="53548A"/>
              </a:buClr>
              <a:buFont typeface="Wingdings 2"/>
              <a:buChar char=""/>
            </a:pPr>
            <a:r>
              <a:rPr lang="en-US" sz="2400" dirty="0" smtClean="0">
                <a:solidFill>
                  <a:srgbClr val="002060"/>
                </a:solidFill>
                <a:ea typeface="Times New Roman"/>
                <a:cs typeface="Times New Roman"/>
              </a:rPr>
              <a:t>∆</a:t>
            </a:r>
            <a:r>
              <a:rPr lang="en-US" sz="2400" i="1" dirty="0" smtClean="0">
                <a:solidFill>
                  <a:srgbClr val="002060"/>
                </a:solidFill>
                <a:ea typeface="Times New Roman"/>
                <a:cs typeface="Times New Roman"/>
              </a:rPr>
              <a:t>H</a:t>
            </a:r>
            <a:r>
              <a:rPr lang="en-US" sz="2400" dirty="0" smtClean="0">
                <a:solidFill>
                  <a:srgbClr val="002060"/>
                </a:solidFill>
                <a:ea typeface="Times New Roman"/>
                <a:cs typeface="Times New Roman"/>
              </a:rPr>
              <a:t>°</a:t>
            </a:r>
            <a:r>
              <a:rPr lang="en-US" sz="2400" i="1" dirty="0" smtClean="0">
                <a:solidFill>
                  <a:srgbClr val="002060"/>
                </a:solidFill>
                <a:ea typeface="Times New Roman"/>
                <a:cs typeface="Times New Roman"/>
              </a:rPr>
              <a:t> </a:t>
            </a:r>
            <a:r>
              <a:rPr lang="en-US" sz="2400" dirty="0" smtClean="0">
                <a:solidFill>
                  <a:srgbClr val="002060"/>
                </a:solidFill>
                <a:ea typeface="Times New Roman"/>
                <a:cs typeface="Times New Roman"/>
              </a:rPr>
              <a:t>= [C</a:t>
            </a:r>
            <a:r>
              <a:rPr lang="en-US" sz="2400" baseline="-25000" dirty="0" smtClean="0">
                <a:solidFill>
                  <a:srgbClr val="002060"/>
                </a:solidFill>
                <a:ea typeface="Times New Roman"/>
                <a:cs typeface="Times New Roman"/>
              </a:rPr>
              <a:t>2</a:t>
            </a:r>
            <a:r>
              <a:rPr lang="en-US" sz="2400" dirty="0" smtClean="0">
                <a:solidFill>
                  <a:srgbClr val="002060"/>
                </a:solidFill>
                <a:ea typeface="Times New Roman"/>
                <a:cs typeface="Times New Roman"/>
              </a:rPr>
              <a:t>H</a:t>
            </a:r>
            <a:r>
              <a:rPr lang="en-US" sz="2400" baseline="-25000" dirty="0" smtClean="0">
                <a:solidFill>
                  <a:srgbClr val="002060"/>
                </a:solidFill>
                <a:ea typeface="Times New Roman"/>
                <a:cs typeface="Times New Roman"/>
              </a:rPr>
              <a:t>6</a:t>
            </a:r>
            <a:r>
              <a:rPr lang="en-US" sz="2400" i="1" dirty="0" smtClean="0">
                <a:solidFill>
                  <a:srgbClr val="002060"/>
                </a:solidFill>
                <a:ea typeface="Times New Roman"/>
                <a:cs typeface="Times New Roman"/>
              </a:rPr>
              <a:t>(g)</a:t>
            </a:r>
            <a:r>
              <a:rPr lang="en-US" sz="2400" dirty="0" smtClean="0">
                <a:solidFill>
                  <a:srgbClr val="002060"/>
                </a:solidFill>
                <a:ea typeface="Times New Roman"/>
                <a:cs typeface="Times New Roman"/>
              </a:rPr>
              <a:t>] – [C</a:t>
            </a:r>
            <a:r>
              <a:rPr lang="en-US" sz="2400" baseline="-25000" dirty="0" smtClean="0">
                <a:solidFill>
                  <a:srgbClr val="002060"/>
                </a:solidFill>
                <a:ea typeface="Times New Roman"/>
                <a:cs typeface="Times New Roman"/>
              </a:rPr>
              <a:t>2</a:t>
            </a:r>
            <a:r>
              <a:rPr lang="en-US" sz="2400" dirty="0" smtClean="0">
                <a:solidFill>
                  <a:srgbClr val="002060"/>
                </a:solidFill>
                <a:ea typeface="Times New Roman"/>
                <a:cs typeface="Times New Roman"/>
              </a:rPr>
              <a:t>H</a:t>
            </a:r>
            <a:r>
              <a:rPr lang="en-US" sz="2400" baseline="-25000" dirty="0" smtClean="0">
                <a:solidFill>
                  <a:srgbClr val="002060"/>
                </a:solidFill>
                <a:ea typeface="Times New Roman"/>
                <a:cs typeface="Times New Roman"/>
              </a:rPr>
              <a:t>2</a:t>
            </a:r>
            <a:r>
              <a:rPr lang="en-US" sz="2400" i="1" dirty="0" smtClean="0">
                <a:solidFill>
                  <a:srgbClr val="002060"/>
                </a:solidFill>
                <a:ea typeface="Times New Roman"/>
                <a:cs typeface="Times New Roman"/>
              </a:rPr>
              <a:t>(g)</a:t>
            </a:r>
            <a:r>
              <a:rPr lang="en-US" sz="2400" dirty="0" smtClean="0">
                <a:solidFill>
                  <a:srgbClr val="002060"/>
                </a:solidFill>
                <a:ea typeface="Times New Roman"/>
                <a:cs typeface="Times New Roman"/>
              </a:rPr>
              <a:t>] =</a:t>
            </a:r>
          </a:p>
        </p:txBody>
      </p:sp>
      <p:sp>
        <p:nvSpPr>
          <p:cNvPr id="8" name="Slide Number Placeholder 7"/>
          <p:cNvSpPr>
            <a:spLocks noGrp="1"/>
          </p:cNvSpPr>
          <p:nvPr>
            <p:ph type="sldNum" sz="quarter" idx="12"/>
          </p:nvPr>
        </p:nvSpPr>
        <p:spPr/>
        <p:txBody>
          <a:bodyPr/>
          <a:lstStyle/>
          <a:p>
            <a:fld id="{CE567183-8DD5-4D7A-BA70-EB678C1C33F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066800"/>
          </a:xfrm>
        </p:spPr>
        <p:txBody>
          <a:bodyPr/>
          <a:lstStyle/>
          <a:p>
            <a:r>
              <a:rPr lang="en-US" dirty="0" smtClean="0"/>
              <a:t>Practice Problems</a:t>
            </a:r>
            <a:endParaRPr lang="en-US" dirty="0"/>
          </a:p>
        </p:txBody>
      </p:sp>
      <p:sp>
        <p:nvSpPr>
          <p:cNvPr id="3" name="Content Placeholder 2"/>
          <p:cNvSpPr>
            <a:spLocks noGrp="1"/>
          </p:cNvSpPr>
          <p:nvPr>
            <p:ph sz="quarter" idx="1"/>
          </p:nvPr>
        </p:nvSpPr>
        <p:spPr>
          <a:xfrm>
            <a:off x="0" y="1447800"/>
            <a:ext cx="5791200" cy="4876800"/>
          </a:xfrm>
        </p:spPr>
        <p:txBody>
          <a:bodyPr>
            <a:normAutofit/>
          </a:bodyPr>
          <a:lstStyle/>
          <a:p>
            <a:r>
              <a:rPr lang="en-US" dirty="0" smtClean="0"/>
              <a:t>Solve for the </a:t>
            </a:r>
            <a:r>
              <a:rPr lang="en-US" dirty="0" err="1" smtClean="0"/>
              <a:t>ΔH</a:t>
            </a:r>
            <a:r>
              <a:rPr lang="en-US" baseline="-25000" dirty="0" err="1" smtClean="0"/>
              <a:t>rx</a:t>
            </a:r>
            <a:r>
              <a:rPr lang="en-US" dirty="0" smtClean="0">
                <a:ea typeface="Times New Roman"/>
                <a:cs typeface="Times New Roman"/>
              </a:rPr>
              <a:t> and write the following </a:t>
            </a:r>
            <a:r>
              <a:rPr lang="en-US" dirty="0" err="1" smtClean="0">
                <a:ea typeface="Times New Roman"/>
                <a:cs typeface="Times New Roman"/>
              </a:rPr>
              <a:t>thermochemical</a:t>
            </a:r>
            <a:r>
              <a:rPr lang="en-US" dirty="0" smtClean="0">
                <a:ea typeface="Times New Roman"/>
                <a:cs typeface="Times New Roman"/>
              </a:rPr>
              <a:t> equations.</a:t>
            </a:r>
          </a:p>
          <a:p>
            <a:pPr lvl="1"/>
            <a:r>
              <a:rPr lang="en-US" dirty="0" smtClean="0"/>
              <a:t>1. What is the </a:t>
            </a:r>
            <a:r>
              <a:rPr lang="en-US" dirty="0" err="1" smtClean="0"/>
              <a:t>ΔH</a:t>
            </a:r>
            <a:r>
              <a:rPr lang="en-US" baseline="-25000" dirty="0" err="1" smtClean="0"/>
              <a:t>rx</a:t>
            </a:r>
            <a:r>
              <a:rPr lang="en-US" dirty="0" smtClean="0"/>
              <a:t> for the process used to make lime (</a:t>
            </a:r>
            <a:r>
              <a:rPr lang="en-US" dirty="0" err="1" smtClean="0"/>
              <a:t>CaO</a:t>
            </a:r>
            <a:r>
              <a:rPr lang="en-US" dirty="0" smtClean="0"/>
              <a:t>)?</a:t>
            </a:r>
          </a:p>
          <a:p>
            <a:pPr lvl="2"/>
            <a:r>
              <a:rPr lang="en-US" dirty="0" smtClean="0">
                <a:solidFill>
                  <a:srgbClr val="002060"/>
                </a:solidFill>
              </a:rPr>
              <a:t>CaCO</a:t>
            </a:r>
            <a:r>
              <a:rPr lang="en-US" baseline="-25000" dirty="0" smtClean="0">
                <a:solidFill>
                  <a:srgbClr val="002060"/>
                </a:solidFill>
              </a:rPr>
              <a:t>3</a:t>
            </a:r>
            <a:r>
              <a:rPr lang="en-US" dirty="0" smtClean="0">
                <a:solidFill>
                  <a:srgbClr val="002060"/>
                </a:solidFill>
              </a:rPr>
              <a:t>(s) </a:t>
            </a:r>
            <a:r>
              <a:rPr lang="en-US" dirty="0" smtClean="0">
                <a:solidFill>
                  <a:srgbClr val="002060"/>
                </a:solidFill>
                <a:latin typeface="Calibri"/>
                <a:cs typeface="Calibri"/>
              </a:rPr>
              <a:t>→</a:t>
            </a:r>
            <a:r>
              <a:rPr lang="en-US" dirty="0" smtClean="0">
                <a:solidFill>
                  <a:srgbClr val="002060"/>
                </a:solidFill>
              </a:rPr>
              <a:t> </a:t>
            </a:r>
            <a:r>
              <a:rPr lang="en-US" dirty="0" err="1" smtClean="0">
                <a:solidFill>
                  <a:srgbClr val="002060"/>
                </a:solidFill>
              </a:rPr>
              <a:t>CaO</a:t>
            </a:r>
            <a:r>
              <a:rPr lang="en-US" dirty="0" smtClean="0">
                <a:solidFill>
                  <a:srgbClr val="002060"/>
                </a:solidFill>
              </a:rPr>
              <a:t>(s) + CO</a:t>
            </a:r>
            <a:r>
              <a:rPr lang="en-US" baseline="-25000" dirty="0" smtClean="0">
                <a:solidFill>
                  <a:srgbClr val="002060"/>
                </a:solidFill>
              </a:rPr>
              <a:t>2</a:t>
            </a:r>
            <a:r>
              <a:rPr lang="en-US" dirty="0" smtClean="0">
                <a:solidFill>
                  <a:srgbClr val="002060"/>
                </a:solidFill>
              </a:rPr>
              <a:t>(g)</a:t>
            </a:r>
          </a:p>
          <a:p>
            <a:pPr lvl="2"/>
            <a:endParaRPr lang="en-US" dirty="0" smtClean="0"/>
          </a:p>
          <a:p>
            <a:pPr lvl="2">
              <a:buNone/>
            </a:pPr>
            <a:r>
              <a:rPr lang="en-US" dirty="0" smtClean="0"/>
              <a:t>  </a:t>
            </a:r>
            <a:endParaRPr lang="en-US" dirty="0"/>
          </a:p>
        </p:txBody>
      </p:sp>
      <p:graphicFrame>
        <p:nvGraphicFramePr>
          <p:cNvPr id="5" name="Table 4"/>
          <p:cNvGraphicFramePr>
            <a:graphicFrameLocks noGrp="1"/>
          </p:cNvGraphicFramePr>
          <p:nvPr/>
        </p:nvGraphicFramePr>
        <p:xfrm>
          <a:off x="5791200" y="914400"/>
          <a:ext cx="3048000" cy="3749040"/>
        </p:xfrm>
        <a:graphic>
          <a:graphicData uri="http://schemas.openxmlformats.org/drawingml/2006/table">
            <a:tbl>
              <a:tblPr firstRow="1" bandRow="1">
                <a:tableStyleId>{5C22544A-7EE6-4342-B048-85BDC9FD1C3A}</a:tableStyleId>
              </a:tblPr>
              <a:tblGrid>
                <a:gridCol w="1524000"/>
                <a:gridCol w="1524000"/>
              </a:tblGrid>
              <a:tr h="609600">
                <a:tc>
                  <a:txBody>
                    <a:bodyPr/>
                    <a:lstStyle/>
                    <a:p>
                      <a:pPr algn="ctr"/>
                      <a:r>
                        <a:rPr lang="en-US" dirty="0" smtClean="0"/>
                        <a:t>Substance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Symbol"/>
                          <a:ea typeface="Times New Roman"/>
                          <a:cs typeface="Times New Roman"/>
                        </a:rPr>
                        <a:t>D</a:t>
                      </a:r>
                      <a:r>
                        <a:rPr lang="en-US" sz="2000" i="1" dirty="0" err="1" smtClean="0">
                          <a:latin typeface="Times New Roman"/>
                          <a:ea typeface="Times New Roman"/>
                          <a:cs typeface="Times New Roman"/>
                        </a:rPr>
                        <a:t>H</a:t>
                      </a:r>
                      <a:r>
                        <a:rPr lang="en-US" sz="2000" dirty="0" err="1" smtClean="0">
                          <a:latin typeface="Symbol"/>
                          <a:ea typeface="Times New Roman"/>
                          <a:cs typeface="Times New Roman"/>
                        </a:rPr>
                        <a:t>°</a:t>
                      </a:r>
                      <a:r>
                        <a:rPr lang="en-US" sz="2000" i="1" dirty="0" err="1" smtClean="0">
                          <a:latin typeface="Times New Roman"/>
                          <a:ea typeface="Times New Roman"/>
                          <a:cs typeface="Times New Roman"/>
                        </a:rPr>
                        <a:t>f</a:t>
                      </a:r>
                      <a:r>
                        <a:rPr lang="en-US" sz="2000" dirty="0" smtClean="0">
                          <a:latin typeface="Times New Roman"/>
                          <a:ea typeface="Times New Roman"/>
                          <a:cs typeface="Times New Roman"/>
                        </a:rPr>
                        <a:t> (kJ/mol)</a:t>
                      </a:r>
                      <a:endParaRPr lang="en-US" sz="1200" dirty="0" smtClean="0">
                        <a:latin typeface="Times New Roman"/>
                        <a:ea typeface="Times New Roman"/>
                        <a:cs typeface="Times New Roman"/>
                      </a:endParaRPr>
                    </a:p>
                  </a:txBody>
                  <a:tcPr/>
                </a:tc>
              </a:tr>
              <a:tr h="609600">
                <a:tc>
                  <a:txBody>
                    <a:bodyPr/>
                    <a:lstStyle/>
                    <a:p>
                      <a:pPr algn="ctr"/>
                      <a:r>
                        <a:rPr lang="en-US" dirty="0" smtClean="0"/>
                        <a:t>CaCO</a:t>
                      </a:r>
                      <a:r>
                        <a:rPr lang="en-US" baseline="-25000" dirty="0" smtClean="0"/>
                        <a:t>3</a:t>
                      </a:r>
                      <a:r>
                        <a:rPr lang="en-US" dirty="0" smtClean="0"/>
                        <a:t>(s) </a:t>
                      </a:r>
                      <a:endParaRPr lang="en-US" dirty="0"/>
                    </a:p>
                  </a:txBody>
                  <a:tcPr anchor="ctr"/>
                </a:tc>
                <a:tc>
                  <a:txBody>
                    <a:bodyPr/>
                    <a:lstStyle/>
                    <a:p>
                      <a:pPr algn="ctr"/>
                      <a:r>
                        <a:rPr lang="en-US" dirty="0" smtClean="0"/>
                        <a:t>-1207.6</a:t>
                      </a:r>
                      <a:endParaRPr lang="en-US" dirty="0"/>
                    </a:p>
                  </a:txBody>
                  <a:tcPr anchor="ctr"/>
                </a:tc>
              </a:tr>
              <a:tr h="609600">
                <a:tc>
                  <a:txBody>
                    <a:bodyPr/>
                    <a:lstStyle/>
                    <a:p>
                      <a:pPr algn="ctr"/>
                      <a:r>
                        <a:rPr lang="en-US" dirty="0" err="1" smtClean="0"/>
                        <a:t>CaO</a:t>
                      </a:r>
                      <a:r>
                        <a:rPr lang="en-US" dirty="0" smtClean="0"/>
                        <a:t>(s) </a:t>
                      </a:r>
                      <a:endParaRPr lang="en-US" dirty="0"/>
                    </a:p>
                  </a:txBody>
                  <a:tcPr anchor="ctr"/>
                </a:tc>
                <a:tc>
                  <a:txBody>
                    <a:bodyPr/>
                    <a:lstStyle/>
                    <a:p>
                      <a:pPr algn="ctr"/>
                      <a:r>
                        <a:rPr lang="en-US" dirty="0" smtClean="0"/>
                        <a:t>-634.9</a:t>
                      </a:r>
                      <a:endParaRPr lang="en-US" dirty="0"/>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 </a:t>
                      </a:r>
                      <a:r>
                        <a:rPr lang="en-US" baseline="-25000" dirty="0" smtClean="0"/>
                        <a:t>4</a:t>
                      </a:r>
                      <a:r>
                        <a:rPr lang="en-US" dirty="0" smtClean="0"/>
                        <a:t>H</a:t>
                      </a:r>
                      <a:r>
                        <a:rPr lang="en-US" baseline="-25000" dirty="0" smtClean="0"/>
                        <a:t>10 </a:t>
                      </a:r>
                      <a:r>
                        <a:rPr lang="en-US" baseline="0" dirty="0" smtClean="0"/>
                        <a:t>(g)</a:t>
                      </a:r>
                      <a:endParaRPr lang="en-US" dirty="0" smtClean="0"/>
                    </a:p>
                  </a:txBody>
                  <a:tcPr anchor="ctr"/>
                </a:tc>
                <a:tc>
                  <a:txBody>
                    <a:bodyPr/>
                    <a:lstStyle/>
                    <a:p>
                      <a:pPr algn="ctr"/>
                      <a:r>
                        <a:rPr lang="en-US" dirty="0" smtClean="0">
                          <a:latin typeface="+mn-lt"/>
                        </a:rPr>
                        <a:t>-30.0</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t>
                      </a:r>
                      <a:r>
                        <a:rPr lang="en-US" baseline="-25000" dirty="0" smtClean="0"/>
                        <a:t>2</a:t>
                      </a:r>
                      <a:r>
                        <a:rPr lang="en-US" dirty="0" smtClean="0"/>
                        <a:t>O (g)</a:t>
                      </a:r>
                    </a:p>
                  </a:txBody>
                  <a:tcPr anchor="ctr"/>
                </a:tc>
                <a:tc>
                  <a:txBody>
                    <a:bodyPr/>
                    <a:lstStyle/>
                    <a:p>
                      <a:pPr algn="ctr"/>
                      <a:r>
                        <a:rPr lang="en-US" i="0" dirty="0" smtClean="0">
                          <a:latin typeface="+mn-lt"/>
                        </a:rPr>
                        <a:t>-241.82</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CO</a:t>
                      </a:r>
                      <a:r>
                        <a:rPr lang="en-US" baseline="-25000" dirty="0" smtClean="0">
                          <a:latin typeface="+mn-lt"/>
                        </a:rPr>
                        <a:t>2 </a:t>
                      </a:r>
                      <a:r>
                        <a:rPr lang="en-US" dirty="0" smtClean="0">
                          <a:latin typeface="+mn-lt"/>
                        </a:rPr>
                        <a:t>(g)</a:t>
                      </a:r>
                    </a:p>
                  </a:txBody>
                  <a:tcPr anchor="ctr"/>
                </a:tc>
                <a:tc>
                  <a:txBody>
                    <a:bodyPr/>
                    <a:lstStyle/>
                    <a:p>
                      <a:pPr algn="ctr"/>
                      <a:r>
                        <a:rPr lang="en-US" dirty="0" smtClean="0">
                          <a:latin typeface="+mn-lt"/>
                        </a:rPr>
                        <a:t>-393.5</a:t>
                      </a:r>
                    </a:p>
                  </a:txBody>
                  <a:tcPr anchor="ctr"/>
                </a:tc>
              </a:tr>
            </a:tbl>
          </a:graphicData>
        </a:graphic>
      </p:graphicFrame>
      <p:sp>
        <p:nvSpPr>
          <p:cNvPr id="7" name="TextBox 6"/>
          <p:cNvSpPr txBox="1"/>
          <p:nvPr/>
        </p:nvSpPr>
        <p:spPr>
          <a:xfrm>
            <a:off x="0" y="4419600"/>
            <a:ext cx="8686800" cy="1600438"/>
          </a:xfrm>
          <a:prstGeom prst="rect">
            <a:avLst/>
          </a:prstGeom>
          <a:noFill/>
        </p:spPr>
        <p:txBody>
          <a:bodyPr wrap="square" rtlCol="0">
            <a:spAutoFit/>
          </a:bodyPr>
          <a:lstStyle/>
          <a:p>
            <a:pPr marL="923544" lvl="2" indent="-219456">
              <a:spcBef>
                <a:spcPts val="300"/>
              </a:spcBef>
              <a:buClr>
                <a:srgbClr val="53548A"/>
              </a:buClr>
              <a:buFont typeface="Wingdings 2"/>
              <a:buChar char=""/>
            </a:pPr>
            <a:endParaRPr lang="en-US" sz="2400" dirty="0">
              <a:solidFill>
                <a:srgbClr val="53548A"/>
              </a:solidFill>
            </a:endParaRPr>
          </a:p>
          <a:p>
            <a:pPr marL="658368" lvl="1" indent="-246888">
              <a:spcBef>
                <a:spcPts val="300"/>
              </a:spcBef>
              <a:buClr>
                <a:srgbClr val="438086"/>
              </a:buClr>
              <a:buFont typeface="Georgia"/>
              <a:buChar char="▫"/>
            </a:pPr>
            <a:r>
              <a:rPr lang="en-US" sz="2300" dirty="0"/>
              <a:t>2. What is the </a:t>
            </a:r>
            <a:r>
              <a:rPr lang="en-US" sz="2300" dirty="0" err="1"/>
              <a:t>ΔH</a:t>
            </a:r>
            <a:r>
              <a:rPr lang="en-US" sz="2300" baseline="-25000" dirty="0" err="1"/>
              <a:t>rx</a:t>
            </a:r>
            <a:r>
              <a:rPr lang="en-US" sz="2300" dirty="0"/>
              <a:t> for the combustion of </a:t>
            </a:r>
            <a:r>
              <a:rPr lang="en-US" sz="2300" dirty="0" smtClean="0"/>
              <a:t>C</a:t>
            </a:r>
            <a:r>
              <a:rPr lang="en-US" sz="2300" baseline="-25000" dirty="0" smtClean="0"/>
              <a:t>4</a:t>
            </a:r>
            <a:r>
              <a:rPr lang="en-US" sz="2300" dirty="0" smtClean="0"/>
              <a:t>H</a:t>
            </a:r>
            <a:r>
              <a:rPr lang="en-US" sz="2300" baseline="-25000" dirty="0" smtClean="0"/>
              <a:t>10</a:t>
            </a:r>
            <a:r>
              <a:rPr lang="en-US" sz="2300" dirty="0" smtClean="0"/>
              <a:t>(g)?</a:t>
            </a:r>
            <a:endParaRPr lang="en-US" sz="2300" dirty="0"/>
          </a:p>
          <a:p>
            <a:pPr marL="923544" lvl="2" indent="-219456">
              <a:spcBef>
                <a:spcPts val="300"/>
              </a:spcBef>
              <a:buClr>
                <a:srgbClr val="53548A"/>
              </a:buClr>
              <a:buFont typeface="Wingdings 2"/>
              <a:buChar char=""/>
            </a:pPr>
            <a:r>
              <a:rPr lang="en-US" sz="2300" dirty="0" smtClean="0">
                <a:solidFill>
                  <a:srgbClr val="002060"/>
                </a:solidFill>
              </a:rPr>
              <a:t>2 C</a:t>
            </a:r>
            <a:r>
              <a:rPr lang="en-US" sz="2300" baseline="-25000" dirty="0" smtClean="0">
                <a:solidFill>
                  <a:srgbClr val="002060"/>
                </a:solidFill>
              </a:rPr>
              <a:t>4</a:t>
            </a:r>
            <a:r>
              <a:rPr lang="en-US" sz="2300" dirty="0" smtClean="0">
                <a:solidFill>
                  <a:srgbClr val="002060"/>
                </a:solidFill>
              </a:rPr>
              <a:t>H</a:t>
            </a:r>
            <a:r>
              <a:rPr lang="en-US" sz="2300" baseline="-25000" dirty="0" smtClean="0">
                <a:solidFill>
                  <a:srgbClr val="002060"/>
                </a:solidFill>
              </a:rPr>
              <a:t>10</a:t>
            </a:r>
            <a:r>
              <a:rPr lang="en-US" sz="2300" dirty="0" smtClean="0">
                <a:solidFill>
                  <a:srgbClr val="002060"/>
                </a:solidFill>
              </a:rPr>
              <a:t> </a:t>
            </a:r>
            <a:r>
              <a:rPr lang="en-US" sz="2300" dirty="0">
                <a:solidFill>
                  <a:srgbClr val="002060"/>
                </a:solidFill>
              </a:rPr>
              <a:t>(g) + </a:t>
            </a:r>
            <a:r>
              <a:rPr lang="en-US" sz="2300" dirty="0" smtClean="0">
                <a:solidFill>
                  <a:srgbClr val="002060"/>
                </a:solidFill>
              </a:rPr>
              <a:t>13 O</a:t>
            </a:r>
            <a:r>
              <a:rPr lang="en-US" sz="2300" baseline="-25000" dirty="0" smtClean="0">
                <a:solidFill>
                  <a:srgbClr val="002060"/>
                </a:solidFill>
              </a:rPr>
              <a:t>2</a:t>
            </a:r>
            <a:r>
              <a:rPr lang="en-US" sz="2300" dirty="0" smtClean="0">
                <a:solidFill>
                  <a:srgbClr val="002060"/>
                </a:solidFill>
              </a:rPr>
              <a:t> </a:t>
            </a:r>
            <a:r>
              <a:rPr lang="en-US" sz="2300" dirty="0">
                <a:solidFill>
                  <a:srgbClr val="002060"/>
                </a:solidFill>
              </a:rPr>
              <a:t>(g) </a:t>
            </a:r>
            <a:r>
              <a:rPr lang="en-US" sz="2300" dirty="0">
                <a:solidFill>
                  <a:srgbClr val="002060"/>
                </a:solidFill>
                <a:cs typeface="Calibri"/>
              </a:rPr>
              <a:t>→ </a:t>
            </a:r>
            <a:r>
              <a:rPr lang="en-US" sz="2300" dirty="0" smtClean="0">
                <a:solidFill>
                  <a:srgbClr val="002060"/>
                </a:solidFill>
                <a:cs typeface="Calibri"/>
              </a:rPr>
              <a:t>10 </a:t>
            </a:r>
            <a:r>
              <a:rPr lang="en-US" sz="2300" dirty="0" smtClean="0">
                <a:solidFill>
                  <a:srgbClr val="002060"/>
                </a:solidFill>
              </a:rPr>
              <a:t>H</a:t>
            </a:r>
            <a:r>
              <a:rPr lang="en-US" sz="2300" baseline="-25000" dirty="0" smtClean="0">
                <a:solidFill>
                  <a:srgbClr val="002060"/>
                </a:solidFill>
              </a:rPr>
              <a:t>2</a:t>
            </a:r>
            <a:r>
              <a:rPr lang="en-US" sz="2300" dirty="0" smtClean="0">
                <a:solidFill>
                  <a:srgbClr val="002060"/>
                </a:solidFill>
              </a:rPr>
              <a:t>O </a:t>
            </a:r>
            <a:r>
              <a:rPr lang="en-US" sz="2300" dirty="0">
                <a:solidFill>
                  <a:srgbClr val="002060"/>
                </a:solidFill>
              </a:rPr>
              <a:t>(g) + </a:t>
            </a:r>
            <a:r>
              <a:rPr lang="en-US" sz="2300" dirty="0" smtClean="0">
                <a:solidFill>
                  <a:srgbClr val="002060"/>
                </a:solidFill>
              </a:rPr>
              <a:t>8 CO</a:t>
            </a:r>
            <a:r>
              <a:rPr lang="en-US" sz="2300" baseline="-25000" dirty="0" smtClean="0">
                <a:solidFill>
                  <a:srgbClr val="002060"/>
                </a:solidFill>
              </a:rPr>
              <a:t>2 </a:t>
            </a:r>
            <a:r>
              <a:rPr lang="en-US" sz="2300" dirty="0">
                <a:solidFill>
                  <a:srgbClr val="002060"/>
                </a:solidFill>
              </a:rPr>
              <a:t>(g)</a:t>
            </a:r>
          </a:p>
          <a:p>
            <a:endParaRPr lang="en-US" sz="2300" dirty="0"/>
          </a:p>
        </p:txBody>
      </p:sp>
      <p:sp>
        <p:nvSpPr>
          <p:cNvPr id="6" name="Slide Number Placeholder 5"/>
          <p:cNvSpPr>
            <a:spLocks noGrp="1"/>
          </p:cNvSpPr>
          <p:nvPr>
            <p:ph type="sldNum" sz="quarter" idx="12"/>
          </p:nvPr>
        </p:nvSpPr>
        <p:spPr/>
        <p:txBody>
          <a:bodyPr/>
          <a:lstStyle/>
          <a:p>
            <a:fld id="{CE567183-8DD5-4D7A-BA70-EB678C1C33F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dirty="0" smtClean="0"/>
              <a:t>Practice Problems</a:t>
            </a:r>
            <a:endParaRPr lang="en-US" dirty="0"/>
          </a:p>
        </p:txBody>
      </p:sp>
      <p:sp>
        <p:nvSpPr>
          <p:cNvPr id="3" name="Content Placeholder 2"/>
          <p:cNvSpPr>
            <a:spLocks noGrp="1"/>
          </p:cNvSpPr>
          <p:nvPr>
            <p:ph sz="quarter" idx="1"/>
          </p:nvPr>
        </p:nvSpPr>
        <p:spPr>
          <a:xfrm>
            <a:off x="0" y="762000"/>
            <a:ext cx="5791200" cy="2667000"/>
          </a:xfrm>
        </p:spPr>
        <p:txBody>
          <a:bodyPr>
            <a:normAutofit fontScale="92500" lnSpcReduction="10000"/>
          </a:bodyPr>
          <a:lstStyle/>
          <a:p>
            <a:pPr>
              <a:lnSpc>
                <a:spcPct val="150000"/>
              </a:lnSpc>
            </a:pPr>
            <a:r>
              <a:rPr lang="en-US" dirty="0" smtClean="0"/>
              <a:t>Solve for the </a:t>
            </a:r>
            <a:r>
              <a:rPr lang="en-US" dirty="0" err="1" smtClean="0"/>
              <a:t>ΔH</a:t>
            </a:r>
            <a:r>
              <a:rPr lang="en-US" baseline="-25000" dirty="0" err="1" smtClean="0"/>
              <a:t>rx</a:t>
            </a:r>
            <a:r>
              <a:rPr lang="en-US" dirty="0" smtClean="0">
                <a:ea typeface="Times New Roman"/>
                <a:cs typeface="Times New Roman"/>
              </a:rPr>
              <a:t> and write the following </a:t>
            </a:r>
            <a:r>
              <a:rPr lang="en-US" dirty="0" err="1" smtClean="0">
                <a:ea typeface="Times New Roman"/>
                <a:cs typeface="Times New Roman"/>
              </a:rPr>
              <a:t>thermochemical</a:t>
            </a:r>
            <a:r>
              <a:rPr lang="en-US" dirty="0" smtClean="0">
                <a:ea typeface="Times New Roman"/>
                <a:cs typeface="Times New Roman"/>
              </a:rPr>
              <a:t> equations.</a:t>
            </a:r>
          </a:p>
          <a:p>
            <a:pPr lvl="1">
              <a:lnSpc>
                <a:spcPct val="150000"/>
              </a:lnSpc>
            </a:pPr>
            <a:r>
              <a:rPr lang="en-US" dirty="0" smtClean="0"/>
              <a:t>1. What is the </a:t>
            </a:r>
            <a:r>
              <a:rPr lang="en-US" dirty="0" err="1" smtClean="0"/>
              <a:t>ΔH</a:t>
            </a:r>
            <a:r>
              <a:rPr lang="en-US" baseline="-25000" dirty="0" err="1" smtClean="0"/>
              <a:t>rx</a:t>
            </a:r>
            <a:r>
              <a:rPr lang="en-US" dirty="0" smtClean="0"/>
              <a:t> for the process used to make lime (</a:t>
            </a:r>
            <a:r>
              <a:rPr lang="en-US" dirty="0" err="1" smtClean="0"/>
              <a:t>CaO</a:t>
            </a:r>
            <a:r>
              <a:rPr lang="en-US" dirty="0" smtClean="0"/>
              <a:t>)?</a:t>
            </a:r>
          </a:p>
          <a:p>
            <a:pPr lvl="2">
              <a:lnSpc>
                <a:spcPct val="150000"/>
              </a:lnSpc>
            </a:pPr>
            <a:r>
              <a:rPr lang="en-US" sz="2200" dirty="0" smtClean="0">
                <a:solidFill>
                  <a:srgbClr val="002060"/>
                </a:solidFill>
              </a:rPr>
              <a:t>CaCO</a:t>
            </a:r>
            <a:r>
              <a:rPr lang="en-US" sz="2200" baseline="-25000" dirty="0" smtClean="0">
                <a:solidFill>
                  <a:srgbClr val="002060"/>
                </a:solidFill>
              </a:rPr>
              <a:t>3</a:t>
            </a:r>
            <a:r>
              <a:rPr lang="en-US" sz="2200" dirty="0" smtClean="0">
                <a:solidFill>
                  <a:srgbClr val="002060"/>
                </a:solidFill>
              </a:rPr>
              <a:t>(s) </a:t>
            </a:r>
            <a:r>
              <a:rPr lang="en-US" sz="2200" dirty="0" smtClean="0">
                <a:solidFill>
                  <a:srgbClr val="002060"/>
                </a:solidFill>
                <a:latin typeface="Calibri"/>
                <a:cs typeface="Calibri"/>
              </a:rPr>
              <a:t>→</a:t>
            </a:r>
            <a:r>
              <a:rPr lang="en-US" sz="2200" dirty="0" smtClean="0">
                <a:solidFill>
                  <a:srgbClr val="002060"/>
                </a:solidFill>
              </a:rPr>
              <a:t> </a:t>
            </a:r>
            <a:r>
              <a:rPr lang="en-US" sz="2200" dirty="0" err="1" smtClean="0">
                <a:solidFill>
                  <a:srgbClr val="002060"/>
                </a:solidFill>
              </a:rPr>
              <a:t>CaO</a:t>
            </a:r>
            <a:r>
              <a:rPr lang="en-US" sz="2200" dirty="0" smtClean="0">
                <a:solidFill>
                  <a:srgbClr val="002060"/>
                </a:solidFill>
              </a:rPr>
              <a:t>(s) + CO</a:t>
            </a:r>
            <a:r>
              <a:rPr lang="en-US" sz="2200" baseline="-25000" dirty="0" smtClean="0">
                <a:solidFill>
                  <a:srgbClr val="002060"/>
                </a:solidFill>
              </a:rPr>
              <a:t>2</a:t>
            </a:r>
            <a:r>
              <a:rPr lang="en-US" sz="2200" dirty="0" smtClean="0">
                <a:solidFill>
                  <a:srgbClr val="002060"/>
                </a:solidFill>
              </a:rPr>
              <a:t>(g)</a:t>
            </a:r>
            <a:endParaRPr lang="en-US" sz="2200" dirty="0"/>
          </a:p>
        </p:txBody>
      </p:sp>
      <p:graphicFrame>
        <p:nvGraphicFramePr>
          <p:cNvPr id="5" name="Table 4"/>
          <p:cNvGraphicFramePr>
            <a:graphicFrameLocks noGrp="1"/>
          </p:cNvGraphicFramePr>
          <p:nvPr/>
        </p:nvGraphicFramePr>
        <p:xfrm>
          <a:off x="5943600" y="838200"/>
          <a:ext cx="3048000" cy="3749040"/>
        </p:xfrm>
        <a:graphic>
          <a:graphicData uri="http://schemas.openxmlformats.org/drawingml/2006/table">
            <a:tbl>
              <a:tblPr firstRow="1" bandRow="1">
                <a:tableStyleId>{5C22544A-7EE6-4342-B048-85BDC9FD1C3A}</a:tableStyleId>
              </a:tblPr>
              <a:tblGrid>
                <a:gridCol w="1524000"/>
                <a:gridCol w="1524000"/>
              </a:tblGrid>
              <a:tr h="609600">
                <a:tc>
                  <a:txBody>
                    <a:bodyPr/>
                    <a:lstStyle/>
                    <a:p>
                      <a:pPr algn="ctr"/>
                      <a:r>
                        <a:rPr lang="en-US" dirty="0" smtClean="0"/>
                        <a:t>Substance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Symbol"/>
                          <a:ea typeface="Times New Roman"/>
                          <a:cs typeface="Times New Roman"/>
                        </a:rPr>
                        <a:t>D</a:t>
                      </a:r>
                      <a:r>
                        <a:rPr lang="en-US" sz="2000" i="1" dirty="0" err="1" smtClean="0">
                          <a:latin typeface="Times New Roman"/>
                          <a:ea typeface="Times New Roman"/>
                          <a:cs typeface="Times New Roman"/>
                        </a:rPr>
                        <a:t>H</a:t>
                      </a:r>
                      <a:r>
                        <a:rPr lang="en-US" sz="2000" dirty="0" err="1" smtClean="0">
                          <a:latin typeface="Symbol"/>
                          <a:ea typeface="Times New Roman"/>
                          <a:cs typeface="Times New Roman"/>
                        </a:rPr>
                        <a:t>°</a:t>
                      </a:r>
                      <a:r>
                        <a:rPr lang="en-US" sz="2000" i="1" dirty="0" err="1" smtClean="0">
                          <a:latin typeface="Times New Roman"/>
                          <a:ea typeface="Times New Roman"/>
                          <a:cs typeface="Times New Roman"/>
                        </a:rPr>
                        <a:t>f</a:t>
                      </a:r>
                      <a:r>
                        <a:rPr lang="en-US" sz="2000" dirty="0" smtClean="0">
                          <a:latin typeface="Times New Roman"/>
                          <a:ea typeface="Times New Roman"/>
                          <a:cs typeface="Times New Roman"/>
                        </a:rPr>
                        <a:t> (kJ/mol)</a:t>
                      </a:r>
                      <a:endParaRPr lang="en-US" sz="1200" dirty="0" smtClean="0">
                        <a:latin typeface="Times New Roman"/>
                        <a:ea typeface="Times New Roman"/>
                        <a:cs typeface="Times New Roman"/>
                      </a:endParaRPr>
                    </a:p>
                  </a:txBody>
                  <a:tcPr/>
                </a:tc>
              </a:tr>
              <a:tr h="609600">
                <a:tc>
                  <a:txBody>
                    <a:bodyPr/>
                    <a:lstStyle/>
                    <a:p>
                      <a:pPr algn="ctr"/>
                      <a:r>
                        <a:rPr lang="en-US" dirty="0" smtClean="0"/>
                        <a:t>CaCO</a:t>
                      </a:r>
                      <a:r>
                        <a:rPr lang="en-US" baseline="-25000" dirty="0" smtClean="0"/>
                        <a:t>3</a:t>
                      </a:r>
                      <a:r>
                        <a:rPr lang="en-US" dirty="0" smtClean="0"/>
                        <a:t>(s) </a:t>
                      </a:r>
                      <a:endParaRPr lang="en-US" dirty="0"/>
                    </a:p>
                  </a:txBody>
                  <a:tcPr anchor="ctr"/>
                </a:tc>
                <a:tc>
                  <a:txBody>
                    <a:bodyPr/>
                    <a:lstStyle/>
                    <a:p>
                      <a:pPr algn="ctr"/>
                      <a:r>
                        <a:rPr lang="en-US" dirty="0" smtClean="0"/>
                        <a:t>-1207.6</a:t>
                      </a:r>
                      <a:endParaRPr lang="en-US" dirty="0"/>
                    </a:p>
                  </a:txBody>
                  <a:tcPr anchor="ctr"/>
                </a:tc>
              </a:tr>
              <a:tr h="609600">
                <a:tc>
                  <a:txBody>
                    <a:bodyPr/>
                    <a:lstStyle/>
                    <a:p>
                      <a:pPr algn="ctr"/>
                      <a:r>
                        <a:rPr lang="en-US" dirty="0" err="1" smtClean="0"/>
                        <a:t>CaO</a:t>
                      </a:r>
                      <a:r>
                        <a:rPr lang="en-US" dirty="0" smtClean="0"/>
                        <a:t>(s) </a:t>
                      </a:r>
                      <a:endParaRPr lang="en-US" dirty="0"/>
                    </a:p>
                  </a:txBody>
                  <a:tcPr anchor="ctr"/>
                </a:tc>
                <a:tc>
                  <a:txBody>
                    <a:bodyPr/>
                    <a:lstStyle/>
                    <a:p>
                      <a:pPr algn="ctr"/>
                      <a:r>
                        <a:rPr lang="en-US" dirty="0" smtClean="0"/>
                        <a:t>-634.9</a:t>
                      </a:r>
                      <a:endParaRPr lang="en-US" dirty="0"/>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 </a:t>
                      </a:r>
                      <a:r>
                        <a:rPr lang="en-US" baseline="-25000" dirty="0" smtClean="0"/>
                        <a:t>4</a:t>
                      </a:r>
                      <a:r>
                        <a:rPr lang="en-US" dirty="0" smtClean="0"/>
                        <a:t>H</a:t>
                      </a:r>
                      <a:r>
                        <a:rPr lang="en-US" baseline="-25000" dirty="0" smtClean="0"/>
                        <a:t>10 </a:t>
                      </a:r>
                      <a:r>
                        <a:rPr lang="en-US" baseline="0" dirty="0" smtClean="0"/>
                        <a:t>(g)</a:t>
                      </a:r>
                      <a:endParaRPr lang="en-US" dirty="0" smtClean="0"/>
                    </a:p>
                  </a:txBody>
                  <a:tcPr anchor="ctr"/>
                </a:tc>
                <a:tc>
                  <a:txBody>
                    <a:bodyPr/>
                    <a:lstStyle/>
                    <a:p>
                      <a:pPr algn="ctr"/>
                      <a:r>
                        <a:rPr lang="en-US" dirty="0" smtClean="0">
                          <a:latin typeface="+mn-lt"/>
                        </a:rPr>
                        <a:t>-30.0</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t>
                      </a:r>
                      <a:r>
                        <a:rPr lang="en-US" baseline="-25000" dirty="0" smtClean="0"/>
                        <a:t>2</a:t>
                      </a:r>
                      <a:r>
                        <a:rPr lang="en-US" dirty="0" smtClean="0"/>
                        <a:t>O (g)</a:t>
                      </a:r>
                    </a:p>
                  </a:txBody>
                  <a:tcPr anchor="ctr"/>
                </a:tc>
                <a:tc>
                  <a:txBody>
                    <a:bodyPr/>
                    <a:lstStyle/>
                    <a:p>
                      <a:pPr algn="ctr"/>
                      <a:r>
                        <a:rPr lang="en-US" i="0" dirty="0" smtClean="0">
                          <a:latin typeface="+mn-lt"/>
                        </a:rPr>
                        <a:t>-241.82</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CO</a:t>
                      </a:r>
                      <a:r>
                        <a:rPr lang="en-US" baseline="-25000" dirty="0" smtClean="0">
                          <a:latin typeface="+mn-lt"/>
                        </a:rPr>
                        <a:t>2 </a:t>
                      </a:r>
                      <a:r>
                        <a:rPr lang="en-US" dirty="0" smtClean="0">
                          <a:latin typeface="+mn-lt"/>
                        </a:rPr>
                        <a:t>(g)</a:t>
                      </a:r>
                    </a:p>
                  </a:txBody>
                  <a:tcPr anchor="ctr"/>
                </a:tc>
                <a:tc>
                  <a:txBody>
                    <a:bodyPr/>
                    <a:lstStyle/>
                    <a:p>
                      <a:pPr algn="ctr"/>
                      <a:r>
                        <a:rPr lang="en-US" dirty="0" smtClean="0">
                          <a:latin typeface="+mn-lt"/>
                        </a:rPr>
                        <a:t>-393.5</a:t>
                      </a:r>
                    </a:p>
                  </a:txBody>
                  <a:tcPr anchor="ctr"/>
                </a:tc>
              </a:tr>
            </a:tbl>
          </a:graphicData>
        </a:graphic>
      </p:graphicFrame>
      <p:sp>
        <p:nvSpPr>
          <p:cNvPr id="6" name="Slide Number Placeholder 5"/>
          <p:cNvSpPr>
            <a:spLocks noGrp="1"/>
          </p:cNvSpPr>
          <p:nvPr>
            <p:ph type="sldNum" sz="quarter" idx="12"/>
          </p:nvPr>
        </p:nvSpPr>
        <p:spPr/>
        <p:txBody>
          <a:bodyPr/>
          <a:lstStyle/>
          <a:p>
            <a:fld id="{CE567183-8DD5-4D7A-BA70-EB678C1C33FB}" type="slidenum">
              <a:rPr lang="en-US" smtClean="0"/>
              <a:pPr/>
              <a:t>36</a:t>
            </a:fld>
            <a:endParaRPr lang="en-US"/>
          </a:p>
        </p:txBody>
      </p:sp>
      <p:sp>
        <p:nvSpPr>
          <p:cNvPr id="9" name="TextBox 8"/>
          <p:cNvSpPr txBox="1"/>
          <p:nvPr/>
        </p:nvSpPr>
        <p:spPr>
          <a:xfrm>
            <a:off x="0" y="3429000"/>
            <a:ext cx="6858000" cy="2123658"/>
          </a:xfrm>
          <a:prstGeom prst="rect">
            <a:avLst/>
          </a:prstGeom>
          <a:noFill/>
        </p:spPr>
        <p:txBody>
          <a:bodyPr wrap="square" rtlCol="0">
            <a:spAutoFit/>
          </a:bodyPr>
          <a:lstStyle/>
          <a:p>
            <a:pPr>
              <a:lnSpc>
                <a:spcPct val="150000"/>
              </a:lnSpc>
            </a:pPr>
            <a:r>
              <a:rPr lang="en-US" sz="2200" dirty="0" smtClean="0">
                <a:solidFill>
                  <a:schemeClr val="accent1">
                    <a:lumMod val="50000"/>
                  </a:schemeClr>
                </a:solidFill>
              </a:rPr>
              <a:t>  </a:t>
            </a:r>
            <a:r>
              <a:rPr lang="en-US" sz="2200" dirty="0" err="1" smtClean="0">
                <a:solidFill>
                  <a:schemeClr val="accent1">
                    <a:lumMod val="50000"/>
                  </a:schemeClr>
                </a:solidFill>
              </a:rPr>
              <a:t>ΔH</a:t>
            </a:r>
            <a:r>
              <a:rPr lang="en-US" sz="2200" baseline="-25000" dirty="0" err="1" smtClean="0">
                <a:solidFill>
                  <a:schemeClr val="accent1">
                    <a:lumMod val="50000"/>
                  </a:schemeClr>
                </a:solidFill>
              </a:rPr>
              <a:t>rx</a:t>
            </a:r>
            <a:r>
              <a:rPr lang="en-US" sz="2200" baseline="-25000" dirty="0" smtClean="0">
                <a:solidFill>
                  <a:schemeClr val="accent1">
                    <a:lumMod val="50000"/>
                  </a:schemeClr>
                </a:solidFill>
              </a:rPr>
              <a:t> </a:t>
            </a:r>
            <a:r>
              <a:rPr lang="en-US" sz="2200" dirty="0" smtClean="0">
                <a:solidFill>
                  <a:schemeClr val="accent1">
                    <a:lumMod val="50000"/>
                  </a:schemeClr>
                </a:solidFill>
              </a:rPr>
              <a:t>= [</a:t>
            </a:r>
            <a:r>
              <a:rPr lang="en-US" sz="2200" dirty="0" err="1" smtClean="0">
                <a:solidFill>
                  <a:schemeClr val="accent1">
                    <a:lumMod val="50000"/>
                  </a:schemeClr>
                </a:solidFill>
              </a:rPr>
              <a:t>Δ</a:t>
            </a:r>
            <a:r>
              <a:rPr lang="en-US" sz="2200" dirty="0" err="1" smtClean="0">
                <a:solidFill>
                  <a:schemeClr val="accent1">
                    <a:lumMod val="50000"/>
                  </a:schemeClr>
                </a:solidFill>
                <a:ea typeface="Times New Roman"/>
                <a:cs typeface="Times New Roman"/>
              </a:rPr>
              <a:t>H°</a:t>
            </a:r>
            <a:r>
              <a:rPr lang="en-US" sz="2200" i="1" dirty="0" err="1" smtClean="0">
                <a:solidFill>
                  <a:schemeClr val="accent1">
                    <a:lumMod val="50000"/>
                  </a:schemeClr>
                </a:solidFill>
                <a:ea typeface="Times New Roman"/>
                <a:cs typeface="Times New Roman"/>
              </a:rPr>
              <a:t>f</a:t>
            </a:r>
            <a:r>
              <a:rPr lang="en-US" sz="2200" dirty="0" smtClean="0">
                <a:solidFill>
                  <a:schemeClr val="accent1">
                    <a:lumMod val="50000"/>
                  </a:schemeClr>
                </a:solidFill>
                <a:ea typeface="Times New Roman"/>
                <a:cs typeface="Times New Roman"/>
              </a:rPr>
              <a:t> (</a:t>
            </a:r>
            <a:r>
              <a:rPr lang="en-US" sz="2200" dirty="0" err="1" smtClean="0">
                <a:solidFill>
                  <a:schemeClr val="accent1">
                    <a:lumMod val="50000"/>
                  </a:schemeClr>
                </a:solidFill>
                <a:ea typeface="Times New Roman"/>
                <a:cs typeface="Times New Roman"/>
              </a:rPr>
              <a:t>CaO</a:t>
            </a:r>
            <a:r>
              <a:rPr lang="en-US" sz="2200" dirty="0" smtClean="0">
                <a:solidFill>
                  <a:schemeClr val="accent1">
                    <a:lumMod val="50000"/>
                  </a:schemeClr>
                </a:solidFill>
                <a:ea typeface="Times New Roman"/>
                <a:cs typeface="Times New Roman"/>
              </a:rPr>
              <a:t>) + </a:t>
            </a:r>
            <a:r>
              <a:rPr lang="en-US" sz="2200" dirty="0" err="1" smtClean="0">
                <a:solidFill>
                  <a:schemeClr val="accent1">
                    <a:lumMod val="50000"/>
                  </a:schemeClr>
                </a:solidFill>
              </a:rPr>
              <a:t>Δ</a:t>
            </a:r>
            <a:r>
              <a:rPr lang="en-US" sz="2200" dirty="0" err="1" smtClean="0">
                <a:solidFill>
                  <a:schemeClr val="accent1">
                    <a:lumMod val="50000"/>
                  </a:schemeClr>
                </a:solidFill>
                <a:ea typeface="Times New Roman"/>
                <a:cs typeface="Times New Roman"/>
              </a:rPr>
              <a:t>H°</a:t>
            </a:r>
            <a:r>
              <a:rPr lang="en-US" sz="2200" i="1" dirty="0" err="1" smtClean="0">
                <a:solidFill>
                  <a:schemeClr val="accent1">
                    <a:lumMod val="50000"/>
                  </a:schemeClr>
                </a:solidFill>
                <a:ea typeface="Times New Roman"/>
                <a:cs typeface="Times New Roman"/>
              </a:rPr>
              <a:t>f</a:t>
            </a:r>
            <a:r>
              <a:rPr lang="en-US" sz="2200" dirty="0" smtClean="0">
                <a:solidFill>
                  <a:schemeClr val="accent1">
                    <a:lumMod val="50000"/>
                  </a:schemeClr>
                </a:solidFill>
                <a:ea typeface="Times New Roman"/>
                <a:cs typeface="Times New Roman"/>
              </a:rPr>
              <a:t> (CO</a:t>
            </a:r>
            <a:r>
              <a:rPr lang="en-US" sz="2200" baseline="-25000" dirty="0" smtClean="0">
                <a:solidFill>
                  <a:schemeClr val="accent1">
                    <a:lumMod val="50000"/>
                  </a:schemeClr>
                </a:solidFill>
                <a:ea typeface="Times New Roman"/>
                <a:cs typeface="Times New Roman"/>
              </a:rPr>
              <a:t>2</a:t>
            </a:r>
            <a:r>
              <a:rPr lang="en-US" sz="2200" dirty="0" smtClean="0">
                <a:solidFill>
                  <a:schemeClr val="accent1">
                    <a:lumMod val="50000"/>
                  </a:schemeClr>
                </a:solidFill>
                <a:ea typeface="Times New Roman"/>
                <a:cs typeface="Times New Roman"/>
              </a:rPr>
              <a:t>)] – [</a:t>
            </a:r>
            <a:r>
              <a:rPr lang="en-US" sz="2200" dirty="0" err="1" smtClean="0">
                <a:solidFill>
                  <a:schemeClr val="accent1">
                    <a:lumMod val="50000"/>
                  </a:schemeClr>
                </a:solidFill>
              </a:rPr>
              <a:t>Δ</a:t>
            </a:r>
            <a:r>
              <a:rPr lang="en-US" sz="2200" dirty="0" err="1" smtClean="0">
                <a:solidFill>
                  <a:schemeClr val="accent1">
                    <a:lumMod val="50000"/>
                  </a:schemeClr>
                </a:solidFill>
                <a:ea typeface="Times New Roman"/>
                <a:cs typeface="Times New Roman"/>
              </a:rPr>
              <a:t>H°f</a:t>
            </a:r>
            <a:r>
              <a:rPr lang="en-US" sz="2200" dirty="0" smtClean="0">
                <a:solidFill>
                  <a:schemeClr val="accent1">
                    <a:lumMod val="50000"/>
                  </a:schemeClr>
                </a:solidFill>
                <a:ea typeface="Times New Roman"/>
                <a:cs typeface="Times New Roman"/>
              </a:rPr>
              <a:t> (CaCO</a:t>
            </a:r>
            <a:r>
              <a:rPr lang="en-US" sz="2200" baseline="-25000" dirty="0" smtClean="0">
                <a:solidFill>
                  <a:schemeClr val="accent1">
                    <a:lumMod val="50000"/>
                  </a:schemeClr>
                </a:solidFill>
                <a:ea typeface="Times New Roman"/>
                <a:cs typeface="Times New Roman"/>
              </a:rPr>
              <a:t>3</a:t>
            </a:r>
            <a:r>
              <a:rPr lang="en-US" sz="2200" dirty="0" smtClean="0">
                <a:solidFill>
                  <a:schemeClr val="accent1">
                    <a:lumMod val="50000"/>
                  </a:schemeClr>
                </a:solidFill>
                <a:ea typeface="Times New Roman"/>
                <a:cs typeface="Times New Roman"/>
              </a:rPr>
              <a:t>)]</a:t>
            </a:r>
          </a:p>
          <a:p>
            <a:pPr>
              <a:lnSpc>
                <a:spcPct val="150000"/>
              </a:lnSpc>
            </a:pPr>
            <a:r>
              <a:rPr lang="en-US" sz="2200" dirty="0" smtClean="0">
                <a:solidFill>
                  <a:schemeClr val="accent1">
                    <a:lumMod val="50000"/>
                  </a:schemeClr>
                </a:solidFill>
                <a:ea typeface="Times New Roman"/>
                <a:cs typeface="Times New Roman"/>
              </a:rPr>
              <a:t>  </a:t>
            </a:r>
            <a:r>
              <a:rPr lang="en-US" sz="2200" dirty="0" err="1" smtClean="0">
                <a:solidFill>
                  <a:schemeClr val="accent1">
                    <a:lumMod val="50000"/>
                  </a:schemeClr>
                </a:solidFill>
              </a:rPr>
              <a:t>ΔH</a:t>
            </a:r>
            <a:r>
              <a:rPr lang="en-US" sz="2200" baseline="-25000" dirty="0" err="1" smtClean="0">
                <a:solidFill>
                  <a:schemeClr val="accent1">
                    <a:lumMod val="50000"/>
                  </a:schemeClr>
                </a:solidFill>
              </a:rPr>
              <a:t>rx</a:t>
            </a:r>
            <a:r>
              <a:rPr lang="en-US" sz="2200" baseline="-25000" dirty="0" smtClean="0">
                <a:solidFill>
                  <a:schemeClr val="accent1">
                    <a:lumMod val="50000"/>
                  </a:schemeClr>
                </a:solidFill>
              </a:rPr>
              <a:t> </a:t>
            </a:r>
            <a:r>
              <a:rPr lang="en-US" sz="2200" dirty="0" smtClean="0">
                <a:solidFill>
                  <a:schemeClr val="accent1">
                    <a:lumMod val="50000"/>
                  </a:schemeClr>
                </a:solidFill>
              </a:rPr>
              <a:t>= [(-634.9)+(-393.5)] </a:t>
            </a:r>
            <a:r>
              <a:rPr lang="en-US" sz="2200" dirty="0" smtClean="0">
                <a:solidFill>
                  <a:schemeClr val="accent1">
                    <a:lumMod val="50000"/>
                  </a:schemeClr>
                </a:solidFill>
                <a:ea typeface="Times New Roman"/>
                <a:cs typeface="Times New Roman"/>
              </a:rPr>
              <a:t>– [(-1207.6)]</a:t>
            </a:r>
          </a:p>
          <a:p>
            <a:pPr>
              <a:lnSpc>
                <a:spcPct val="150000"/>
              </a:lnSpc>
            </a:pPr>
            <a:r>
              <a:rPr lang="en-US" sz="2200" dirty="0" smtClean="0">
                <a:solidFill>
                  <a:schemeClr val="accent1">
                    <a:lumMod val="50000"/>
                  </a:schemeClr>
                </a:solidFill>
              </a:rPr>
              <a:t>  </a:t>
            </a:r>
            <a:r>
              <a:rPr lang="en-US" sz="2200" dirty="0" err="1" smtClean="0">
                <a:solidFill>
                  <a:schemeClr val="accent1">
                    <a:lumMod val="50000"/>
                  </a:schemeClr>
                </a:solidFill>
              </a:rPr>
              <a:t>ΔH</a:t>
            </a:r>
            <a:r>
              <a:rPr lang="en-US" sz="2200" baseline="-25000" dirty="0" err="1" smtClean="0">
                <a:solidFill>
                  <a:schemeClr val="accent1">
                    <a:lumMod val="50000"/>
                  </a:schemeClr>
                </a:solidFill>
              </a:rPr>
              <a:t>rx</a:t>
            </a:r>
            <a:r>
              <a:rPr lang="en-US" sz="2200" baseline="-25000" dirty="0" smtClean="0">
                <a:solidFill>
                  <a:schemeClr val="accent1">
                    <a:lumMod val="50000"/>
                  </a:schemeClr>
                </a:solidFill>
              </a:rPr>
              <a:t> </a:t>
            </a:r>
            <a:r>
              <a:rPr lang="en-US" sz="2200" dirty="0" smtClean="0">
                <a:solidFill>
                  <a:schemeClr val="accent1">
                    <a:lumMod val="50000"/>
                  </a:schemeClr>
                </a:solidFill>
              </a:rPr>
              <a:t>= [ -1028.4] </a:t>
            </a:r>
            <a:r>
              <a:rPr lang="en-US" sz="2200" dirty="0" smtClean="0">
                <a:solidFill>
                  <a:schemeClr val="accent1">
                    <a:lumMod val="50000"/>
                  </a:schemeClr>
                </a:solidFill>
                <a:ea typeface="Times New Roman"/>
                <a:cs typeface="Times New Roman"/>
              </a:rPr>
              <a:t>– [-1207.6] = +179.2 kJ</a:t>
            </a:r>
          </a:p>
          <a:p>
            <a:pPr>
              <a:lnSpc>
                <a:spcPct val="150000"/>
              </a:lnSpc>
            </a:pPr>
            <a:r>
              <a:rPr lang="en-US" sz="2200" dirty="0" smtClean="0">
                <a:solidFill>
                  <a:schemeClr val="accent1">
                    <a:lumMod val="50000"/>
                  </a:schemeClr>
                </a:solidFill>
                <a:cs typeface="Times New Roman"/>
              </a:rPr>
              <a:t>      </a:t>
            </a:r>
            <a:r>
              <a:rPr lang="en-US" sz="2200" dirty="0" smtClean="0">
                <a:solidFill>
                  <a:srgbClr val="002060"/>
                </a:solidFill>
              </a:rPr>
              <a:t>CaCO</a:t>
            </a:r>
            <a:r>
              <a:rPr lang="en-US" sz="2200" baseline="-25000" dirty="0" smtClean="0">
                <a:solidFill>
                  <a:srgbClr val="002060"/>
                </a:solidFill>
              </a:rPr>
              <a:t>3</a:t>
            </a:r>
            <a:r>
              <a:rPr lang="en-US" sz="2200" dirty="0" smtClean="0">
                <a:solidFill>
                  <a:srgbClr val="002060"/>
                </a:solidFill>
              </a:rPr>
              <a:t>(s) </a:t>
            </a:r>
            <a:r>
              <a:rPr lang="en-US" sz="2200" dirty="0" smtClean="0">
                <a:solidFill>
                  <a:srgbClr val="002060"/>
                </a:solidFill>
                <a:latin typeface="Calibri"/>
                <a:cs typeface="Calibri"/>
              </a:rPr>
              <a:t>→</a:t>
            </a:r>
            <a:r>
              <a:rPr lang="en-US" sz="2200" dirty="0" smtClean="0">
                <a:solidFill>
                  <a:srgbClr val="002060"/>
                </a:solidFill>
              </a:rPr>
              <a:t> </a:t>
            </a:r>
            <a:r>
              <a:rPr lang="en-US" sz="2200" dirty="0" err="1" smtClean="0">
                <a:solidFill>
                  <a:srgbClr val="002060"/>
                </a:solidFill>
              </a:rPr>
              <a:t>CaO</a:t>
            </a:r>
            <a:r>
              <a:rPr lang="en-US" sz="2200" dirty="0" smtClean="0">
                <a:solidFill>
                  <a:srgbClr val="002060"/>
                </a:solidFill>
              </a:rPr>
              <a:t>(s) + CO</a:t>
            </a:r>
            <a:r>
              <a:rPr lang="en-US" sz="2200" baseline="-25000" dirty="0" smtClean="0">
                <a:solidFill>
                  <a:srgbClr val="002060"/>
                </a:solidFill>
              </a:rPr>
              <a:t>2</a:t>
            </a:r>
            <a:r>
              <a:rPr lang="en-US" sz="2200" dirty="0" smtClean="0">
                <a:solidFill>
                  <a:srgbClr val="002060"/>
                </a:solidFill>
              </a:rPr>
              <a:t>(g)  </a:t>
            </a:r>
            <a:r>
              <a:rPr lang="en-US" sz="2200" dirty="0" err="1" smtClean="0">
                <a:solidFill>
                  <a:srgbClr val="002060"/>
                </a:solidFill>
              </a:rPr>
              <a:t>ΔH</a:t>
            </a:r>
            <a:r>
              <a:rPr lang="en-US" sz="2200" baseline="-25000" dirty="0" err="1" smtClean="0">
                <a:solidFill>
                  <a:srgbClr val="002060"/>
                </a:solidFill>
              </a:rPr>
              <a:t>rx</a:t>
            </a:r>
            <a:r>
              <a:rPr lang="en-US" sz="2200" baseline="-25000" dirty="0" smtClean="0">
                <a:solidFill>
                  <a:srgbClr val="002060"/>
                </a:solidFill>
              </a:rPr>
              <a:t> </a:t>
            </a:r>
            <a:r>
              <a:rPr lang="en-US" sz="2200" dirty="0" smtClean="0">
                <a:solidFill>
                  <a:srgbClr val="002060"/>
                </a:solidFill>
              </a:rPr>
              <a:t>= 179.2 kJ/mol</a:t>
            </a:r>
            <a:r>
              <a:rPr lang="en-US" sz="2000" dirty="0" smtClean="0">
                <a:solidFill>
                  <a:schemeClr val="accent1">
                    <a:lumMod val="50000"/>
                  </a:schemeClr>
                </a:solidFill>
              </a:rPr>
              <a:t> </a:t>
            </a:r>
            <a:endParaRPr lang="en-US" sz="20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lstStyle/>
          <a:p>
            <a:r>
              <a:rPr lang="en-US" dirty="0" smtClean="0"/>
              <a:t>Practice Problems</a:t>
            </a:r>
            <a:endParaRPr lang="en-US" dirty="0"/>
          </a:p>
        </p:txBody>
      </p:sp>
      <p:sp>
        <p:nvSpPr>
          <p:cNvPr id="3" name="Content Placeholder 2"/>
          <p:cNvSpPr>
            <a:spLocks noGrp="1"/>
          </p:cNvSpPr>
          <p:nvPr>
            <p:ph sz="quarter" idx="1"/>
          </p:nvPr>
        </p:nvSpPr>
        <p:spPr>
          <a:xfrm>
            <a:off x="0" y="1219200"/>
            <a:ext cx="5791200" cy="914400"/>
          </a:xfrm>
        </p:spPr>
        <p:txBody>
          <a:bodyPr>
            <a:normAutofit/>
          </a:bodyPr>
          <a:lstStyle/>
          <a:p>
            <a:r>
              <a:rPr lang="en-US" dirty="0" smtClean="0"/>
              <a:t>Solve for the </a:t>
            </a:r>
            <a:r>
              <a:rPr lang="en-US" dirty="0" err="1" smtClean="0"/>
              <a:t>ΔH</a:t>
            </a:r>
            <a:r>
              <a:rPr lang="en-US" baseline="-25000" dirty="0" err="1" smtClean="0"/>
              <a:t>rx</a:t>
            </a:r>
            <a:r>
              <a:rPr lang="en-US" dirty="0" smtClean="0">
                <a:ea typeface="Times New Roman"/>
                <a:cs typeface="Times New Roman"/>
              </a:rPr>
              <a:t> and write the following </a:t>
            </a:r>
            <a:r>
              <a:rPr lang="en-US" dirty="0" err="1" smtClean="0">
                <a:ea typeface="Times New Roman"/>
                <a:cs typeface="Times New Roman"/>
              </a:rPr>
              <a:t>thermochemical</a:t>
            </a:r>
            <a:r>
              <a:rPr lang="en-US" dirty="0" smtClean="0">
                <a:ea typeface="Times New Roman"/>
                <a:cs typeface="Times New Roman"/>
              </a:rPr>
              <a:t> equations.</a:t>
            </a:r>
            <a:r>
              <a:rPr lang="en-US" dirty="0" smtClean="0"/>
              <a:t>  </a:t>
            </a:r>
            <a:endParaRPr lang="en-US" dirty="0"/>
          </a:p>
        </p:txBody>
      </p:sp>
      <p:graphicFrame>
        <p:nvGraphicFramePr>
          <p:cNvPr id="5" name="Table 4"/>
          <p:cNvGraphicFramePr>
            <a:graphicFrameLocks noGrp="1"/>
          </p:cNvGraphicFramePr>
          <p:nvPr/>
        </p:nvGraphicFramePr>
        <p:xfrm>
          <a:off x="5943600" y="914400"/>
          <a:ext cx="3048000" cy="3749040"/>
        </p:xfrm>
        <a:graphic>
          <a:graphicData uri="http://schemas.openxmlformats.org/drawingml/2006/table">
            <a:tbl>
              <a:tblPr firstRow="1" bandRow="1">
                <a:tableStyleId>{5C22544A-7EE6-4342-B048-85BDC9FD1C3A}</a:tableStyleId>
              </a:tblPr>
              <a:tblGrid>
                <a:gridCol w="1524000"/>
                <a:gridCol w="1524000"/>
              </a:tblGrid>
              <a:tr h="609600">
                <a:tc>
                  <a:txBody>
                    <a:bodyPr/>
                    <a:lstStyle/>
                    <a:p>
                      <a:pPr algn="ctr"/>
                      <a:r>
                        <a:rPr lang="en-US" dirty="0" smtClean="0"/>
                        <a:t>Substance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Symbol"/>
                          <a:ea typeface="Times New Roman"/>
                          <a:cs typeface="Times New Roman"/>
                        </a:rPr>
                        <a:t>D</a:t>
                      </a:r>
                      <a:r>
                        <a:rPr lang="en-US" sz="2000" i="1" dirty="0" err="1" smtClean="0">
                          <a:latin typeface="Times New Roman"/>
                          <a:ea typeface="Times New Roman"/>
                          <a:cs typeface="Times New Roman"/>
                        </a:rPr>
                        <a:t>H</a:t>
                      </a:r>
                      <a:r>
                        <a:rPr lang="en-US" sz="2000" dirty="0" err="1" smtClean="0">
                          <a:latin typeface="Symbol"/>
                          <a:ea typeface="Times New Roman"/>
                          <a:cs typeface="Times New Roman"/>
                        </a:rPr>
                        <a:t>°</a:t>
                      </a:r>
                      <a:r>
                        <a:rPr lang="en-US" sz="2000" i="1" dirty="0" err="1" smtClean="0">
                          <a:latin typeface="Times New Roman"/>
                          <a:ea typeface="Times New Roman"/>
                          <a:cs typeface="Times New Roman"/>
                        </a:rPr>
                        <a:t>f</a:t>
                      </a:r>
                      <a:r>
                        <a:rPr lang="en-US" sz="2000" dirty="0" smtClean="0">
                          <a:latin typeface="Times New Roman"/>
                          <a:ea typeface="Times New Roman"/>
                          <a:cs typeface="Times New Roman"/>
                        </a:rPr>
                        <a:t> (kJ/mol)</a:t>
                      </a:r>
                      <a:endParaRPr lang="en-US" sz="1200" dirty="0" smtClean="0">
                        <a:latin typeface="Times New Roman"/>
                        <a:ea typeface="Times New Roman"/>
                        <a:cs typeface="Times New Roman"/>
                      </a:endParaRPr>
                    </a:p>
                  </a:txBody>
                  <a:tcPr/>
                </a:tc>
              </a:tr>
              <a:tr h="609600">
                <a:tc>
                  <a:txBody>
                    <a:bodyPr/>
                    <a:lstStyle/>
                    <a:p>
                      <a:pPr algn="ctr"/>
                      <a:r>
                        <a:rPr lang="en-US" dirty="0" smtClean="0"/>
                        <a:t>CaCO</a:t>
                      </a:r>
                      <a:r>
                        <a:rPr lang="en-US" baseline="-25000" dirty="0" smtClean="0"/>
                        <a:t>3</a:t>
                      </a:r>
                      <a:r>
                        <a:rPr lang="en-US" dirty="0" smtClean="0"/>
                        <a:t>(s) </a:t>
                      </a:r>
                      <a:endParaRPr lang="en-US" dirty="0"/>
                    </a:p>
                  </a:txBody>
                  <a:tcPr anchor="ctr"/>
                </a:tc>
                <a:tc>
                  <a:txBody>
                    <a:bodyPr/>
                    <a:lstStyle/>
                    <a:p>
                      <a:pPr algn="ctr"/>
                      <a:r>
                        <a:rPr lang="en-US" dirty="0" smtClean="0"/>
                        <a:t>-1207.6</a:t>
                      </a:r>
                      <a:endParaRPr lang="en-US" dirty="0"/>
                    </a:p>
                  </a:txBody>
                  <a:tcPr anchor="ctr"/>
                </a:tc>
              </a:tr>
              <a:tr h="609600">
                <a:tc>
                  <a:txBody>
                    <a:bodyPr/>
                    <a:lstStyle/>
                    <a:p>
                      <a:pPr algn="ctr"/>
                      <a:r>
                        <a:rPr lang="en-US" dirty="0" err="1" smtClean="0"/>
                        <a:t>CaO</a:t>
                      </a:r>
                      <a:r>
                        <a:rPr lang="en-US" dirty="0" smtClean="0"/>
                        <a:t>(s) </a:t>
                      </a:r>
                      <a:endParaRPr lang="en-US" dirty="0"/>
                    </a:p>
                  </a:txBody>
                  <a:tcPr anchor="ctr"/>
                </a:tc>
                <a:tc>
                  <a:txBody>
                    <a:bodyPr/>
                    <a:lstStyle/>
                    <a:p>
                      <a:pPr algn="ctr"/>
                      <a:r>
                        <a:rPr lang="en-US" dirty="0" smtClean="0"/>
                        <a:t>-634.9</a:t>
                      </a:r>
                      <a:endParaRPr lang="en-US" dirty="0"/>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 </a:t>
                      </a:r>
                      <a:r>
                        <a:rPr lang="en-US" baseline="-25000" dirty="0" smtClean="0"/>
                        <a:t>4</a:t>
                      </a:r>
                      <a:r>
                        <a:rPr lang="en-US" dirty="0" smtClean="0"/>
                        <a:t>H</a:t>
                      </a:r>
                      <a:r>
                        <a:rPr lang="en-US" baseline="-25000" dirty="0" smtClean="0"/>
                        <a:t>10 </a:t>
                      </a:r>
                      <a:r>
                        <a:rPr lang="en-US" baseline="0" dirty="0" smtClean="0"/>
                        <a:t>(g)</a:t>
                      </a:r>
                      <a:endParaRPr lang="en-US" dirty="0" smtClean="0"/>
                    </a:p>
                  </a:txBody>
                  <a:tcPr anchor="ctr"/>
                </a:tc>
                <a:tc>
                  <a:txBody>
                    <a:bodyPr/>
                    <a:lstStyle/>
                    <a:p>
                      <a:pPr algn="ctr"/>
                      <a:r>
                        <a:rPr lang="en-US" dirty="0" smtClean="0">
                          <a:latin typeface="+mn-lt"/>
                        </a:rPr>
                        <a:t>-30.0</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t>
                      </a:r>
                      <a:r>
                        <a:rPr lang="en-US" baseline="-25000" dirty="0" smtClean="0"/>
                        <a:t>2</a:t>
                      </a:r>
                      <a:r>
                        <a:rPr lang="en-US" dirty="0" smtClean="0"/>
                        <a:t>O (g)</a:t>
                      </a:r>
                    </a:p>
                  </a:txBody>
                  <a:tcPr anchor="ctr"/>
                </a:tc>
                <a:tc>
                  <a:txBody>
                    <a:bodyPr/>
                    <a:lstStyle/>
                    <a:p>
                      <a:pPr algn="ctr"/>
                      <a:r>
                        <a:rPr lang="en-US" i="0" dirty="0" smtClean="0">
                          <a:latin typeface="+mn-lt"/>
                        </a:rPr>
                        <a:t>-241.82</a:t>
                      </a: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CO</a:t>
                      </a:r>
                      <a:r>
                        <a:rPr lang="en-US" baseline="-25000" dirty="0" smtClean="0">
                          <a:latin typeface="+mn-lt"/>
                        </a:rPr>
                        <a:t>2 </a:t>
                      </a:r>
                      <a:r>
                        <a:rPr lang="en-US" dirty="0" smtClean="0">
                          <a:latin typeface="+mn-lt"/>
                        </a:rPr>
                        <a:t>(g)</a:t>
                      </a:r>
                    </a:p>
                  </a:txBody>
                  <a:tcPr anchor="ctr"/>
                </a:tc>
                <a:tc>
                  <a:txBody>
                    <a:bodyPr/>
                    <a:lstStyle/>
                    <a:p>
                      <a:pPr algn="ctr"/>
                      <a:r>
                        <a:rPr lang="en-US" dirty="0" smtClean="0">
                          <a:latin typeface="+mn-lt"/>
                        </a:rPr>
                        <a:t>-393.5</a:t>
                      </a:r>
                    </a:p>
                  </a:txBody>
                  <a:tcPr anchor="ctr"/>
                </a:tc>
              </a:tr>
            </a:tbl>
          </a:graphicData>
        </a:graphic>
      </p:graphicFrame>
      <p:sp>
        <p:nvSpPr>
          <p:cNvPr id="6" name="Slide Number Placeholder 5"/>
          <p:cNvSpPr>
            <a:spLocks noGrp="1"/>
          </p:cNvSpPr>
          <p:nvPr>
            <p:ph type="sldNum" sz="quarter" idx="12"/>
          </p:nvPr>
        </p:nvSpPr>
        <p:spPr/>
        <p:txBody>
          <a:bodyPr/>
          <a:lstStyle/>
          <a:p>
            <a:fld id="{CE567183-8DD5-4D7A-BA70-EB678C1C33FB}" type="slidenum">
              <a:rPr lang="en-US" smtClean="0"/>
              <a:pPr/>
              <a:t>37</a:t>
            </a:fld>
            <a:endParaRPr lang="en-US"/>
          </a:p>
        </p:txBody>
      </p:sp>
      <p:sp>
        <p:nvSpPr>
          <p:cNvPr id="8" name="TextBox 7"/>
          <p:cNvSpPr txBox="1"/>
          <p:nvPr/>
        </p:nvSpPr>
        <p:spPr>
          <a:xfrm>
            <a:off x="0" y="1676400"/>
            <a:ext cx="8686800" cy="2077492"/>
          </a:xfrm>
          <a:prstGeom prst="rect">
            <a:avLst/>
          </a:prstGeom>
          <a:noFill/>
        </p:spPr>
        <p:txBody>
          <a:bodyPr wrap="square" rtlCol="0">
            <a:spAutoFit/>
          </a:bodyPr>
          <a:lstStyle/>
          <a:p>
            <a:pPr marL="923544" lvl="2" indent="-219456">
              <a:spcBef>
                <a:spcPts val="300"/>
              </a:spcBef>
              <a:buClr>
                <a:srgbClr val="53548A"/>
              </a:buClr>
              <a:buFont typeface="Arial" pitchFamily="34" charset="0"/>
              <a:buChar char="•"/>
            </a:pPr>
            <a:endParaRPr lang="en-US" sz="2400" dirty="0">
              <a:solidFill>
                <a:srgbClr val="53548A"/>
              </a:solidFill>
            </a:endParaRPr>
          </a:p>
          <a:p>
            <a:pPr marL="548640" lvl="1" indent="-228600">
              <a:spcBef>
                <a:spcPts val="370"/>
              </a:spcBef>
              <a:buClr>
                <a:srgbClr val="B0CCB0"/>
              </a:buClr>
              <a:buSzPct val="85000"/>
              <a:buFont typeface="Wingdings 2"/>
              <a:buChar char=""/>
            </a:pPr>
            <a:r>
              <a:rPr lang="en-US" sz="2400" dirty="0" smtClean="0">
                <a:solidFill>
                  <a:srgbClr val="000000"/>
                </a:solidFill>
              </a:rPr>
              <a:t>2. What is the </a:t>
            </a:r>
            <a:r>
              <a:rPr lang="en-US" sz="2400" dirty="0" err="1" smtClean="0">
                <a:solidFill>
                  <a:srgbClr val="000000"/>
                </a:solidFill>
              </a:rPr>
              <a:t>ΔH</a:t>
            </a:r>
            <a:r>
              <a:rPr lang="en-US" sz="2400" baseline="-25000" dirty="0" err="1" smtClean="0">
                <a:solidFill>
                  <a:srgbClr val="000000"/>
                </a:solidFill>
              </a:rPr>
              <a:t>rx</a:t>
            </a:r>
            <a:r>
              <a:rPr lang="en-US" sz="2400" dirty="0" smtClean="0">
                <a:solidFill>
                  <a:srgbClr val="000000"/>
                </a:solidFill>
              </a:rPr>
              <a:t> for the </a:t>
            </a:r>
          </a:p>
          <a:p>
            <a:pPr marL="548640" lvl="1" indent="-228600">
              <a:spcBef>
                <a:spcPts val="370"/>
              </a:spcBef>
              <a:buClr>
                <a:srgbClr val="B0CCB0"/>
              </a:buClr>
              <a:buSzPct val="85000"/>
            </a:pPr>
            <a:r>
              <a:rPr lang="en-US" sz="2400" dirty="0" smtClean="0">
                <a:solidFill>
                  <a:srgbClr val="000000"/>
                </a:solidFill>
              </a:rPr>
              <a:t>		combustion of C</a:t>
            </a:r>
            <a:r>
              <a:rPr lang="en-US" sz="2400" baseline="-25000" dirty="0" smtClean="0">
                <a:solidFill>
                  <a:srgbClr val="000000"/>
                </a:solidFill>
              </a:rPr>
              <a:t>4</a:t>
            </a:r>
            <a:r>
              <a:rPr lang="en-US" sz="2400" dirty="0" smtClean="0">
                <a:solidFill>
                  <a:srgbClr val="000000"/>
                </a:solidFill>
              </a:rPr>
              <a:t>H</a:t>
            </a:r>
            <a:r>
              <a:rPr lang="en-US" sz="2400" baseline="-25000" dirty="0" smtClean="0">
                <a:solidFill>
                  <a:srgbClr val="000000"/>
                </a:solidFill>
              </a:rPr>
              <a:t>10</a:t>
            </a:r>
            <a:r>
              <a:rPr lang="en-US" sz="2400" dirty="0" smtClean="0">
                <a:solidFill>
                  <a:srgbClr val="000000"/>
                </a:solidFill>
              </a:rPr>
              <a:t>(g)?</a:t>
            </a:r>
          </a:p>
          <a:p>
            <a:pPr marL="1005840" lvl="2" indent="-228600">
              <a:spcBef>
                <a:spcPts val="370"/>
              </a:spcBef>
              <a:buClr>
                <a:srgbClr val="B0CCB0"/>
              </a:buClr>
              <a:buSzPct val="85000"/>
              <a:buFont typeface="Wingdings 2"/>
              <a:buChar char=""/>
            </a:pPr>
            <a:r>
              <a:rPr lang="en-US" sz="2000" dirty="0" smtClean="0">
                <a:solidFill>
                  <a:srgbClr val="002060"/>
                </a:solidFill>
              </a:rPr>
              <a:t>2 C</a:t>
            </a:r>
            <a:r>
              <a:rPr lang="en-US" sz="2000" baseline="-25000" dirty="0" smtClean="0">
                <a:solidFill>
                  <a:srgbClr val="002060"/>
                </a:solidFill>
              </a:rPr>
              <a:t>4</a:t>
            </a:r>
            <a:r>
              <a:rPr lang="en-US" sz="2000" dirty="0" smtClean="0">
                <a:solidFill>
                  <a:srgbClr val="002060"/>
                </a:solidFill>
              </a:rPr>
              <a:t>H</a:t>
            </a:r>
            <a:r>
              <a:rPr lang="en-US" sz="2000" baseline="-25000" dirty="0" smtClean="0">
                <a:solidFill>
                  <a:srgbClr val="002060"/>
                </a:solidFill>
              </a:rPr>
              <a:t>10</a:t>
            </a:r>
            <a:r>
              <a:rPr lang="en-US" sz="2000" dirty="0" smtClean="0">
                <a:solidFill>
                  <a:srgbClr val="002060"/>
                </a:solidFill>
              </a:rPr>
              <a:t> (g) + 13 O</a:t>
            </a:r>
            <a:r>
              <a:rPr lang="en-US" sz="2000" baseline="-25000" dirty="0" smtClean="0">
                <a:solidFill>
                  <a:srgbClr val="002060"/>
                </a:solidFill>
              </a:rPr>
              <a:t>2</a:t>
            </a:r>
            <a:r>
              <a:rPr lang="en-US" sz="2000" dirty="0" smtClean="0">
                <a:solidFill>
                  <a:srgbClr val="002060"/>
                </a:solidFill>
              </a:rPr>
              <a:t> (g) → 10 H</a:t>
            </a:r>
            <a:r>
              <a:rPr lang="en-US" sz="2000" baseline="-25000" dirty="0" smtClean="0">
                <a:solidFill>
                  <a:srgbClr val="002060"/>
                </a:solidFill>
              </a:rPr>
              <a:t>2</a:t>
            </a:r>
            <a:r>
              <a:rPr lang="en-US" sz="2000" dirty="0" smtClean="0">
                <a:solidFill>
                  <a:srgbClr val="002060"/>
                </a:solidFill>
              </a:rPr>
              <a:t>O (g) + 8 CO</a:t>
            </a:r>
            <a:r>
              <a:rPr lang="en-US" sz="2000" baseline="-25000" dirty="0" smtClean="0">
                <a:solidFill>
                  <a:srgbClr val="002060"/>
                </a:solidFill>
              </a:rPr>
              <a:t>2</a:t>
            </a:r>
            <a:r>
              <a:rPr lang="en-US" sz="2000" dirty="0" smtClean="0">
                <a:solidFill>
                  <a:srgbClr val="002060"/>
                </a:solidFill>
              </a:rPr>
              <a:t> (g)</a:t>
            </a:r>
          </a:p>
          <a:p>
            <a:endParaRPr lang="en-US" sz="2300" dirty="0"/>
          </a:p>
        </p:txBody>
      </p:sp>
      <p:sp>
        <p:nvSpPr>
          <p:cNvPr id="9" name="Rectangle 8"/>
          <p:cNvSpPr/>
          <p:nvPr/>
        </p:nvSpPr>
        <p:spPr>
          <a:xfrm>
            <a:off x="0" y="3352800"/>
            <a:ext cx="9144000" cy="2640466"/>
          </a:xfrm>
          <a:prstGeom prst="rect">
            <a:avLst/>
          </a:prstGeom>
        </p:spPr>
        <p:txBody>
          <a:bodyPr wrap="square">
            <a:spAutoFit/>
          </a:bodyPr>
          <a:lstStyle/>
          <a:p>
            <a:pPr lvl="0">
              <a:lnSpc>
                <a:spcPct val="150000"/>
              </a:lnSpc>
            </a:pPr>
            <a:r>
              <a:rPr lang="en-US" sz="2200" dirty="0" smtClean="0">
                <a:solidFill>
                  <a:srgbClr val="72A376">
                    <a:lumMod val="50000"/>
                  </a:srgbClr>
                </a:solidFill>
              </a:rPr>
              <a:t>  </a:t>
            </a:r>
            <a:r>
              <a:rPr lang="en-US" sz="2200" dirty="0" err="1" smtClean="0">
                <a:solidFill>
                  <a:srgbClr val="72A376">
                    <a:lumMod val="50000"/>
                  </a:srgbClr>
                </a:solidFill>
              </a:rPr>
              <a:t>ΔH</a:t>
            </a:r>
            <a:r>
              <a:rPr lang="en-US" sz="2200" baseline="-25000" dirty="0" err="1" smtClean="0">
                <a:solidFill>
                  <a:srgbClr val="72A376">
                    <a:lumMod val="50000"/>
                  </a:srgbClr>
                </a:solidFill>
              </a:rPr>
              <a:t>rx</a:t>
            </a:r>
            <a:r>
              <a:rPr lang="en-US" sz="2200" baseline="-25000" dirty="0" smtClean="0">
                <a:solidFill>
                  <a:srgbClr val="72A376">
                    <a:lumMod val="50000"/>
                  </a:srgbClr>
                </a:solidFill>
              </a:rPr>
              <a:t> </a:t>
            </a:r>
            <a:r>
              <a:rPr lang="en-US" sz="2200" dirty="0" smtClean="0">
                <a:solidFill>
                  <a:srgbClr val="72A376">
                    <a:lumMod val="50000"/>
                  </a:srgbClr>
                </a:solidFill>
              </a:rPr>
              <a:t>= [</a:t>
            </a:r>
            <a:r>
              <a:rPr lang="en-US" sz="2200" dirty="0" err="1" smtClean="0">
                <a:solidFill>
                  <a:srgbClr val="72A376">
                    <a:lumMod val="50000"/>
                  </a:srgbClr>
                </a:solidFill>
              </a:rPr>
              <a:t>Δ</a:t>
            </a:r>
            <a:r>
              <a:rPr lang="en-US" sz="2200" dirty="0" err="1" smtClean="0">
                <a:solidFill>
                  <a:srgbClr val="72A376">
                    <a:lumMod val="50000"/>
                  </a:srgbClr>
                </a:solidFill>
                <a:ea typeface="Times New Roman"/>
                <a:cs typeface="Times New Roman"/>
              </a:rPr>
              <a:t>H°</a:t>
            </a:r>
            <a:r>
              <a:rPr lang="en-US" sz="2200" i="1" dirty="0" err="1" smtClean="0">
                <a:solidFill>
                  <a:srgbClr val="72A376">
                    <a:lumMod val="50000"/>
                  </a:srgbClr>
                </a:solidFill>
                <a:ea typeface="Times New Roman"/>
                <a:cs typeface="Times New Roman"/>
              </a:rPr>
              <a:t>f</a:t>
            </a:r>
            <a:r>
              <a:rPr lang="en-US" sz="2200" dirty="0" smtClean="0">
                <a:solidFill>
                  <a:srgbClr val="72A376">
                    <a:lumMod val="50000"/>
                  </a:srgbClr>
                </a:solidFill>
                <a:ea typeface="Times New Roman"/>
                <a:cs typeface="Times New Roman"/>
              </a:rPr>
              <a:t> (H</a:t>
            </a:r>
            <a:r>
              <a:rPr lang="en-US" sz="2200" baseline="-25000" dirty="0" smtClean="0">
                <a:solidFill>
                  <a:srgbClr val="72A376">
                    <a:lumMod val="50000"/>
                  </a:srgbClr>
                </a:solidFill>
                <a:ea typeface="Times New Roman"/>
                <a:cs typeface="Times New Roman"/>
              </a:rPr>
              <a:t>2</a:t>
            </a:r>
            <a:r>
              <a:rPr lang="en-US" sz="2200" dirty="0" smtClean="0">
                <a:solidFill>
                  <a:srgbClr val="72A376">
                    <a:lumMod val="50000"/>
                  </a:srgbClr>
                </a:solidFill>
                <a:ea typeface="Times New Roman"/>
                <a:cs typeface="Times New Roman"/>
              </a:rPr>
              <a:t>O) + </a:t>
            </a:r>
            <a:r>
              <a:rPr lang="en-US" sz="2200" dirty="0" err="1" smtClean="0">
                <a:solidFill>
                  <a:srgbClr val="72A376">
                    <a:lumMod val="50000"/>
                  </a:srgbClr>
                </a:solidFill>
              </a:rPr>
              <a:t>Δ</a:t>
            </a:r>
            <a:r>
              <a:rPr lang="en-US" sz="2200" dirty="0" err="1" smtClean="0">
                <a:solidFill>
                  <a:srgbClr val="72A376">
                    <a:lumMod val="50000"/>
                  </a:srgbClr>
                </a:solidFill>
                <a:ea typeface="Times New Roman"/>
                <a:cs typeface="Times New Roman"/>
              </a:rPr>
              <a:t>H°</a:t>
            </a:r>
            <a:r>
              <a:rPr lang="en-US" sz="2200" i="1" dirty="0" err="1" smtClean="0">
                <a:solidFill>
                  <a:srgbClr val="72A376">
                    <a:lumMod val="50000"/>
                  </a:srgbClr>
                </a:solidFill>
                <a:ea typeface="Times New Roman"/>
                <a:cs typeface="Times New Roman"/>
              </a:rPr>
              <a:t>f</a:t>
            </a:r>
            <a:r>
              <a:rPr lang="en-US" sz="2200" dirty="0" smtClean="0">
                <a:solidFill>
                  <a:srgbClr val="72A376">
                    <a:lumMod val="50000"/>
                  </a:srgbClr>
                </a:solidFill>
                <a:ea typeface="Times New Roman"/>
                <a:cs typeface="Times New Roman"/>
              </a:rPr>
              <a:t> (CO</a:t>
            </a:r>
            <a:r>
              <a:rPr lang="en-US" sz="2200" baseline="-25000" dirty="0" smtClean="0">
                <a:solidFill>
                  <a:srgbClr val="72A376">
                    <a:lumMod val="50000"/>
                  </a:srgbClr>
                </a:solidFill>
                <a:ea typeface="Times New Roman"/>
                <a:cs typeface="Times New Roman"/>
              </a:rPr>
              <a:t>2</a:t>
            </a:r>
            <a:r>
              <a:rPr lang="en-US" sz="2200" dirty="0" smtClean="0">
                <a:solidFill>
                  <a:srgbClr val="72A376">
                    <a:lumMod val="50000"/>
                  </a:srgbClr>
                </a:solidFill>
                <a:ea typeface="Times New Roman"/>
                <a:cs typeface="Times New Roman"/>
              </a:rPr>
              <a:t>)] – [</a:t>
            </a:r>
            <a:r>
              <a:rPr lang="en-US" sz="2200" dirty="0" err="1" smtClean="0">
                <a:solidFill>
                  <a:srgbClr val="72A376">
                    <a:lumMod val="50000"/>
                  </a:srgbClr>
                </a:solidFill>
              </a:rPr>
              <a:t>Δ</a:t>
            </a:r>
            <a:r>
              <a:rPr lang="en-US" sz="2200" dirty="0" err="1" smtClean="0">
                <a:solidFill>
                  <a:srgbClr val="72A376">
                    <a:lumMod val="50000"/>
                  </a:srgbClr>
                </a:solidFill>
                <a:ea typeface="Times New Roman"/>
                <a:cs typeface="Times New Roman"/>
              </a:rPr>
              <a:t>H°f</a:t>
            </a:r>
            <a:r>
              <a:rPr lang="en-US" sz="2200" dirty="0" smtClean="0">
                <a:solidFill>
                  <a:srgbClr val="72A376">
                    <a:lumMod val="50000"/>
                  </a:srgbClr>
                </a:solidFill>
                <a:ea typeface="Times New Roman"/>
                <a:cs typeface="Times New Roman"/>
              </a:rPr>
              <a:t> (C</a:t>
            </a:r>
            <a:r>
              <a:rPr lang="en-US" sz="2200" baseline="-25000" dirty="0" smtClean="0">
                <a:solidFill>
                  <a:srgbClr val="72A376">
                    <a:lumMod val="50000"/>
                  </a:srgbClr>
                </a:solidFill>
                <a:ea typeface="Times New Roman"/>
                <a:cs typeface="Times New Roman"/>
              </a:rPr>
              <a:t>4</a:t>
            </a:r>
            <a:r>
              <a:rPr lang="en-US" sz="2200" dirty="0" smtClean="0">
                <a:solidFill>
                  <a:srgbClr val="72A376">
                    <a:lumMod val="50000"/>
                  </a:srgbClr>
                </a:solidFill>
                <a:ea typeface="Times New Roman"/>
                <a:cs typeface="Times New Roman"/>
              </a:rPr>
              <a:t>H</a:t>
            </a:r>
            <a:r>
              <a:rPr lang="en-US" sz="2200" baseline="-25000" dirty="0" smtClean="0">
                <a:solidFill>
                  <a:srgbClr val="72A376">
                    <a:lumMod val="50000"/>
                  </a:srgbClr>
                </a:solidFill>
                <a:ea typeface="Times New Roman"/>
                <a:cs typeface="Times New Roman"/>
              </a:rPr>
              <a:t>10</a:t>
            </a:r>
            <a:r>
              <a:rPr lang="en-US" sz="2200" dirty="0" smtClean="0">
                <a:solidFill>
                  <a:srgbClr val="72A376">
                    <a:lumMod val="50000"/>
                  </a:srgbClr>
                </a:solidFill>
                <a:ea typeface="Times New Roman"/>
                <a:cs typeface="Times New Roman"/>
              </a:rPr>
              <a:t>)]</a:t>
            </a:r>
          </a:p>
          <a:p>
            <a:pPr lvl="0">
              <a:lnSpc>
                <a:spcPct val="150000"/>
              </a:lnSpc>
            </a:pPr>
            <a:r>
              <a:rPr lang="en-US" sz="2200" dirty="0" smtClean="0">
                <a:solidFill>
                  <a:srgbClr val="72A376">
                    <a:lumMod val="50000"/>
                  </a:srgbClr>
                </a:solidFill>
                <a:ea typeface="Times New Roman"/>
                <a:cs typeface="Times New Roman"/>
              </a:rPr>
              <a:t>	(</a:t>
            </a:r>
            <a:r>
              <a:rPr lang="en-US" dirty="0" smtClean="0">
                <a:solidFill>
                  <a:srgbClr val="72A376">
                    <a:lumMod val="50000"/>
                  </a:srgbClr>
                </a:solidFill>
                <a:ea typeface="Times New Roman"/>
                <a:cs typeface="Times New Roman"/>
              </a:rPr>
              <a:t>We do not include O</a:t>
            </a:r>
            <a:r>
              <a:rPr lang="en-US" baseline="-25000" dirty="0" smtClean="0">
                <a:solidFill>
                  <a:srgbClr val="72A376">
                    <a:lumMod val="50000"/>
                  </a:srgbClr>
                </a:solidFill>
                <a:ea typeface="Times New Roman"/>
                <a:cs typeface="Times New Roman"/>
              </a:rPr>
              <a:t>2</a:t>
            </a:r>
            <a:r>
              <a:rPr lang="en-US" dirty="0" smtClean="0">
                <a:solidFill>
                  <a:srgbClr val="72A376">
                    <a:lumMod val="50000"/>
                  </a:srgbClr>
                </a:solidFill>
                <a:ea typeface="Times New Roman"/>
                <a:cs typeface="Times New Roman"/>
              </a:rPr>
              <a:t> because its </a:t>
            </a:r>
            <a:r>
              <a:rPr lang="en-US" dirty="0" err="1" smtClean="0">
                <a:solidFill>
                  <a:srgbClr val="72A376">
                    <a:lumMod val="50000"/>
                  </a:srgbClr>
                </a:solidFill>
              </a:rPr>
              <a:t>Δ</a:t>
            </a:r>
            <a:r>
              <a:rPr lang="en-US" dirty="0" err="1" smtClean="0">
                <a:solidFill>
                  <a:srgbClr val="72A376">
                    <a:lumMod val="50000"/>
                  </a:srgbClr>
                </a:solidFill>
                <a:ea typeface="Times New Roman"/>
                <a:cs typeface="Times New Roman"/>
              </a:rPr>
              <a:t>H°</a:t>
            </a:r>
            <a:r>
              <a:rPr lang="en-US" i="1" dirty="0" err="1" smtClean="0">
                <a:solidFill>
                  <a:srgbClr val="72A376">
                    <a:lumMod val="50000"/>
                  </a:srgbClr>
                </a:solidFill>
                <a:ea typeface="Times New Roman"/>
                <a:cs typeface="Times New Roman"/>
              </a:rPr>
              <a:t>f</a:t>
            </a:r>
            <a:r>
              <a:rPr lang="en-US" i="1" dirty="0" smtClean="0">
                <a:solidFill>
                  <a:srgbClr val="72A376">
                    <a:lumMod val="50000"/>
                  </a:srgbClr>
                </a:solidFill>
                <a:ea typeface="Times New Roman"/>
                <a:cs typeface="Times New Roman"/>
              </a:rPr>
              <a:t> </a:t>
            </a:r>
            <a:r>
              <a:rPr lang="en-US" dirty="0" smtClean="0">
                <a:solidFill>
                  <a:srgbClr val="72A376">
                    <a:lumMod val="50000"/>
                  </a:srgbClr>
                </a:solidFill>
                <a:ea typeface="Times New Roman"/>
                <a:cs typeface="Times New Roman"/>
              </a:rPr>
              <a:t>is 0.)</a:t>
            </a:r>
            <a:endParaRPr lang="en-US" sz="2200" dirty="0" smtClean="0">
              <a:solidFill>
                <a:srgbClr val="72A376">
                  <a:lumMod val="50000"/>
                </a:srgbClr>
              </a:solidFill>
              <a:ea typeface="Times New Roman"/>
              <a:cs typeface="Times New Roman"/>
            </a:endParaRPr>
          </a:p>
          <a:p>
            <a:pPr lvl="0">
              <a:lnSpc>
                <a:spcPct val="150000"/>
              </a:lnSpc>
            </a:pPr>
            <a:r>
              <a:rPr lang="en-US" sz="2200" dirty="0" smtClean="0">
                <a:solidFill>
                  <a:srgbClr val="72A376">
                    <a:lumMod val="50000"/>
                  </a:srgbClr>
                </a:solidFill>
                <a:ea typeface="Times New Roman"/>
                <a:cs typeface="Times New Roman"/>
              </a:rPr>
              <a:t>  </a:t>
            </a:r>
            <a:r>
              <a:rPr lang="en-US" sz="2200" dirty="0" err="1" smtClean="0">
                <a:solidFill>
                  <a:srgbClr val="72A376">
                    <a:lumMod val="50000"/>
                  </a:srgbClr>
                </a:solidFill>
              </a:rPr>
              <a:t>ΔH</a:t>
            </a:r>
            <a:r>
              <a:rPr lang="en-US" sz="2200" baseline="-25000" dirty="0" err="1" smtClean="0">
                <a:solidFill>
                  <a:srgbClr val="72A376">
                    <a:lumMod val="50000"/>
                  </a:srgbClr>
                </a:solidFill>
              </a:rPr>
              <a:t>rx</a:t>
            </a:r>
            <a:r>
              <a:rPr lang="en-US" sz="2200" baseline="-25000" dirty="0" smtClean="0">
                <a:solidFill>
                  <a:srgbClr val="72A376">
                    <a:lumMod val="50000"/>
                  </a:srgbClr>
                </a:solidFill>
              </a:rPr>
              <a:t> </a:t>
            </a:r>
            <a:r>
              <a:rPr lang="en-US" sz="2200" dirty="0" smtClean="0">
                <a:solidFill>
                  <a:srgbClr val="72A376">
                    <a:lumMod val="50000"/>
                  </a:srgbClr>
                </a:solidFill>
              </a:rPr>
              <a:t>= [10(-241.82)+8(-393.5)] </a:t>
            </a:r>
            <a:r>
              <a:rPr lang="en-US" sz="2200" dirty="0" smtClean="0">
                <a:solidFill>
                  <a:srgbClr val="72A376">
                    <a:lumMod val="50000"/>
                  </a:srgbClr>
                </a:solidFill>
                <a:ea typeface="Times New Roman"/>
                <a:cs typeface="Times New Roman"/>
              </a:rPr>
              <a:t>– [2(-30.0)]</a:t>
            </a:r>
          </a:p>
          <a:p>
            <a:pPr lvl="0">
              <a:lnSpc>
                <a:spcPct val="150000"/>
              </a:lnSpc>
            </a:pPr>
            <a:r>
              <a:rPr lang="en-US" sz="2200" dirty="0" smtClean="0">
                <a:solidFill>
                  <a:srgbClr val="72A376">
                    <a:lumMod val="50000"/>
                  </a:srgbClr>
                </a:solidFill>
              </a:rPr>
              <a:t> </a:t>
            </a:r>
            <a:r>
              <a:rPr lang="en-US" sz="2200" dirty="0" err="1" smtClean="0">
                <a:solidFill>
                  <a:srgbClr val="72A376">
                    <a:lumMod val="50000"/>
                  </a:srgbClr>
                </a:solidFill>
              </a:rPr>
              <a:t>ΔH</a:t>
            </a:r>
            <a:r>
              <a:rPr lang="en-US" sz="2200" baseline="-25000" dirty="0" err="1" smtClean="0">
                <a:solidFill>
                  <a:srgbClr val="72A376">
                    <a:lumMod val="50000"/>
                  </a:srgbClr>
                </a:solidFill>
              </a:rPr>
              <a:t>rx</a:t>
            </a:r>
            <a:r>
              <a:rPr lang="en-US" sz="2200" baseline="-25000" dirty="0" smtClean="0">
                <a:solidFill>
                  <a:srgbClr val="72A376">
                    <a:lumMod val="50000"/>
                  </a:srgbClr>
                </a:solidFill>
              </a:rPr>
              <a:t> </a:t>
            </a:r>
            <a:r>
              <a:rPr lang="en-US" sz="2200" dirty="0" smtClean="0">
                <a:solidFill>
                  <a:srgbClr val="72A376">
                    <a:lumMod val="50000"/>
                  </a:srgbClr>
                </a:solidFill>
              </a:rPr>
              <a:t>= [ -5566.2] </a:t>
            </a:r>
            <a:r>
              <a:rPr lang="en-US" sz="2200" dirty="0" smtClean="0">
                <a:solidFill>
                  <a:srgbClr val="72A376">
                    <a:lumMod val="50000"/>
                  </a:srgbClr>
                </a:solidFill>
                <a:ea typeface="Times New Roman"/>
                <a:cs typeface="Times New Roman"/>
              </a:rPr>
              <a:t>– [-60.0] = -5506.2 kJ</a:t>
            </a:r>
          </a:p>
          <a:p>
            <a:pPr marL="1005840" lvl="2" indent="-228600">
              <a:lnSpc>
                <a:spcPct val="150000"/>
              </a:lnSpc>
              <a:spcBef>
                <a:spcPts val="370"/>
              </a:spcBef>
              <a:buClr>
                <a:srgbClr val="B0CCB0"/>
              </a:buClr>
              <a:buSzPct val="85000"/>
            </a:pPr>
            <a:r>
              <a:rPr lang="en-US" sz="2200" dirty="0" smtClean="0">
                <a:solidFill>
                  <a:srgbClr val="002060"/>
                </a:solidFill>
              </a:rPr>
              <a:t>2 C</a:t>
            </a:r>
            <a:r>
              <a:rPr lang="en-US" sz="2200" baseline="-25000" dirty="0" smtClean="0">
                <a:solidFill>
                  <a:srgbClr val="002060"/>
                </a:solidFill>
              </a:rPr>
              <a:t>4</a:t>
            </a:r>
            <a:r>
              <a:rPr lang="en-US" sz="2200" dirty="0" smtClean="0">
                <a:solidFill>
                  <a:srgbClr val="002060"/>
                </a:solidFill>
              </a:rPr>
              <a:t>H</a:t>
            </a:r>
            <a:r>
              <a:rPr lang="en-US" sz="2200" baseline="-25000" dirty="0" smtClean="0">
                <a:solidFill>
                  <a:srgbClr val="002060"/>
                </a:solidFill>
              </a:rPr>
              <a:t>10</a:t>
            </a:r>
            <a:r>
              <a:rPr lang="en-US" sz="2200" dirty="0" smtClean="0">
                <a:solidFill>
                  <a:srgbClr val="002060"/>
                </a:solidFill>
              </a:rPr>
              <a:t> (g) + 13 O</a:t>
            </a:r>
            <a:r>
              <a:rPr lang="en-US" sz="2200" baseline="-25000" dirty="0" smtClean="0">
                <a:solidFill>
                  <a:srgbClr val="002060"/>
                </a:solidFill>
              </a:rPr>
              <a:t>2</a:t>
            </a:r>
            <a:r>
              <a:rPr lang="en-US" sz="2200" dirty="0" smtClean="0">
                <a:solidFill>
                  <a:srgbClr val="002060"/>
                </a:solidFill>
              </a:rPr>
              <a:t> (g) → 10 H</a:t>
            </a:r>
            <a:r>
              <a:rPr lang="en-US" sz="2200" baseline="-25000" dirty="0" smtClean="0">
                <a:solidFill>
                  <a:srgbClr val="002060"/>
                </a:solidFill>
              </a:rPr>
              <a:t>2</a:t>
            </a:r>
            <a:r>
              <a:rPr lang="en-US" sz="2200" dirty="0" smtClean="0">
                <a:solidFill>
                  <a:srgbClr val="002060"/>
                </a:solidFill>
              </a:rPr>
              <a:t>O (g) + 8 CO</a:t>
            </a:r>
            <a:r>
              <a:rPr lang="en-US" sz="2200" baseline="-25000" dirty="0" smtClean="0">
                <a:solidFill>
                  <a:srgbClr val="002060"/>
                </a:solidFill>
              </a:rPr>
              <a:t>2</a:t>
            </a:r>
            <a:r>
              <a:rPr lang="en-US" sz="2200" dirty="0" smtClean="0">
                <a:solidFill>
                  <a:srgbClr val="002060"/>
                </a:solidFill>
              </a:rPr>
              <a:t> (g) </a:t>
            </a:r>
            <a:r>
              <a:rPr lang="en-US" sz="2200" dirty="0" err="1" smtClean="0">
                <a:solidFill>
                  <a:srgbClr val="002060"/>
                </a:solidFill>
              </a:rPr>
              <a:t>ΔH</a:t>
            </a:r>
            <a:r>
              <a:rPr lang="en-US" sz="2200" baseline="-25000" dirty="0" err="1" smtClean="0">
                <a:solidFill>
                  <a:srgbClr val="002060"/>
                </a:solidFill>
              </a:rPr>
              <a:t>rx</a:t>
            </a:r>
            <a:r>
              <a:rPr lang="en-US" sz="2200" baseline="-25000" dirty="0" smtClean="0">
                <a:solidFill>
                  <a:srgbClr val="002060"/>
                </a:solidFill>
              </a:rPr>
              <a:t> </a:t>
            </a:r>
            <a:r>
              <a:rPr lang="en-US" sz="2200" dirty="0" smtClean="0">
                <a:solidFill>
                  <a:srgbClr val="002060"/>
                </a:solidFill>
              </a:rPr>
              <a:t>= -5506.2 kJ/mol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Thermochemical &amp; Endothermic/ Exothermic equations</a:t>
            </a:r>
            <a:endParaRPr lang="en-US" dirty="0"/>
          </a:p>
        </p:txBody>
      </p:sp>
      <p:sp>
        <p:nvSpPr>
          <p:cNvPr id="3" name="Content Placeholder 2"/>
          <p:cNvSpPr>
            <a:spLocks noGrp="1"/>
          </p:cNvSpPr>
          <p:nvPr>
            <p:ph sz="quarter" idx="1"/>
          </p:nvPr>
        </p:nvSpPr>
        <p:spPr>
          <a:xfrm>
            <a:off x="457200" y="1447800"/>
            <a:ext cx="8458200" cy="4876800"/>
          </a:xfrm>
        </p:spPr>
        <p:txBody>
          <a:bodyPr>
            <a:normAutofit fontScale="92500" lnSpcReduction="20000"/>
          </a:bodyPr>
          <a:lstStyle/>
          <a:p>
            <a:r>
              <a:rPr lang="en-US" sz="2800" dirty="0" smtClean="0"/>
              <a:t>In the previous slides, we saw how </a:t>
            </a:r>
            <a:r>
              <a:rPr lang="el-GR" sz="2800" dirty="0" smtClean="0"/>
              <a:t>Δ</a:t>
            </a:r>
            <a:r>
              <a:rPr lang="en-US" sz="2800" dirty="0" smtClean="0"/>
              <a:t>H° could be both positive or negative. </a:t>
            </a:r>
          </a:p>
          <a:p>
            <a:r>
              <a:rPr lang="en-US" sz="2800" dirty="0" smtClean="0"/>
              <a:t>Depending on the sign of </a:t>
            </a:r>
            <a:r>
              <a:rPr lang="el-GR" sz="2800" dirty="0" smtClean="0"/>
              <a:t>Δ</a:t>
            </a:r>
            <a:r>
              <a:rPr lang="en-US" sz="2800" dirty="0" smtClean="0"/>
              <a:t>H°, the reaction can either be exothermic or endothermic. </a:t>
            </a:r>
          </a:p>
          <a:p>
            <a:pPr lvl="1"/>
            <a:r>
              <a:rPr lang="en-US" sz="2800" dirty="0" smtClean="0"/>
              <a:t>Exothermic reactions </a:t>
            </a:r>
            <a:r>
              <a:rPr lang="en-US" sz="2800" b="1" i="1" dirty="0" smtClean="0"/>
              <a:t>release</a:t>
            </a:r>
            <a:r>
              <a:rPr lang="en-US" sz="2800" dirty="0" smtClean="0"/>
              <a:t> heat from the system to the surroundings so the temperature will </a:t>
            </a:r>
            <a:r>
              <a:rPr lang="en-US" sz="2800" u="sng" dirty="0" smtClean="0"/>
              <a:t>rise</a:t>
            </a:r>
            <a:r>
              <a:rPr lang="en-US" sz="2800" dirty="0" smtClean="0"/>
              <a:t>.</a:t>
            </a:r>
          </a:p>
          <a:p>
            <a:pPr lvl="2"/>
            <a:r>
              <a:rPr lang="el-GR" sz="2400" dirty="0" smtClean="0"/>
              <a:t>Δ</a:t>
            </a:r>
            <a:r>
              <a:rPr lang="en-US" sz="2400" dirty="0" smtClean="0"/>
              <a:t>H° will be </a:t>
            </a:r>
            <a:r>
              <a:rPr lang="en-US" sz="2400" b="1" i="1" u="sng" dirty="0" smtClean="0"/>
              <a:t>negative</a:t>
            </a:r>
            <a:r>
              <a:rPr lang="en-US" sz="2400" dirty="0" smtClean="0"/>
              <a:t> because the reaction loses heat.</a:t>
            </a:r>
          </a:p>
          <a:p>
            <a:pPr lvl="2"/>
            <a:r>
              <a:rPr lang="el-GR" sz="2400" dirty="0" smtClean="0"/>
              <a:t>Δ</a:t>
            </a:r>
            <a:r>
              <a:rPr lang="en-US" sz="2400" dirty="0" smtClean="0"/>
              <a:t>H° can be written into the chemical equation as a </a:t>
            </a:r>
            <a:r>
              <a:rPr lang="en-US" sz="2400" b="1" dirty="0" smtClean="0"/>
              <a:t>product</a:t>
            </a:r>
            <a:r>
              <a:rPr lang="en-US" sz="2400" dirty="0" smtClean="0"/>
              <a:t>.</a:t>
            </a:r>
          </a:p>
          <a:p>
            <a:pPr lvl="1"/>
            <a:r>
              <a:rPr lang="en-US" sz="2800" dirty="0" smtClean="0"/>
              <a:t>Endothermic reactions </a:t>
            </a:r>
            <a:r>
              <a:rPr lang="en-US" sz="2800" b="1" i="1" dirty="0" smtClean="0"/>
              <a:t>absorb</a:t>
            </a:r>
            <a:r>
              <a:rPr lang="en-US" sz="2800" dirty="0" smtClean="0"/>
              <a:t> heat from the surroundings into the system so the temperature will </a:t>
            </a:r>
            <a:r>
              <a:rPr lang="en-US" sz="2800" u="sng" dirty="0" smtClean="0"/>
              <a:t>decrease</a:t>
            </a:r>
            <a:r>
              <a:rPr lang="en-US" sz="2800" dirty="0" smtClean="0"/>
              <a:t>.</a:t>
            </a:r>
          </a:p>
          <a:p>
            <a:pPr lvl="2"/>
            <a:r>
              <a:rPr lang="el-GR" sz="2400" dirty="0" smtClean="0"/>
              <a:t>Δ</a:t>
            </a:r>
            <a:r>
              <a:rPr lang="en-US" sz="2400" dirty="0" smtClean="0"/>
              <a:t>H° will be </a:t>
            </a:r>
            <a:r>
              <a:rPr lang="en-US" sz="2400" b="1" i="1" u="sng" dirty="0" smtClean="0"/>
              <a:t>positive</a:t>
            </a:r>
            <a:r>
              <a:rPr lang="en-US" sz="2400" dirty="0" smtClean="0"/>
              <a:t> because the reaction absorbs heat.</a:t>
            </a:r>
          </a:p>
          <a:p>
            <a:pPr lvl="2"/>
            <a:r>
              <a:rPr lang="el-GR" sz="2400" dirty="0" smtClean="0"/>
              <a:t>Δ</a:t>
            </a:r>
            <a:r>
              <a:rPr lang="en-US" sz="2400" dirty="0" smtClean="0"/>
              <a:t>H° can be written into the chemical equation as a </a:t>
            </a:r>
            <a:r>
              <a:rPr lang="en-US" sz="2400" b="1" dirty="0" smtClean="0"/>
              <a:t>reactant</a:t>
            </a:r>
            <a:r>
              <a:rPr lang="en-US" sz="2400" dirty="0" smtClean="0"/>
              <a:t>.</a:t>
            </a:r>
          </a:p>
          <a:p>
            <a:pPr lvl="2"/>
            <a:endParaRPr lang="en-US" sz="2400"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 the following as endothermic or exothermic</a:t>
            </a:r>
            <a:endParaRPr lang="en-US" dirty="0"/>
          </a:p>
        </p:txBody>
      </p:sp>
      <p:sp>
        <p:nvSpPr>
          <p:cNvPr id="3" name="Content Placeholder 2"/>
          <p:cNvSpPr>
            <a:spLocks noGrp="1"/>
          </p:cNvSpPr>
          <p:nvPr>
            <p:ph sz="quarter" idx="1"/>
          </p:nvPr>
        </p:nvSpPr>
        <p:spPr>
          <a:xfrm>
            <a:off x="0" y="1447800"/>
            <a:ext cx="9144000" cy="4572000"/>
          </a:xfrm>
        </p:spPr>
        <p:txBody>
          <a:bodyPr>
            <a:normAutofit fontScale="92500" lnSpcReduction="10000"/>
          </a:bodyPr>
          <a:lstStyle/>
          <a:p>
            <a:r>
              <a:rPr lang="en-US" dirty="0" smtClean="0"/>
              <a:t>Ice melting</a:t>
            </a:r>
          </a:p>
          <a:p>
            <a:endParaRPr lang="en-US" dirty="0" smtClean="0"/>
          </a:p>
          <a:p>
            <a:endParaRPr lang="en-US" dirty="0" smtClean="0"/>
          </a:p>
          <a:p>
            <a:r>
              <a:rPr lang="pt-BR" dirty="0" smtClean="0"/>
              <a:t>2 C</a:t>
            </a:r>
            <a:r>
              <a:rPr lang="pt-BR" baseline="-25000" dirty="0" smtClean="0"/>
              <a:t>4</a:t>
            </a:r>
            <a:r>
              <a:rPr lang="pt-BR" dirty="0" smtClean="0"/>
              <a:t>H</a:t>
            </a:r>
            <a:r>
              <a:rPr lang="pt-BR" baseline="-25000" dirty="0" smtClean="0"/>
              <a:t>10</a:t>
            </a:r>
            <a:r>
              <a:rPr lang="pt-BR" dirty="0" smtClean="0"/>
              <a:t>(g) + 13 O</a:t>
            </a:r>
            <a:r>
              <a:rPr lang="pt-BR" baseline="-25000" dirty="0" smtClean="0"/>
              <a:t>2</a:t>
            </a:r>
            <a:r>
              <a:rPr lang="pt-BR" dirty="0" smtClean="0"/>
              <a:t>(g) → 10 H</a:t>
            </a:r>
            <a:r>
              <a:rPr lang="pt-BR" baseline="-25000" dirty="0" smtClean="0"/>
              <a:t>2</a:t>
            </a:r>
            <a:r>
              <a:rPr lang="pt-BR" dirty="0" smtClean="0"/>
              <a:t>O(g) + 8 CO</a:t>
            </a:r>
            <a:r>
              <a:rPr lang="pt-BR" baseline="-25000" dirty="0" smtClean="0"/>
              <a:t>2</a:t>
            </a:r>
            <a:r>
              <a:rPr lang="pt-BR" dirty="0" smtClean="0"/>
              <a:t>(g) ΔH</a:t>
            </a:r>
            <a:r>
              <a:rPr lang="pt-BR" baseline="-25000" dirty="0" smtClean="0"/>
              <a:t>rx</a:t>
            </a:r>
            <a:r>
              <a:rPr lang="pt-BR" dirty="0" smtClean="0"/>
              <a:t> = -5506.2 kJ/mol </a:t>
            </a:r>
          </a:p>
          <a:p>
            <a:endParaRPr lang="en-US" dirty="0" smtClean="0"/>
          </a:p>
          <a:p>
            <a:endParaRPr lang="en-US" dirty="0" smtClean="0"/>
          </a:p>
          <a:p>
            <a:r>
              <a:rPr lang="pt-BR" dirty="0" smtClean="0"/>
              <a:t>2 HCl (g) + 184.6 kJ → H</a:t>
            </a:r>
            <a:r>
              <a:rPr lang="pt-BR" baseline="-25000" dirty="0" smtClean="0"/>
              <a:t>2</a:t>
            </a:r>
            <a:r>
              <a:rPr lang="pt-BR" dirty="0" smtClean="0"/>
              <a:t> (g) + Cl</a:t>
            </a:r>
            <a:r>
              <a:rPr lang="pt-BR" baseline="-25000" dirty="0" smtClean="0"/>
              <a:t>2</a:t>
            </a:r>
            <a:r>
              <a:rPr lang="pt-BR" dirty="0" smtClean="0"/>
              <a:t> (g) </a:t>
            </a:r>
          </a:p>
          <a:p>
            <a:endParaRPr lang="pt-BR" dirty="0" smtClean="0"/>
          </a:p>
          <a:p>
            <a:endParaRPr lang="pt-BR" dirty="0" smtClean="0"/>
          </a:p>
          <a:p>
            <a:r>
              <a:rPr lang="pt-BR" dirty="0" smtClean="0"/>
              <a:t>Water vapor condensing</a:t>
            </a:r>
          </a:p>
          <a:p>
            <a:endParaRPr lang="en-US" dirty="0"/>
          </a:p>
        </p:txBody>
      </p:sp>
      <p:sp>
        <p:nvSpPr>
          <p:cNvPr id="4" name="Slide Number Placeholder 3"/>
          <p:cNvSpPr>
            <a:spLocks noGrp="1"/>
          </p:cNvSpPr>
          <p:nvPr>
            <p:ph type="sldNum" sz="quarter" idx="12"/>
          </p:nvPr>
        </p:nvSpPr>
        <p:spPr/>
        <p:txBody>
          <a:bodyPr/>
          <a:lstStyle/>
          <a:p>
            <a:fld id="{CE567183-8DD5-4D7A-BA70-EB678C1C33FB}" type="slidenum">
              <a:rPr lang="en-US" smtClean="0"/>
              <a:pPr/>
              <a:t>39</a:t>
            </a:fld>
            <a:endParaRPr lang="en-US"/>
          </a:p>
        </p:txBody>
      </p:sp>
      <p:sp>
        <p:nvSpPr>
          <p:cNvPr id="5" name="Rectangle 4"/>
          <p:cNvSpPr/>
          <p:nvPr/>
        </p:nvSpPr>
        <p:spPr>
          <a:xfrm>
            <a:off x="685800" y="4495800"/>
            <a:ext cx="40348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Endothermic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762000" y="3200400"/>
            <a:ext cx="363093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Exothermic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762000" y="1905000"/>
            <a:ext cx="40348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Endothermic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762000" y="5791200"/>
            <a:ext cx="363093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Exothermic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a:xfrm>
            <a:off x="228600" y="1752600"/>
            <a:ext cx="8229600" cy="4343400"/>
          </a:xfrm>
        </p:spPr>
        <p:txBody>
          <a:bodyPr/>
          <a:lstStyle/>
          <a:p>
            <a:r>
              <a:rPr lang="en-US" dirty="0" smtClean="0"/>
              <a:t>Energy is the measure of the ability to cause change to occur (work)</a:t>
            </a:r>
          </a:p>
          <a:p>
            <a:r>
              <a:rPr lang="en-US" dirty="0" smtClean="0"/>
              <a:t>The property of an object that enables it to do work</a:t>
            </a:r>
          </a:p>
          <a:p>
            <a:pPr>
              <a:buNone/>
            </a:pPr>
            <a:r>
              <a:rPr lang="en-US" b="1" u="sng" dirty="0" smtClean="0">
                <a:solidFill>
                  <a:srgbClr val="92D050"/>
                </a:solidFill>
              </a:rPr>
              <a:t>Units of energy:</a:t>
            </a:r>
          </a:p>
          <a:p>
            <a:pPr algn="ctr">
              <a:buNone/>
            </a:pPr>
            <a:r>
              <a:rPr lang="en-US" dirty="0" smtClean="0">
                <a:solidFill>
                  <a:srgbClr val="92D050"/>
                </a:solidFill>
              </a:rPr>
              <a:t>Joule (J) = newton x meter</a:t>
            </a:r>
          </a:p>
          <a:p>
            <a:pPr algn="ctr">
              <a:buNone/>
            </a:pPr>
            <a:r>
              <a:rPr lang="en-US" dirty="0" smtClean="0">
                <a:solidFill>
                  <a:srgbClr val="92D050"/>
                </a:solidFill>
              </a:rPr>
              <a:t>		   J  = N x m</a:t>
            </a:r>
          </a:p>
        </p:txBody>
      </p:sp>
      <p:sp>
        <p:nvSpPr>
          <p:cNvPr id="4" name="Slide Number Placeholder 3"/>
          <p:cNvSpPr>
            <a:spLocks noGrp="1"/>
          </p:cNvSpPr>
          <p:nvPr>
            <p:ph type="sldNum" sz="quarter" idx="12"/>
          </p:nvPr>
        </p:nvSpPr>
        <p:spPr/>
        <p:txBody>
          <a:bodyPr/>
          <a:lstStyle/>
          <a:p>
            <a:fld id="{CE567183-8DD5-4D7A-BA70-EB678C1C33F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382000" cy="1069848"/>
          </a:xfrm>
        </p:spPr>
        <p:txBody>
          <a:bodyPr/>
          <a:lstStyle/>
          <a:p>
            <a:r>
              <a:rPr lang="en-US" dirty="0" smtClean="0"/>
              <a:t>Exothermic vs. Endothermic</a:t>
            </a:r>
            <a:endParaRPr lang="en-US" dirty="0"/>
          </a:p>
        </p:txBody>
      </p:sp>
      <p:sp>
        <p:nvSpPr>
          <p:cNvPr id="10" name="Text Placeholder 9"/>
          <p:cNvSpPr>
            <a:spLocks noGrp="1"/>
          </p:cNvSpPr>
          <p:nvPr>
            <p:ph type="body" idx="1"/>
          </p:nvPr>
        </p:nvSpPr>
        <p:spPr>
          <a:xfrm>
            <a:off x="384175" y="1219200"/>
            <a:ext cx="4041648" cy="457200"/>
          </a:xfrm>
        </p:spPr>
        <p:txBody>
          <a:bodyPr/>
          <a:lstStyle/>
          <a:p>
            <a:pPr algn="ctr"/>
            <a:r>
              <a:rPr lang="en-US" sz="2000" b="0" cap="small" dirty="0" smtClean="0">
                <a:solidFill>
                  <a:schemeClr val="tx1"/>
                </a:solidFill>
              </a:rPr>
              <a:t>Exothermic</a:t>
            </a:r>
            <a:endParaRPr lang="en-US" dirty="0">
              <a:solidFill>
                <a:schemeClr val="tx1"/>
              </a:solidFill>
            </a:endParaRPr>
          </a:p>
        </p:txBody>
      </p:sp>
      <p:sp>
        <p:nvSpPr>
          <p:cNvPr id="12" name="Text Placeholder 11"/>
          <p:cNvSpPr>
            <a:spLocks noGrp="1"/>
          </p:cNvSpPr>
          <p:nvPr>
            <p:ph type="body" sz="half" idx="3"/>
          </p:nvPr>
        </p:nvSpPr>
        <p:spPr>
          <a:xfrm>
            <a:off x="4724400" y="1219200"/>
            <a:ext cx="4041775" cy="457200"/>
          </a:xfrm>
        </p:spPr>
        <p:txBody>
          <a:bodyPr/>
          <a:lstStyle/>
          <a:p>
            <a:pPr algn="ctr"/>
            <a:r>
              <a:rPr lang="en-US" sz="2000" b="0" cap="small" dirty="0" smtClean="0">
                <a:solidFill>
                  <a:schemeClr val="tx1"/>
                </a:solidFill>
              </a:rPr>
              <a:t>Endothermic</a:t>
            </a:r>
            <a:endParaRPr lang="en-US" dirty="0">
              <a:solidFill>
                <a:schemeClr val="tx1"/>
              </a:solidFill>
            </a:endParaRPr>
          </a:p>
        </p:txBody>
      </p:sp>
      <p:sp>
        <p:nvSpPr>
          <p:cNvPr id="11" name="Content Placeholder 10"/>
          <p:cNvSpPr>
            <a:spLocks noGrp="1"/>
          </p:cNvSpPr>
          <p:nvPr>
            <p:ph sz="half" idx="2"/>
          </p:nvPr>
        </p:nvSpPr>
        <p:spPr>
          <a:xfrm>
            <a:off x="384175" y="1682748"/>
            <a:ext cx="4038600" cy="5022852"/>
          </a:xfrm>
          <a:ln>
            <a:solidFill>
              <a:schemeClr val="tx1"/>
            </a:solidFill>
          </a:ln>
        </p:spPr>
        <p:txBody>
          <a:bodyPr/>
          <a:lstStyle/>
          <a:p>
            <a:pPr marL="411480" lvl="0" indent="-342900">
              <a:spcBef>
                <a:spcPts val="700"/>
              </a:spcBef>
              <a:buClr>
                <a:schemeClr val="tx2"/>
              </a:buClr>
              <a:buSzPct val="95000"/>
              <a:buFont typeface="Wingdings"/>
              <a:buChar char=""/>
              <a:defRPr/>
            </a:pPr>
            <a:r>
              <a:rPr lang="en-US" sz="2400" dirty="0" smtClean="0">
                <a:ea typeface="ＭＳ Ｐゴシック" pitchFamily="-110" charset="-128"/>
              </a:rPr>
              <a:t>A change in a chemical energy where energy/heat </a:t>
            </a:r>
            <a:r>
              <a:rPr lang="en-US" sz="2400" b="1" dirty="0" smtClean="0">
                <a:ea typeface="ＭＳ Ｐゴシック" pitchFamily="-110" charset="-128"/>
              </a:rPr>
              <a:t>EXITS</a:t>
            </a:r>
            <a:r>
              <a:rPr lang="en-US" sz="2400" dirty="0" smtClean="0">
                <a:ea typeface="ＭＳ Ｐゴシック" pitchFamily="-110" charset="-128"/>
              </a:rPr>
              <a:t> the chemical system</a:t>
            </a:r>
          </a:p>
          <a:p>
            <a:pPr marL="411480" lvl="0" indent="-342900">
              <a:spcBef>
                <a:spcPts val="700"/>
              </a:spcBef>
              <a:buClr>
                <a:schemeClr val="tx2"/>
              </a:buClr>
              <a:buSzPct val="95000"/>
              <a:buFont typeface="Wingdings"/>
              <a:buChar char=""/>
              <a:defRPr/>
            </a:pPr>
            <a:r>
              <a:rPr lang="en-US" sz="2400" dirty="0" smtClean="0">
                <a:ea typeface="ＭＳ Ｐゴシック" pitchFamily="-110" charset="-128"/>
              </a:rPr>
              <a:t>Results in a decrease in chemical potential energy</a:t>
            </a:r>
          </a:p>
          <a:p>
            <a:pPr marL="411480" lvl="0" indent="-342900">
              <a:spcBef>
                <a:spcPts val="700"/>
              </a:spcBef>
              <a:buClr>
                <a:schemeClr val="tx2"/>
              </a:buClr>
              <a:buSzPct val="95000"/>
              <a:buFont typeface="Wingdings"/>
              <a:buChar char=""/>
              <a:defRPr/>
            </a:pPr>
            <a:r>
              <a:rPr lang="en-US" sz="2400" b="1" dirty="0" smtClean="0">
                <a:ea typeface="ＭＳ Ｐゴシック" pitchFamily="-110" charset="-128"/>
              </a:rPr>
              <a:t>ΔH is negative</a:t>
            </a:r>
          </a:p>
          <a:p>
            <a:pPr>
              <a:buNone/>
            </a:pPr>
            <a:endParaRPr lang="en-US" dirty="0"/>
          </a:p>
        </p:txBody>
      </p:sp>
      <p:sp>
        <p:nvSpPr>
          <p:cNvPr id="13" name="Content Placeholder 12"/>
          <p:cNvSpPr>
            <a:spLocks noGrp="1"/>
          </p:cNvSpPr>
          <p:nvPr>
            <p:ph sz="half" idx="4"/>
          </p:nvPr>
        </p:nvSpPr>
        <p:spPr>
          <a:xfrm>
            <a:off x="4721479" y="1682748"/>
            <a:ext cx="4044696" cy="5022852"/>
          </a:xfrm>
          <a:ln>
            <a:solidFill>
              <a:schemeClr val="tx1"/>
            </a:solidFill>
          </a:ln>
        </p:spPr>
        <p:txBody>
          <a:bodyPr/>
          <a:lstStyle/>
          <a:p>
            <a:pPr marL="411480" lvl="0" indent="-342900">
              <a:spcBef>
                <a:spcPts val="700"/>
              </a:spcBef>
              <a:buClr>
                <a:schemeClr val="tx2"/>
              </a:buClr>
              <a:buSzPct val="95000"/>
              <a:buFont typeface="Wingdings"/>
              <a:buChar char=""/>
              <a:defRPr/>
            </a:pPr>
            <a:r>
              <a:rPr lang="en-US" sz="2400" dirty="0" smtClean="0">
                <a:ea typeface="ＭＳ Ｐゴシック" pitchFamily="-110" charset="-128"/>
              </a:rPr>
              <a:t>A change in chemical energy where energy/heat </a:t>
            </a:r>
            <a:r>
              <a:rPr lang="en-US" sz="2400" b="1" dirty="0" smtClean="0">
                <a:ea typeface="ＭＳ Ｐゴシック" pitchFamily="-110" charset="-128"/>
              </a:rPr>
              <a:t>ENTERS</a:t>
            </a:r>
            <a:r>
              <a:rPr lang="en-US" sz="2400" dirty="0" smtClean="0">
                <a:ea typeface="ＭＳ Ｐゴシック" pitchFamily="-110" charset="-128"/>
              </a:rPr>
              <a:t> the chemical system</a:t>
            </a:r>
          </a:p>
          <a:p>
            <a:pPr marL="411480" lvl="0" indent="-342900">
              <a:spcBef>
                <a:spcPts val="700"/>
              </a:spcBef>
              <a:buClr>
                <a:schemeClr val="tx2"/>
              </a:buClr>
              <a:buSzPct val="95000"/>
              <a:buFont typeface="Wingdings"/>
              <a:buChar char=""/>
              <a:defRPr/>
            </a:pPr>
            <a:r>
              <a:rPr lang="en-US" sz="2400" dirty="0" smtClean="0">
                <a:ea typeface="ＭＳ Ｐゴシック" pitchFamily="-110" charset="-128"/>
              </a:rPr>
              <a:t>Results in an increase in chemical potential energy</a:t>
            </a:r>
          </a:p>
          <a:p>
            <a:pPr marL="411480" lvl="0" indent="-342900">
              <a:spcBef>
                <a:spcPts val="700"/>
              </a:spcBef>
              <a:buClr>
                <a:schemeClr val="tx2"/>
              </a:buClr>
              <a:buSzPct val="95000"/>
              <a:buFont typeface="Wingdings"/>
              <a:buChar char=""/>
              <a:defRPr/>
            </a:pPr>
            <a:r>
              <a:rPr lang="en-US" sz="2400" b="1" dirty="0" smtClean="0">
                <a:ea typeface="ＭＳ Ｐゴシック" pitchFamily="-110" charset="-128"/>
              </a:rPr>
              <a:t>ΔH is positive</a:t>
            </a:r>
          </a:p>
          <a:p>
            <a:endParaRPr lang="en-US" dirty="0"/>
          </a:p>
        </p:txBody>
      </p:sp>
      <p:sp>
        <p:nvSpPr>
          <p:cNvPr id="4" name="Text Placeholder 5"/>
          <p:cNvSpPr txBox="1">
            <a:spLocks/>
          </p:cNvSpPr>
          <p:nvPr/>
        </p:nvSpPr>
        <p:spPr>
          <a:xfrm>
            <a:off x="304800" y="685800"/>
            <a:ext cx="4040188" cy="733425"/>
          </a:xfrm>
          <a:prstGeom prst="rect">
            <a:avLst/>
          </a:prstGeom>
          <a:ln w="9525"/>
          <a:effectLst>
            <a:outerShdw dist="25400" dir="5400000" rotWithShape="0">
              <a:srgbClr val="000000">
                <a:alpha val="34999"/>
              </a:srgbClr>
            </a:outerShdw>
          </a:effectLst>
        </p:spPr>
        <p:txBody>
          <a:bodyPr vert="horz" lIns="82296" tIns="45720" bIns="0" anchor="t">
            <a:normAutofit/>
          </a:bodyPr>
          <a:lstStyle/>
          <a:p>
            <a:pPr marL="54864" marR="0" lvl="0" indent="0" algn="ctr" defTabSz="914400" rtl="0" eaLnBrk="1" fontAlgn="auto" latinLnBrk="0" hangingPunct="1">
              <a:lnSpc>
                <a:spcPct val="100000"/>
              </a:lnSpc>
              <a:spcBef>
                <a:spcPts val="700"/>
              </a:spcBef>
              <a:spcAft>
                <a:spcPts val="0"/>
              </a:spcAft>
              <a:buClr>
                <a:schemeClr val="tx2"/>
              </a:buClr>
              <a:buSzPct val="95000"/>
              <a:buFont typeface="Wingdings 2" pitchFamily="-105" charset="2"/>
              <a:buNone/>
              <a:tabLst/>
              <a:defRPr/>
            </a:pPr>
            <a:endParaRPr kumimoji="0" lang="en-US" sz="2800" b="0" i="0" u="none" strike="noStrike" kern="1200" cap="small" spc="0" normalizeH="0" baseline="0" noProof="0" dirty="0">
              <a:ln>
                <a:noFill/>
              </a:ln>
              <a:solidFill>
                <a:schemeClr val="tx1">
                  <a:tint val="75000"/>
                </a:schemeClr>
              </a:solidFill>
              <a:effectLst/>
              <a:uLnTx/>
              <a:uFillTx/>
              <a:latin typeface="+mn-lt"/>
              <a:ea typeface="+mn-ea"/>
              <a:cs typeface="+mn-cs"/>
            </a:endParaRPr>
          </a:p>
        </p:txBody>
      </p:sp>
      <p:sp>
        <p:nvSpPr>
          <p:cNvPr id="5" name="Text Placeholder 7"/>
          <p:cNvSpPr txBox="1">
            <a:spLocks/>
          </p:cNvSpPr>
          <p:nvPr/>
        </p:nvSpPr>
        <p:spPr>
          <a:xfrm>
            <a:off x="4791075" y="1524000"/>
            <a:ext cx="4041775" cy="731838"/>
          </a:xfrm>
          <a:prstGeom prst="rect">
            <a:avLst/>
          </a:prstGeom>
          <a:ln w="9525"/>
          <a:effectLst>
            <a:outerShdw dist="25400" dir="5400000" rotWithShape="0">
              <a:srgbClr val="000000">
                <a:alpha val="34999"/>
              </a:srgbClr>
            </a:outerShdw>
          </a:effectLst>
        </p:spPr>
        <p:txBody>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2800" b="0" i="0" u="none" strike="noStrike" kern="1200" cap="none" spc="0" normalizeH="0" baseline="0" noProof="0" dirty="0" smtClean="0">
              <a:ln>
                <a:noFill/>
              </a:ln>
              <a:solidFill>
                <a:srgbClr val="FFFFFF"/>
              </a:solidFill>
              <a:effectLst/>
              <a:uLnTx/>
              <a:uFillTx/>
              <a:latin typeface="+mn-lt"/>
              <a:ea typeface="ＭＳ Ｐゴシック" pitchFamily="-110" charset="-128"/>
              <a:cs typeface="+mn-cs"/>
            </a:endParaRPr>
          </a:p>
        </p:txBody>
      </p:sp>
      <p:sp>
        <p:nvSpPr>
          <p:cNvPr id="6" name="Content Placeholder 6"/>
          <p:cNvSpPr txBox="1">
            <a:spLocks/>
          </p:cNvSpPr>
          <p:nvPr/>
        </p:nvSpPr>
        <p:spPr>
          <a:xfrm>
            <a:off x="2590800" y="3429000"/>
            <a:ext cx="4041775" cy="3819525"/>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1800" b="1" i="0" u="none" strike="noStrike" kern="1200" cap="none" spc="0" normalizeH="0" baseline="0" noProof="0" dirty="0" smtClean="0">
              <a:ln>
                <a:noFill/>
              </a:ln>
              <a:solidFill>
                <a:schemeClr val="tx1"/>
              </a:solidFill>
              <a:effectLst/>
              <a:uLnTx/>
              <a:uFillTx/>
              <a:latin typeface="+mn-lt"/>
              <a:ea typeface="ＭＳ Ｐゴシック" pitchFamily="-110" charset="-128"/>
              <a:cs typeface="+mn-cs"/>
            </a:endParaRPr>
          </a:p>
        </p:txBody>
      </p:sp>
      <p:pic>
        <p:nvPicPr>
          <p:cNvPr id="8" name="Picture 9"/>
          <p:cNvPicPr>
            <a:picLocks noChangeAspect="1"/>
          </p:cNvPicPr>
          <p:nvPr/>
        </p:nvPicPr>
        <p:blipFill>
          <a:blip r:embed="rId3" cstate="print"/>
          <a:srcRect/>
          <a:stretch>
            <a:fillRect/>
          </a:stretch>
        </p:blipFill>
        <p:spPr bwMode="auto">
          <a:xfrm>
            <a:off x="533400" y="4267200"/>
            <a:ext cx="3541676" cy="2362201"/>
          </a:xfrm>
          <a:prstGeom prst="rect">
            <a:avLst/>
          </a:prstGeom>
          <a:noFill/>
          <a:ln w="9525">
            <a:noFill/>
            <a:miter lim="800000"/>
            <a:headEnd/>
            <a:tailEnd/>
          </a:ln>
        </p:spPr>
      </p:pic>
      <p:pic>
        <p:nvPicPr>
          <p:cNvPr id="9" name="Picture 10"/>
          <p:cNvPicPr>
            <a:picLocks noChangeAspect="1"/>
          </p:cNvPicPr>
          <p:nvPr/>
        </p:nvPicPr>
        <p:blipFill>
          <a:blip r:embed="rId4" cstate="print"/>
          <a:srcRect/>
          <a:stretch>
            <a:fillRect/>
          </a:stretch>
        </p:blipFill>
        <p:spPr bwMode="auto">
          <a:xfrm>
            <a:off x="4876800" y="4191000"/>
            <a:ext cx="3656765" cy="2438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CE567183-8DD5-4D7A-BA70-EB678C1C33F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267200"/>
            <a:ext cx="4267200" cy="1143000"/>
          </a:xfrm>
        </p:spPr>
        <p:txBody>
          <a:bodyPr>
            <a:normAutofit/>
          </a:bodyPr>
          <a:lstStyle/>
          <a:p>
            <a:pPr algn="ctr"/>
            <a:r>
              <a:rPr lang="en-US" sz="3200" b="1" dirty="0" smtClean="0"/>
              <a:t>This is end of the section!</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41</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3124200" y="1143000"/>
            <a:ext cx="3352800" cy="2971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533400"/>
            <a:ext cx="7772400" cy="1066800"/>
          </a:xfrm>
        </p:spPr>
        <p:txBody>
          <a:bodyPr/>
          <a:lstStyle/>
          <a:p>
            <a:r>
              <a:rPr lang="en-US" dirty="0" smtClean="0"/>
              <a:t> Specific Heat: The Equation</a:t>
            </a:r>
            <a:endParaRPr lang="en-US" dirty="0"/>
          </a:p>
        </p:txBody>
      </p:sp>
      <p:sp>
        <p:nvSpPr>
          <p:cNvPr id="9" name="Slide Number Placeholder 8"/>
          <p:cNvSpPr>
            <a:spLocks noGrp="1"/>
          </p:cNvSpPr>
          <p:nvPr>
            <p:ph type="sldNum" sz="quarter" idx="12"/>
          </p:nvPr>
        </p:nvSpPr>
        <p:spPr/>
        <p:txBody>
          <a:bodyPr/>
          <a:lstStyle/>
          <a:p>
            <a:fld id="{CE567183-8DD5-4D7A-BA70-EB678C1C33FB}" type="slidenum">
              <a:rPr lang="en-US" smtClean="0"/>
              <a:pPr/>
              <a:t>42</a:t>
            </a:fld>
            <a:endParaRPr lang="en-US"/>
          </a:p>
        </p:txBody>
      </p:sp>
      <p:sp>
        <p:nvSpPr>
          <p:cNvPr id="4" name="Rectangle 3"/>
          <p:cNvSpPr/>
          <p:nvPr/>
        </p:nvSpPr>
        <p:spPr>
          <a:xfrm>
            <a:off x="304800" y="5334000"/>
            <a:ext cx="8534400" cy="954107"/>
          </a:xfrm>
          <a:prstGeom prst="rect">
            <a:avLst/>
          </a:prstGeom>
        </p:spPr>
        <p:txBody>
          <a:bodyPr wrap="square">
            <a:spAutoFit/>
          </a:bodyPr>
          <a:lstStyle/>
          <a:p>
            <a:pPr algn="ctr"/>
            <a:r>
              <a:rPr lang="en-US" sz="2800" b="1" i="1" dirty="0" smtClean="0"/>
              <a:t>C.11.D</a:t>
            </a:r>
            <a:r>
              <a:rPr lang="en-US" sz="2800" b="1" dirty="0" smtClean="0"/>
              <a:t> </a:t>
            </a:r>
            <a:r>
              <a:rPr lang="en-US" sz="2800" dirty="0" smtClean="0"/>
              <a:t>perform calculations involving heat, mass, temperature change, and specific heat</a:t>
            </a:r>
          </a:p>
        </p:txBody>
      </p:sp>
      <p:pic>
        <p:nvPicPr>
          <p:cNvPr id="17410" name="Picture 2" descr="http://hyperphysics.phy-astr.gsu.edu/hbase/thermo/imgheat/shta.gif"/>
          <p:cNvPicPr>
            <a:picLocks noChangeAspect="1" noChangeArrowheads="1"/>
          </p:cNvPicPr>
          <p:nvPr/>
        </p:nvPicPr>
        <p:blipFill>
          <a:blip r:embed="rId2" cstate="print"/>
          <a:srcRect/>
          <a:stretch>
            <a:fillRect/>
          </a:stretch>
        </p:blipFill>
        <p:spPr bwMode="auto">
          <a:xfrm>
            <a:off x="3200400" y="2895600"/>
            <a:ext cx="5250611" cy="1676400"/>
          </a:xfrm>
          <a:prstGeom prst="rect">
            <a:avLst/>
          </a:prstGeom>
          <a:noFill/>
        </p:spPr>
      </p:pic>
      <p:pic>
        <p:nvPicPr>
          <p:cNvPr id="17412" name="Picture 4" descr="http://images.wikia.com/adventuretimewithfinnandjake/images/6/66/Flame_Person_10.png"/>
          <p:cNvPicPr>
            <a:picLocks noChangeAspect="1" noChangeArrowheads="1"/>
          </p:cNvPicPr>
          <p:nvPr/>
        </p:nvPicPr>
        <p:blipFill>
          <a:blip r:embed="rId3" cstate="print"/>
          <a:srcRect/>
          <a:stretch>
            <a:fillRect/>
          </a:stretch>
        </p:blipFill>
        <p:spPr bwMode="auto">
          <a:xfrm>
            <a:off x="609600" y="1524000"/>
            <a:ext cx="2381250" cy="37433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Temperature and Energy</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43</a:t>
            </a:fld>
            <a:endParaRPr lang="en-US"/>
          </a:p>
        </p:txBody>
      </p:sp>
      <p:sp>
        <p:nvSpPr>
          <p:cNvPr id="6" name="Content Placeholder 5"/>
          <p:cNvSpPr>
            <a:spLocks noGrp="1"/>
          </p:cNvSpPr>
          <p:nvPr>
            <p:ph sz="quarter" idx="1"/>
          </p:nvPr>
        </p:nvSpPr>
        <p:spPr/>
        <p:txBody>
          <a:bodyPr/>
          <a:lstStyle/>
          <a:p>
            <a:r>
              <a:rPr lang="en-US" dirty="0" smtClean="0"/>
              <a:t>We relate energy and temperature by discussing a substance’s heat capacity.</a:t>
            </a:r>
          </a:p>
          <a:p>
            <a:pPr lvl="1"/>
            <a:r>
              <a:rPr lang="en-US" dirty="0" smtClean="0"/>
              <a:t> Heat Capacity = heat required to raise temp. of an object by 1</a:t>
            </a:r>
            <a:r>
              <a:rPr lang="en-US" baseline="30000" dirty="0" smtClean="0"/>
              <a:t>o</a:t>
            </a:r>
            <a:r>
              <a:rPr lang="en-US" dirty="0" smtClean="0"/>
              <a:t>C</a:t>
            </a:r>
          </a:p>
          <a:p>
            <a:pPr lvl="2"/>
            <a:r>
              <a:rPr lang="en-US" dirty="0" smtClean="0"/>
              <a:t> more heat is required to raise the temp. of a large sample of a substance by 1</a:t>
            </a:r>
            <a:r>
              <a:rPr lang="en-US" baseline="30000" dirty="0" smtClean="0"/>
              <a:t>o</a:t>
            </a:r>
            <a:r>
              <a:rPr lang="en-US" dirty="0" smtClean="0"/>
              <a:t>C than is needed for a smaller sample</a:t>
            </a:r>
          </a:p>
          <a:p>
            <a:r>
              <a:rPr lang="en-US" dirty="0" smtClean="0"/>
              <a:t>Specific Heat Capacity</a:t>
            </a:r>
          </a:p>
          <a:p>
            <a:pPr lvl="1"/>
            <a:r>
              <a:rPr lang="en-US" dirty="0" smtClean="0"/>
              <a:t>a physical property of matter that describes matter’s resistance to a change in temperature.  The symbol for specific heat is </a:t>
            </a:r>
            <a:r>
              <a:rPr lang="en-US" b="1" dirty="0" smtClean="0"/>
              <a:t>C</a:t>
            </a:r>
            <a:r>
              <a:rPr lang="en-US" b="1" baseline="-25000" dirty="0" smtClean="0"/>
              <a:t>p</a:t>
            </a:r>
            <a:r>
              <a:rPr lang="en-US" dirty="0" smtClean="0"/>
              <a:t>.</a:t>
            </a:r>
          </a:p>
          <a:p>
            <a:pPr lvl="2"/>
            <a:r>
              <a:rPr lang="en-US" dirty="0" smtClean="0"/>
              <a:t>Not all substances heat up at the same rate. Some get hot quickly and some more slowly.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a:t>
            </a:r>
            <a:endParaRPr lang="en-US" dirty="0"/>
          </a:p>
        </p:txBody>
      </p:sp>
      <p:sp>
        <p:nvSpPr>
          <p:cNvPr id="7" name="Slide Number Placeholder 6"/>
          <p:cNvSpPr>
            <a:spLocks noGrp="1"/>
          </p:cNvSpPr>
          <p:nvPr>
            <p:ph type="sldNum" sz="quarter" idx="12"/>
          </p:nvPr>
        </p:nvSpPr>
        <p:spPr/>
        <p:txBody>
          <a:bodyPr/>
          <a:lstStyle/>
          <a:p>
            <a:fld id="{CE567183-8DD5-4D7A-BA70-EB678C1C33FB}" type="slidenum">
              <a:rPr lang="en-US" smtClean="0"/>
              <a:pPr/>
              <a:t>44</a:t>
            </a:fld>
            <a:endParaRPr lang="en-US"/>
          </a:p>
        </p:txBody>
      </p:sp>
      <p:sp>
        <p:nvSpPr>
          <p:cNvPr id="9" name="Content Placeholder 8"/>
          <p:cNvSpPr>
            <a:spLocks noGrp="1"/>
          </p:cNvSpPr>
          <p:nvPr>
            <p:ph sz="half" idx="1"/>
          </p:nvPr>
        </p:nvSpPr>
        <p:spPr>
          <a:xfrm>
            <a:off x="301752" y="1371600"/>
            <a:ext cx="4038600" cy="4953000"/>
          </a:xfrm>
        </p:spPr>
        <p:txBody>
          <a:bodyPr>
            <a:noAutofit/>
          </a:bodyPr>
          <a:lstStyle/>
          <a:p>
            <a:r>
              <a:rPr lang="en-US" sz="2000" dirty="0" smtClean="0"/>
              <a:t>If you have ever touched the metal on a car and the fabric on the car seat on a hot day, you have experienced the affect of specific heat. The metal seems much hotter than the fabric seat even if after receiving the same amount of energy from the sun. This is caused by the difference in the specific heat of each of the materials.  The metal has a lower specific heat and gives up its thermal energy at a much higher rate than does the fabric which has a much higher specific heat.</a:t>
            </a:r>
          </a:p>
        </p:txBody>
      </p:sp>
      <p:pic>
        <p:nvPicPr>
          <p:cNvPr id="11" name="Content Placeholder 10"/>
          <p:cNvPicPr>
            <a:picLocks noGrp="1"/>
          </p:cNvPicPr>
          <p:nvPr>
            <p:ph sz="half" idx="2"/>
          </p:nvPr>
        </p:nvPicPr>
        <p:blipFill>
          <a:blip r:embed="rId2" cstate="print"/>
          <a:srcRect/>
          <a:stretch>
            <a:fillRect/>
          </a:stretch>
        </p:blipFill>
        <p:spPr bwMode="auto">
          <a:xfrm>
            <a:off x="4800600" y="2133600"/>
            <a:ext cx="4095538" cy="2759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High Specific Heat and Water</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45</a:t>
            </a:fld>
            <a:endParaRPr lang="en-US"/>
          </a:p>
        </p:txBody>
      </p:sp>
      <p:sp>
        <p:nvSpPr>
          <p:cNvPr id="7" name="Content Placeholder 6"/>
          <p:cNvSpPr>
            <a:spLocks noGrp="1"/>
          </p:cNvSpPr>
          <p:nvPr>
            <p:ph sz="quarter" idx="1"/>
          </p:nvPr>
        </p:nvSpPr>
        <p:spPr/>
        <p:txBody>
          <a:bodyPr>
            <a:normAutofit/>
          </a:bodyPr>
          <a:lstStyle/>
          <a:p>
            <a:r>
              <a:rPr lang="en-US" dirty="0" smtClean="0"/>
              <a:t>Water has a very high specific heat compared to other matter; therefore ocean water stays about the same temperature throughout day and night despite the differences in temperature between night and day. That also explains why water is used in car radiators to cool the engine.</a:t>
            </a:r>
          </a:p>
          <a:p>
            <a:pPr lvl="1"/>
            <a:r>
              <a:rPr lang="en-US" sz="2000" b="1" dirty="0" smtClean="0"/>
              <a:t>Low specific heat = less energy required to change the temperature</a:t>
            </a:r>
            <a:endParaRPr lang="en-US" sz="2000" dirty="0" smtClean="0"/>
          </a:p>
          <a:p>
            <a:pPr lvl="1"/>
            <a:r>
              <a:rPr lang="en-US" sz="2000" b="1" dirty="0" smtClean="0"/>
              <a:t>High specific heat = more energy required to change the temperature</a:t>
            </a:r>
            <a:r>
              <a:rPr lang="en-US" sz="2000" dirty="0" smtClean="0"/>
              <a:t>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46</a:t>
            </a:fld>
            <a:endParaRPr lang="en-US"/>
          </a:p>
        </p:txBody>
      </p:sp>
      <p:sp>
        <p:nvSpPr>
          <p:cNvPr id="4" name="Content Placeholder 3"/>
          <p:cNvSpPr>
            <a:spLocks noGrp="1"/>
          </p:cNvSpPr>
          <p:nvPr>
            <p:ph sz="quarter" idx="1"/>
          </p:nvPr>
        </p:nvSpPr>
        <p:spPr/>
        <p:txBody>
          <a:bodyPr/>
          <a:lstStyle/>
          <a:p>
            <a:pPr>
              <a:buNone/>
            </a:pPr>
            <a:r>
              <a:rPr lang="en-US" dirty="0" smtClean="0"/>
              <a:t>Which would get hotter if left in the sun?</a:t>
            </a:r>
          </a:p>
          <a:p>
            <a:pPr lvl="0"/>
            <a:r>
              <a:rPr lang="en-US" dirty="0" smtClean="0"/>
              <a:t> Penny vs. Water</a:t>
            </a:r>
          </a:p>
          <a:p>
            <a:pPr lvl="0"/>
            <a:endParaRPr lang="en-US" dirty="0" smtClean="0"/>
          </a:p>
          <a:p>
            <a:pPr lvl="0"/>
            <a:endParaRPr lang="en-US" dirty="0" smtClean="0"/>
          </a:p>
          <a:p>
            <a:pPr lvl="0"/>
            <a:r>
              <a:rPr lang="en-US" dirty="0" smtClean="0"/>
              <a:t> Keys vs. soccer ball</a:t>
            </a:r>
          </a:p>
          <a:p>
            <a:pPr lvl="0"/>
            <a:endParaRPr lang="en-US" dirty="0" smtClean="0"/>
          </a:p>
          <a:p>
            <a:pPr lvl="0"/>
            <a:endParaRPr lang="en-US" dirty="0" smtClean="0"/>
          </a:p>
          <a:p>
            <a:pPr lvl="0"/>
            <a:r>
              <a:rPr lang="en-US" dirty="0" smtClean="0"/>
              <a:t> Plastic recycling bin vs. metal trash can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47</a:t>
            </a:fld>
            <a:endParaRPr lang="en-US"/>
          </a:p>
        </p:txBody>
      </p:sp>
      <p:sp>
        <p:nvSpPr>
          <p:cNvPr id="4" name="Content Placeholder 3"/>
          <p:cNvSpPr>
            <a:spLocks noGrp="1"/>
          </p:cNvSpPr>
          <p:nvPr>
            <p:ph sz="quarter" idx="1"/>
          </p:nvPr>
        </p:nvSpPr>
        <p:spPr>
          <a:xfrm>
            <a:off x="301752" y="1527048"/>
            <a:ext cx="8503920" cy="2206752"/>
          </a:xfrm>
        </p:spPr>
        <p:txBody>
          <a:bodyPr/>
          <a:lstStyle/>
          <a:p>
            <a:r>
              <a:rPr lang="en-US" dirty="0" smtClean="0"/>
              <a:t>Temperature change of a substance depends on three things:</a:t>
            </a:r>
          </a:p>
          <a:p>
            <a:pPr lvl="1"/>
            <a:r>
              <a:rPr lang="en-US" dirty="0" smtClean="0"/>
              <a:t>Mass, m</a:t>
            </a:r>
          </a:p>
          <a:p>
            <a:pPr lvl="1"/>
            <a:r>
              <a:rPr lang="en-US" dirty="0" smtClean="0"/>
              <a:t>Amount of energy added, Q</a:t>
            </a:r>
          </a:p>
          <a:p>
            <a:pPr lvl="1"/>
            <a:r>
              <a:rPr lang="en-US" dirty="0" smtClean="0"/>
              <a:t>Specific Heat, C</a:t>
            </a:r>
            <a:r>
              <a:rPr lang="en-US" baseline="-25000" dirty="0" smtClean="0"/>
              <a:t>p</a:t>
            </a:r>
            <a:endParaRPr lang="en-US" dirty="0"/>
          </a:p>
        </p:txBody>
      </p:sp>
      <p:sp>
        <p:nvSpPr>
          <p:cNvPr id="5" name="Rectangle 4"/>
          <p:cNvSpPr/>
          <p:nvPr/>
        </p:nvSpPr>
        <p:spPr>
          <a:xfrm>
            <a:off x="990600" y="3718679"/>
            <a:ext cx="7122463" cy="3139321"/>
          </a:xfrm>
          <a:prstGeom prst="rect">
            <a:avLst/>
          </a:prstGeom>
          <a:noFill/>
        </p:spPr>
        <p:txBody>
          <a:bodyPr wrap="none" lIns="91440" tIns="45720" rIns="91440" bIns="45720">
            <a:spAutoFit/>
          </a:bodyPr>
          <a:lstStyle/>
          <a:p>
            <a:pPr algn="ctr"/>
            <a:r>
              <a:rPr lang="en-US" sz="5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Q = m </a:t>
            </a:r>
            <a:r>
              <a:rPr lang="en-US" sz="4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x</a:t>
            </a:r>
            <a:r>
              <a:rPr lang="en-US" sz="5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 C</a:t>
            </a:r>
            <a:r>
              <a:rPr lang="en-US" sz="5400" b="1" i="1" cap="none" spc="0" baseline="-2500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p </a:t>
            </a:r>
            <a:r>
              <a:rPr lang="en-US" sz="4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x </a:t>
            </a:r>
            <a:r>
              <a:rPr lang="en-US" sz="5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a:t>
            </a:r>
            <a:r>
              <a:rPr lang="en-US" sz="5400" b="1" i="1" cap="none" spc="0" dirty="0" err="1"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T</a:t>
            </a:r>
            <a:r>
              <a:rPr lang="en-US" sz="5400" b="1" i="1" cap="none" spc="0" baseline="-25000" dirty="0" err="1"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f</a:t>
            </a:r>
            <a:r>
              <a:rPr lang="en-US" sz="5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 – T</a:t>
            </a:r>
            <a:r>
              <a:rPr lang="en-US" sz="5400" b="1" i="1" cap="none" spc="0" baseline="-2500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i</a:t>
            </a:r>
            <a:r>
              <a:rPr lang="en-US" sz="5400" b="1" i="1" cap="none" spc="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a:t>
            </a:r>
          </a:p>
          <a:p>
            <a:pPr algn="ctr"/>
            <a:r>
              <a:rPr lang="en-US" sz="3600" b="1" i="1"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or</a:t>
            </a:r>
          </a:p>
          <a:p>
            <a:pPr algn="ctr"/>
            <a:r>
              <a:rPr lang="en-US" sz="5400" b="1" i="1"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Q = m </a:t>
            </a:r>
            <a:r>
              <a:rPr lang="en-US" sz="4400" b="1" i="1"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x</a:t>
            </a:r>
            <a:r>
              <a:rPr lang="en-US" sz="5400" b="1" i="1"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 C</a:t>
            </a:r>
            <a:r>
              <a:rPr lang="en-US" sz="5400" b="1" i="1" baseline="-25000"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p </a:t>
            </a:r>
            <a:r>
              <a:rPr lang="en-US" sz="4400" b="1" i="1"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x </a:t>
            </a:r>
            <a:r>
              <a:rPr lang="en-US" sz="5400" b="1" i="1" dirty="0" smtClean="0">
                <a:ln w="17780" cmpd="sng">
                  <a:solidFill>
                    <a:schemeClr val="bg1">
                      <a:lumMod val="85000"/>
                    </a:schemeClr>
                  </a:solidFill>
                  <a:prstDash val="solid"/>
                  <a:miter lim="800000"/>
                </a:ln>
                <a:solidFill>
                  <a:schemeClr val="accent5">
                    <a:lumMod val="50000"/>
                  </a:schemeClr>
                </a:solidFill>
                <a:effectLst>
                  <a:outerShdw blurRad="50800" dist="38100" dir="5400000" algn="t" rotWithShape="0">
                    <a:prstClr val="black">
                      <a:alpha val="40000"/>
                    </a:prstClr>
                  </a:outerShdw>
                </a:effectLst>
              </a:rPr>
              <a:t>(∆T)</a:t>
            </a:r>
          </a:p>
          <a:p>
            <a:pPr algn="ct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TextBox 10"/>
          <p:cNvSpPr txBox="1"/>
          <p:nvPr/>
        </p:nvSpPr>
        <p:spPr>
          <a:xfrm>
            <a:off x="4724400" y="2971800"/>
            <a:ext cx="2286000" cy="707886"/>
          </a:xfrm>
          <a:prstGeom prst="rect">
            <a:avLst/>
          </a:prstGeom>
          <a:noFill/>
        </p:spPr>
        <p:txBody>
          <a:bodyPr wrap="square" rtlCol="0">
            <a:spAutoFit/>
          </a:bodyPr>
          <a:lstStyle/>
          <a:p>
            <a:pPr algn="ctr"/>
            <a:r>
              <a:rPr lang="en-US" sz="2000" dirty="0" smtClean="0">
                <a:solidFill>
                  <a:schemeClr val="accent5">
                    <a:lumMod val="75000"/>
                  </a:schemeClr>
                </a:solidFill>
              </a:rPr>
              <a:t>Final</a:t>
            </a:r>
          </a:p>
          <a:p>
            <a:pPr algn="ctr"/>
            <a:r>
              <a:rPr lang="en-US" sz="2000" dirty="0" smtClean="0">
                <a:solidFill>
                  <a:schemeClr val="accent5">
                    <a:lumMod val="75000"/>
                  </a:schemeClr>
                </a:solidFill>
              </a:rPr>
              <a:t> temperature</a:t>
            </a:r>
            <a:endParaRPr lang="en-US" sz="2000" dirty="0">
              <a:solidFill>
                <a:schemeClr val="accent5">
                  <a:lumMod val="75000"/>
                </a:schemeClr>
              </a:solidFill>
            </a:endParaRPr>
          </a:p>
        </p:txBody>
      </p:sp>
      <p:cxnSp>
        <p:nvCxnSpPr>
          <p:cNvPr id="13" name="Straight Arrow Connector 12"/>
          <p:cNvCxnSpPr/>
          <p:nvPr/>
        </p:nvCxnSpPr>
        <p:spPr>
          <a:xfrm>
            <a:off x="5791200" y="3581400"/>
            <a:ext cx="0" cy="282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8000" y="2971800"/>
            <a:ext cx="2286000" cy="707886"/>
          </a:xfrm>
          <a:prstGeom prst="rect">
            <a:avLst/>
          </a:prstGeom>
          <a:noFill/>
        </p:spPr>
        <p:txBody>
          <a:bodyPr wrap="square" rtlCol="0">
            <a:spAutoFit/>
          </a:bodyPr>
          <a:lstStyle/>
          <a:p>
            <a:pPr algn="ctr"/>
            <a:r>
              <a:rPr lang="en-US" sz="2000" dirty="0" smtClean="0">
                <a:solidFill>
                  <a:schemeClr val="accent5">
                    <a:lumMod val="75000"/>
                  </a:schemeClr>
                </a:solidFill>
              </a:rPr>
              <a:t>Initial</a:t>
            </a:r>
          </a:p>
          <a:p>
            <a:pPr algn="ctr"/>
            <a:r>
              <a:rPr lang="en-US" sz="2000" dirty="0" smtClean="0">
                <a:solidFill>
                  <a:schemeClr val="accent5">
                    <a:lumMod val="75000"/>
                  </a:schemeClr>
                </a:solidFill>
              </a:rPr>
              <a:t> temperature</a:t>
            </a:r>
            <a:endParaRPr lang="en-US" sz="2000" dirty="0">
              <a:solidFill>
                <a:schemeClr val="accent5">
                  <a:lumMod val="75000"/>
                </a:schemeClr>
              </a:solidFill>
            </a:endParaRPr>
          </a:p>
        </p:txBody>
      </p:sp>
      <p:cxnSp>
        <p:nvCxnSpPr>
          <p:cNvPr id="17" name="Straight Arrow Connector 16"/>
          <p:cNvCxnSpPr/>
          <p:nvPr/>
        </p:nvCxnSpPr>
        <p:spPr>
          <a:xfrm flipH="1">
            <a:off x="7543800" y="36576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6600" y="5715000"/>
            <a:ext cx="2057400" cy="707886"/>
          </a:xfrm>
          <a:prstGeom prst="rect">
            <a:avLst/>
          </a:prstGeom>
          <a:noFill/>
        </p:spPr>
        <p:txBody>
          <a:bodyPr wrap="square" rtlCol="0">
            <a:spAutoFit/>
          </a:bodyPr>
          <a:lstStyle/>
          <a:p>
            <a:pPr algn="ctr"/>
            <a:r>
              <a:rPr lang="en-US" sz="2000" dirty="0" smtClean="0">
                <a:solidFill>
                  <a:schemeClr val="accent5">
                    <a:lumMod val="75000"/>
                  </a:schemeClr>
                </a:solidFill>
              </a:rPr>
              <a:t>Temperature change</a:t>
            </a:r>
            <a:endParaRPr lang="en-US" sz="2000" dirty="0">
              <a:solidFill>
                <a:schemeClr val="accent5">
                  <a:lumMod val="75000"/>
                </a:schemeClr>
              </a:solidFill>
            </a:endParaRPr>
          </a:p>
        </p:txBody>
      </p:sp>
      <p:cxnSp>
        <p:nvCxnSpPr>
          <p:cNvPr id="22" name="Straight Connector 21"/>
          <p:cNvCxnSpPr/>
          <p:nvPr/>
        </p:nvCxnSpPr>
        <p:spPr>
          <a:xfrm flipH="1">
            <a:off x="6629400" y="6096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629400" y="5791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slide(fromBottom)">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Heats of Common Substances</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48</a:t>
            </a:fld>
            <a:endParaRPr lang="en-US"/>
          </a:p>
        </p:txBody>
      </p:sp>
      <p:pic>
        <p:nvPicPr>
          <p:cNvPr id="52226" name="Picture 2"/>
          <p:cNvPicPr>
            <a:picLocks noGrp="1" noChangeAspect="1" noChangeArrowheads="1"/>
          </p:cNvPicPr>
          <p:nvPr>
            <p:ph sz="quarter" idx="1"/>
          </p:nvPr>
        </p:nvPicPr>
        <p:blipFill>
          <a:blip r:embed="rId2" cstate="print"/>
          <a:srcRect/>
          <a:stretch>
            <a:fillRect/>
          </a:stretch>
        </p:blipFill>
        <p:spPr bwMode="auto">
          <a:xfrm>
            <a:off x="685800" y="1600200"/>
            <a:ext cx="7543800" cy="43100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Q = m </a:t>
            </a:r>
            <a:r>
              <a:rPr lang="en-US" sz="2400" dirty="0" smtClean="0"/>
              <a:t>x</a:t>
            </a:r>
            <a:r>
              <a:rPr lang="en-US" dirty="0" smtClean="0"/>
              <a:t> C</a:t>
            </a:r>
            <a:r>
              <a:rPr lang="en-US" baseline="-25000" dirty="0" smtClean="0"/>
              <a:t>p</a:t>
            </a:r>
            <a:r>
              <a:rPr lang="en-US" dirty="0" smtClean="0"/>
              <a:t> </a:t>
            </a:r>
            <a:r>
              <a:rPr lang="en-US" sz="2400" dirty="0" smtClean="0"/>
              <a:t>x</a:t>
            </a:r>
            <a:r>
              <a:rPr lang="en-US" dirty="0" smtClean="0"/>
              <a:t> (</a:t>
            </a:r>
            <a:r>
              <a:rPr lang="en-US" dirty="0" err="1" smtClean="0"/>
              <a:t>T</a:t>
            </a:r>
            <a:r>
              <a:rPr lang="en-US" baseline="-25000" dirty="0" err="1" smtClean="0"/>
              <a:t>f</a:t>
            </a:r>
            <a:r>
              <a:rPr lang="en-US" dirty="0" smtClean="0"/>
              <a:t> – T</a:t>
            </a:r>
            <a:r>
              <a:rPr lang="en-US" baseline="-25000" dirty="0" smtClean="0"/>
              <a:t>i</a:t>
            </a:r>
            <a:r>
              <a:rPr lang="en-US" dirty="0" smtClean="0"/>
              <a:t>)</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49</a:t>
            </a:fld>
            <a:endParaRPr lang="en-US"/>
          </a:p>
        </p:txBody>
      </p:sp>
      <p:sp>
        <p:nvSpPr>
          <p:cNvPr id="4" name="Content Placeholder 3"/>
          <p:cNvSpPr>
            <a:spLocks noGrp="1"/>
          </p:cNvSpPr>
          <p:nvPr>
            <p:ph sz="quarter" idx="1"/>
          </p:nvPr>
        </p:nvSpPr>
        <p:spPr/>
        <p:txBody>
          <a:bodyPr/>
          <a:lstStyle/>
          <a:p>
            <a:pPr>
              <a:buNone/>
            </a:pPr>
            <a:r>
              <a:rPr lang="en-US" sz="2400" dirty="0" smtClean="0"/>
              <a:t>The following problems will show you how to solve for different variables in our equation.</a:t>
            </a:r>
          </a:p>
          <a:p>
            <a:r>
              <a:rPr lang="en-US" dirty="0" smtClean="0"/>
              <a:t>How much </a:t>
            </a:r>
            <a:r>
              <a:rPr lang="en-US" b="1" dirty="0" smtClean="0"/>
              <a:t>energy</a:t>
            </a:r>
            <a:r>
              <a:rPr lang="en-US" dirty="0" smtClean="0"/>
              <a:t> does it take to raise the temperature of 50 g of </a:t>
            </a:r>
            <a:r>
              <a:rPr lang="en-US" u="sng" dirty="0" smtClean="0"/>
              <a:t>aluminum</a:t>
            </a:r>
            <a:r>
              <a:rPr lang="en-US" dirty="0" smtClean="0"/>
              <a:t> (c</a:t>
            </a:r>
            <a:r>
              <a:rPr lang="en-US" baseline="-25000" dirty="0" smtClean="0"/>
              <a:t>p</a:t>
            </a:r>
            <a:r>
              <a:rPr lang="en-US" dirty="0" smtClean="0"/>
              <a:t> = 0.9025</a:t>
            </a:r>
            <a:r>
              <a:rPr lang="en-US" b="1" dirty="0" smtClean="0"/>
              <a:t> </a:t>
            </a:r>
            <a:r>
              <a:rPr lang="en-US" dirty="0" smtClean="0"/>
              <a:t>J/gC</a:t>
            </a:r>
            <a:r>
              <a:rPr lang="en-US" baseline="30000" dirty="0" smtClean="0"/>
              <a:t>0</a:t>
            </a:r>
            <a:r>
              <a:rPr lang="en-US" dirty="0" smtClean="0"/>
              <a:t>) by 10 </a:t>
            </a:r>
            <a:r>
              <a:rPr lang="en-US" baseline="30000" dirty="0" smtClean="0"/>
              <a:t>0</a:t>
            </a:r>
            <a:r>
              <a:rPr lang="en-US" dirty="0" smtClean="0"/>
              <a:t>C?</a:t>
            </a:r>
            <a:endParaRPr lang="en-US" dirty="0"/>
          </a:p>
        </p:txBody>
      </p:sp>
      <p:sp>
        <p:nvSpPr>
          <p:cNvPr id="51204" name="Rectangle 4"/>
          <p:cNvSpPr>
            <a:spLocks noChangeArrowheads="1"/>
          </p:cNvSpPr>
          <p:nvPr/>
        </p:nvSpPr>
        <p:spPr bwMode="auto">
          <a:xfrm>
            <a:off x="0" y="4267200"/>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Q = (50g) (0.9025</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J/gC</a:t>
            </a:r>
            <a:r>
              <a:rPr kumimoji="0" lang="en-US" sz="2800" b="0" i="0" u="none" strike="noStrike" cap="none" normalizeH="0" baseline="30000" dirty="0" smtClean="0">
                <a:ln>
                  <a:noFill/>
                </a:ln>
                <a:solidFill>
                  <a:schemeClr val="tx1"/>
                </a:solidFill>
                <a:effectLst/>
                <a:latin typeface="Cambria" pitchFamily="18" charset="0"/>
                <a:ea typeface="Calibri" pitchFamily="34" charset="0"/>
                <a:cs typeface="Times New Roman" pitchFamily="18" charset="0"/>
              </a:rPr>
              <a:t>0</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(10</a:t>
            </a:r>
            <a:r>
              <a:rPr kumimoji="0" lang="en-US" sz="2800" b="0" i="0" u="none" strike="noStrike" cap="none" normalizeH="0" baseline="30000" dirty="0" smtClean="0">
                <a:ln>
                  <a:noFill/>
                </a:ln>
                <a:solidFill>
                  <a:schemeClr val="tx1"/>
                </a:solidFill>
                <a:effectLst/>
                <a:latin typeface="Cambria" pitchFamily="18" charset="0"/>
                <a:ea typeface="Calibri" pitchFamily="34" charset="0"/>
                <a:cs typeface="Times New Roman" pitchFamily="18" charset="0"/>
              </a:rPr>
              <a:t>0</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3657600"/>
            <a:ext cx="9144000" cy="738664"/>
          </a:xfrm>
          <a:prstGeom prst="rect">
            <a:avLst/>
          </a:prstGeom>
          <a:noFill/>
        </p:spPr>
        <p:txBody>
          <a:bodyPr wrap="square" rtlCol="0">
            <a:spAutoFit/>
          </a:bodyPr>
          <a:lstStyle/>
          <a:p>
            <a:pPr algn="ctr"/>
            <a:r>
              <a:rPr lang="en-US" sz="2400" b="1" dirty="0" smtClean="0"/>
              <a:t>Q = (m) (c</a:t>
            </a:r>
            <a:r>
              <a:rPr lang="en-US" sz="2400" b="1" baseline="-25000" dirty="0" smtClean="0"/>
              <a:t>p</a:t>
            </a:r>
            <a:r>
              <a:rPr lang="en-US" sz="2400" b="1" dirty="0" smtClean="0"/>
              <a:t>) (</a:t>
            </a:r>
            <a:r>
              <a:rPr lang="en-US" sz="2400" b="1" dirty="0" err="1" smtClean="0"/>
              <a:t>T</a:t>
            </a:r>
            <a:r>
              <a:rPr lang="en-US" sz="2400" b="1" baseline="-25000" dirty="0" err="1" smtClean="0"/>
              <a:t>f</a:t>
            </a:r>
            <a:r>
              <a:rPr lang="en-US" sz="2400" b="1" dirty="0" smtClean="0"/>
              <a:t> - T</a:t>
            </a:r>
            <a:r>
              <a:rPr lang="en-US" sz="2400" b="1" baseline="-25000" dirty="0" smtClean="0"/>
              <a:t>i</a:t>
            </a:r>
            <a:r>
              <a:rPr lang="en-US" sz="2400" b="1" dirty="0" smtClean="0"/>
              <a:t>)</a:t>
            </a:r>
            <a:endParaRPr lang="en-US" sz="2400" dirty="0" smtClean="0"/>
          </a:p>
          <a:p>
            <a:pPr algn="ctr"/>
            <a:endParaRPr lang="en-US" dirty="0"/>
          </a:p>
        </p:txBody>
      </p:sp>
      <p:sp>
        <p:nvSpPr>
          <p:cNvPr id="51205" name="Rectangle 5"/>
          <p:cNvSpPr>
            <a:spLocks noChangeArrowheads="1"/>
          </p:cNvSpPr>
          <p:nvPr/>
        </p:nvSpPr>
        <p:spPr bwMode="auto">
          <a:xfrm>
            <a:off x="3148373" y="4919990"/>
            <a:ext cx="284725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Q = 451.25 Joules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diamond(in)">
                                      <p:cBhvr>
                                        <p:cTn id="12" dur="2000"/>
                                        <p:tgtEl>
                                          <p:spTgt spid="5120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diamond(in)">
                                      <p:cBhvr>
                                        <p:cTn id="17" dur="2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11" grpId="0"/>
      <p:bldP spid="512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Energy</a:t>
            </a:r>
            <a:endParaRPr lang="en-US" dirty="0"/>
          </a:p>
        </p:txBody>
      </p:sp>
      <p:sp>
        <p:nvSpPr>
          <p:cNvPr id="3" name="Content Placeholder 2"/>
          <p:cNvSpPr>
            <a:spLocks noGrp="1"/>
          </p:cNvSpPr>
          <p:nvPr>
            <p:ph idx="1"/>
          </p:nvPr>
        </p:nvSpPr>
        <p:spPr>
          <a:xfrm>
            <a:off x="304800" y="1524000"/>
            <a:ext cx="8610600" cy="5029200"/>
          </a:xfrm>
        </p:spPr>
        <p:txBody>
          <a:bodyPr/>
          <a:lstStyle/>
          <a:p>
            <a:pPr>
              <a:lnSpc>
                <a:spcPct val="150000"/>
              </a:lnSpc>
              <a:buNone/>
            </a:pPr>
            <a:r>
              <a:rPr lang="en-US" sz="2800" dirty="0" smtClean="0">
                <a:solidFill>
                  <a:srgbClr val="FFC000"/>
                </a:solidFill>
              </a:rPr>
              <a:t>Energy appears in many forms. There are five main forms of energy:</a:t>
            </a:r>
          </a:p>
          <a:p>
            <a:pPr algn="ctr">
              <a:buNone/>
            </a:pPr>
            <a:r>
              <a:rPr lang="en-US" dirty="0" smtClean="0">
                <a:solidFill>
                  <a:srgbClr val="00B050"/>
                </a:solidFill>
              </a:rPr>
              <a:t>Mechanical (Kinetic and Potential)</a:t>
            </a:r>
          </a:p>
          <a:p>
            <a:pPr algn="ctr">
              <a:buNone/>
            </a:pPr>
            <a:r>
              <a:rPr lang="en-US" dirty="0" smtClean="0">
                <a:solidFill>
                  <a:srgbClr val="00B050"/>
                </a:solidFill>
              </a:rPr>
              <a:t>Chemical</a:t>
            </a:r>
          </a:p>
          <a:p>
            <a:pPr algn="ctr">
              <a:buNone/>
            </a:pPr>
            <a:r>
              <a:rPr lang="en-US" dirty="0" smtClean="0"/>
              <a:t>Electromagnetic </a:t>
            </a:r>
          </a:p>
          <a:p>
            <a:pPr algn="ctr">
              <a:buNone/>
            </a:pPr>
            <a:r>
              <a:rPr lang="en-US" dirty="0" smtClean="0">
                <a:solidFill>
                  <a:srgbClr val="00B050"/>
                </a:solidFill>
              </a:rPr>
              <a:t>Heat (Thermal)</a:t>
            </a:r>
          </a:p>
          <a:p>
            <a:pPr algn="ctr">
              <a:buNone/>
            </a:pPr>
            <a:r>
              <a:rPr lang="en-US" dirty="0" smtClean="0">
                <a:solidFill>
                  <a:srgbClr val="FFC000"/>
                </a:solidFill>
              </a:rPr>
              <a:t>Nuclear</a:t>
            </a:r>
            <a:endParaRPr lang="en-US" dirty="0" smtClean="0">
              <a:solidFill>
                <a:srgbClr val="00B050"/>
              </a:solidFill>
            </a:endParaRPr>
          </a:p>
        </p:txBody>
      </p:sp>
      <p:pic>
        <p:nvPicPr>
          <p:cNvPr id="23554" name="Picture 2"/>
          <p:cNvPicPr>
            <a:picLocks noChangeAspect="1" noChangeArrowheads="1"/>
          </p:cNvPicPr>
          <p:nvPr/>
        </p:nvPicPr>
        <p:blipFill>
          <a:blip r:embed="rId3" cstate="print"/>
          <a:srcRect/>
          <a:stretch>
            <a:fillRect/>
          </a:stretch>
        </p:blipFill>
        <p:spPr bwMode="auto">
          <a:xfrm>
            <a:off x="3048000" y="5334000"/>
            <a:ext cx="685800" cy="657225"/>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6248400" y="4572000"/>
            <a:ext cx="609600" cy="714375"/>
          </a:xfrm>
          <a:prstGeom prst="rect">
            <a:avLst/>
          </a:prstGeom>
          <a:noFill/>
          <a:ln w="9525">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2362200" y="3962400"/>
            <a:ext cx="542925" cy="723900"/>
          </a:xfrm>
          <a:prstGeom prst="rect">
            <a:avLst/>
          </a:prstGeom>
          <a:noFill/>
          <a:ln w="9525">
            <a:noFill/>
            <a:miter lim="800000"/>
            <a:headEnd/>
            <a:tailEnd/>
          </a:ln>
        </p:spPr>
      </p:pic>
      <p:pic>
        <p:nvPicPr>
          <p:cNvPr id="23558" name="Picture 6"/>
          <p:cNvPicPr>
            <a:picLocks noChangeAspect="1" noChangeArrowheads="1"/>
          </p:cNvPicPr>
          <p:nvPr/>
        </p:nvPicPr>
        <p:blipFill>
          <a:blip r:embed="rId6" cstate="print"/>
          <a:srcRect/>
          <a:stretch>
            <a:fillRect/>
          </a:stretch>
        </p:blipFill>
        <p:spPr bwMode="auto">
          <a:xfrm>
            <a:off x="5638800" y="3352800"/>
            <a:ext cx="533400" cy="723900"/>
          </a:xfrm>
          <a:prstGeom prst="rect">
            <a:avLst/>
          </a:prstGeom>
          <a:noFill/>
          <a:ln w="9525">
            <a:noFill/>
            <a:miter lim="800000"/>
            <a:headEnd/>
            <a:tailEnd/>
          </a:ln>
        </p:spPr>
      </p:pic>
      <p:pic>
        <p:nvPicPr>
          <p:cNvPr id="23560" name="Picture 8"/>
          <p:cNvPicPr>
            <a:picLocks noChangeAspect="1" noChangeArrowheads="1"/>
          </p:cNvPicPr>
          <p:nvPr/>
        </p:nvPicPr>
        <p:blipFill>
          <a:blip r:embed="rId7" cstate="print"/>
          <a:srcRect/>
          <a:stretch>
            <a:fillRect/>
          </a:stretch>
        </p:blipFill>
        <p:spPr bwMode="auto">
          <a:xfrm>
            <a:off x="533400" y="2895600"/>
            <a:ext cx="676275" cy="65722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CE567183-8DD5-4D7A-BA70-EB678C1C33F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Q = m </a:t>
            </a:r>
            <a:r>
              <a:rPr lang="en-US" sz="2400" dirty="0" smtClean="0"/>
              <a:t>x</a:t>
            </a:r>
            <a:r>
              <a:rPr lang="en-US" dirty="0" smtClean="0"/>
              <a:t> C</a:t>
            </a:r>
            <a:r>
              <a:rPr lang="en-US" baseline="-25000" dirty="0" smtClean="0"/>
              <a:t>p</a:t>
            </a:r>
            <a:r>
              <a:rPr lang="en-US" dirty="0" smtClean="0"/>
              <a:t> </a:t>
            </a:r>
            <a:r>
              <a:rPr lang="en-US" sz="2400" dirty="0" smtClean="0"/>
              <a:t>x</a:t>
            </a:r>
            <a:r>
              <a:rPr lang="en-US" dirty="0" smtClean="0"/>
              <a:t> (</a:t>
            </a:r>
            <a:r>
              <a:rPr lang="en-US" dirty="0" err="1" smtClean="0"/>
              <a:t>T</a:t>
            </a:r>
            <a:r>
              <a:rPr lang="en-US" baseline="-25000" dirty="0" err="1" smtClean="0"/>
              <a:t>f</a:t>
            </a:r>
            <a:r>
              <a:rPr lang="en-US" dirty="0" smtClean="0"/>
              <a:t> – T</a:t>
            </a:r>
            <a:r>
              <a:rPr lang="en-US" baseline="-25000" dirty="0" smtClean="0"/>
              <a:t>i</a:t>
            </a:r>
            <a:r>
              <a:rPr lang="en-US" dirty="0" smtClean="0"/>
              <a:t>)</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50</a:t>
            </a:fld>
            <a:endParaRPr lang="en-US"/>
          </a:p>
        </p:txBody>
      </p:sp>
      <p:sp>
        <p:nvSpPr>
          <p:cNvPr id="4" name="Content Placeholder 3"/>
          <p:cNvSpPr>
            <a:spLocks noGrp="1"/>
          </p:cNvSpPr>
          <p:nvPr>
            <p:ph sz="quarter" idx="1"/>
          </p:nvPr>
        </p:nvSpPr>
        <p:spPr/>
        <p:txBody>
          <a:bodyPr/>
          <a:lstStyle/>
          <a:p>
            <a:pPr lvl="0"/>
            <a:r>
              <a:rPr lang="en-US" dirty="0" smtClean="0"/>
              <a:t>If we add 30 J of heat to </a:t>
            </a:r>
            <a:r>
              <a:rPr lang="en-US" u="sng" dirty="0" smtClean="0"/>
              <a:t>lead</a:t>
            </a:r>
            <a:r>
              <a:rPr lang="en-US" dirty="0" smtClean="0"/>
              <a:t> (cp = 0.1276J/gC</a:t>
            </a:r>
            <a:r>
              <a:rPr lang="en-US" baseline="30000" dirty="0" smtClean="0"/>
              <a:t>0</a:t>
            </a:r>
            <a:r>
              <a:rPr lang="en-US" dirty="0" smtClean="0"/>
              <a:t>) with a mass of 10 g, how much will its </a:t>
            </a:r>
            <a:r>
              <a:rPr lang="en-US" b="1" dirty="0" smtClean="0"/>
              <a:t>temperature </a:t>
            </a:r>
            <a:r>
              <a:rPr lang="en-US" dirty="0" smtClean="0"/>
              <a:t>increase?</a:t>
            </a:r>
          </a:p>
          <a:p>
            <a:pPr>
              <a:buNone/>
            </a:pPr>
            <a:endParaRPr lang="en-US" dirty="0"/>
          </a:p>
        </p:txBody>
      </p:sp>
      <p:sp>
        <p:nvSpPr>
          <p:cNvPr id="5" name="TextBox 4"/>
          <p:cNvSpPr txBox="1"/>
          <p:nvPr/>
        </p:nvSpPr>
        <p:spPr>
          <a:xfrm>
            <a:off x="0" y="2895600"/>
            <a:ext cx="9144000" cy="738664"/>
          </a:xfrm>
          <a:prstGeom prst="rect">
            <a:avLst/>
          </a:prstGeom>
          <a:noFill/>
        </p:spPr>
        <p:txBody>
          <a:bodyPr wrap="square" rtlCol="0">
            <a:spAutoFit/>
          </a:bodyPr>
          <a:lstStyle/>
          <a:p>
            <a:pPr algn="ctr"/>
            <a:r>
              <a:rPr lang="en-US" sz="2400" b="1" dirty="0" smtClean="0"/>
              <a:t>Q = (m) (c</a:t>
            </a:r>
            <a:r>
              <a:rPr lang="en-US" sz="2400" b="1" baseline="-25000" dirty="0" smtClean="0"/>
              <a:t>p</a:t>
            </a:r>
            <a:r>
              <a:rPr lang="en-US" sz="2400" b="1" dirty="0" smtClean="0"/>
              <a:t>) (</a:t>
            </a:r>
            <a:r>
              <a:rPr lang="en-US" sz="2400" b="1" dirty="0" err="1" smtClean="0"/>
              <a:t>T</a:t>
            </a:r>
            <a:r>
              <a:rPr lang="en-US" sz="2400" b="1" baseline="-25000" dirty="0" err="1" smtClean="0"/>
              <a:t>f</a:t>
            </a:r>
            <a:r>
              <a:rPr lang="en-US" sz="2400" b="1" dirty="0" smtClean="0"/>
              <a:t> - T</a:t>
            </a:r>
            <a:r>
              <a:rPr lang="en-US" sz="2400" b="1" baseline="-25000" dirty="0" smtClean="0"/>
              <a:t>i</a:t>
            </a:r>
            <a:r>
              <a:rPr lang="en-US" sz="2400" b="1" dirty="0" smtClean="0"/>
              <a:t>)</a:t>
            </a:r>
            <a:endParaRPr lang="en-US" sz="2400" dirty="0" smtClean="0"/>
          </a:p>
          <a:p>
            <a:pPr algn="ctr"/>
            <a:endParaRPr lang="en-US" dirty="0"/>
          </a:p>
        </p:txBody>
      </p:sp>
      <p:sp>
        <p:nvSpPr>
          <p:cNvPr id="6" name="TextBox 5"/>
          <p:cNvSpPr txBox="1"/>
          <p:nvPr/>
        </p:nvSpPr>
        <p:spPr>
          <a:xfrm>
            <a:off x="0" y="3505200"/>
            <a:ext cx="9144000" cy="738664"/>
          </a:xfrm>
          <a:prstGeom prst="rect">
            <a:avLst/>
          </a:prstGeom>
          <a:noFill/>
        </p:spPr>
        <p:txBody>
          <a:bodyPr wrap="square" rtlCol="0">
            <a:spAutoFit/>
          </a:bodyPr>
          <a:lstStyle/>
          <a:p>
            <a:pPr algn="ctr"/>
            <a:r>
              <a:rPr lang="en-US" sz="2400" dirty="0" smtClean="0"/>
              <a:t>30J = (10g) (0.1276</a:t>
            </a:r>
            <a:r>
              <a:rPr lang="en-US" sz="2400" b="1" dirty="0" smtClean="0"/>
              <a:t> </a:t>
            </a:r>
            <a:r>
              <a:rPr lang="en-US" sz="2400" dirty="0" smtClean="0"/>
              <a:t>J/gC</a:t>
            </a:r>
            <a:r>
              <a:rPr lang="en-US" sz="2400" baseline="30000" dirty="0" smtClean="0"/>
              <a:t>0</a:t>
            </a:r>
            <a:r>
              <a:rPr lang="en-US" sz="2400" dirty="0" smtClean="0"/>
              <a:t>) (x)</a:t>
            </a:r>
          </a:p>
          <a:p>
            <a:endParaRPr lang="en-US" dirty="0"/>
          </a:p>
        </p:txBody>
      </p:sp>
      <p:sp>
        <p:nvSpPr>
          <p:cNvPr id="7" name="TextBox 6"/>
          <p:cNvSpPr txBox="1"/>
          <p:nvPr/>
        </p:nvSpPr>
        <p:spPr>
          <a:xfrm>
            <a:off x="0" y="4038600"/>
            <a:ext cx="9144000" cy="738664"/>
          </a:xfrm>
          <a:prstGeom prst="rect">
            <a:avLst/>
          </a:prstGeom>
          <a:noFill/>
        </p:spPr>
        <p:txBody>
          <a:bodyPr wrap="square" rtlCol="0">
            <a:spAutoFit/>
          </a:bodyPr>
          <a:lstStyle/>
          <a:p>
            <a:pPr algn="ctr"/>
            <a:r>
              <a:rPr lang="en-US" sz="2400" dirty="0" smtClean="0"/>
              <a:t>30J = (1.276 J/</a:t>
            </a:r>
            <a:r>
              <a:rPr lang="en-US" sz="2400" baseline="30000" dirty="0" smtClean="0"/>
              <a:t>0</a:t>
            </a:r>
            <a:r>
              <a:rPr lang="en-US" sz="2400" dirty="0" smtClean="0"/>
              <a:t>C) (x)</a:t>
            </a:r>
          </a:p>
          <a:p>
            <a:pPr algn="ctr"/>
            <a:endParaRPr lang="en-US" dirty="0"/>
          </a:p>
        </p:txBody>
      </p:sp>
      <p:sp>
        <p:nvSpPr>
          <p:cNvPr id="8" name="TextBox 7"/>
          <p:cNvSpPr txBox="1"/>
          <p:nvPr/>
        </p:nvSpPr>
        <p:spPr>
          <a:xfrm>
            <a:off x="1828800" y="4648200"/>
            <a:ext cx="5638800" cy="1107996"/>
          </a:xfrm>
          <a:prstGeom prst="rect">
            <a:avLst/>
          </a:prstGeom>
          <a:noFill/>
        </p:spPr>
        <p:txBody>
          <a:bodyPr wrap="square" rtlCol="0">
            <a:spAutoFit/>
          </a:bodyPr>
          <a:lstStyle/>
          <a:p>
            <a:pPr algn="ctr"/>
            <a:r>
              <a:rPr lang="en-US" sz="2400" u="sng" dirty="0" smtClean="0"/>
              <a:t>23.5</a:t>
            </a:r>
            <a:r>
              <a:rPr lang="en-US" sz="2400" u="sng" baseline="30000" dirty="0" smtClean="0"/>
              <a:t>0</a:t>
            </a:r>
            <a:r>
              <a:rPr lang="en-US" sz="2400" u="sng" dirty="0" smtClean="0"/>
              <a:t>C = x = temperature increase</a:t>
            </a:r>
            <a:r>
              <a:rPr lang="en-US" sz="2400" b="1" u="sng" dirty="0" smtClean="0"/>
              <a:t/>
            </a:r>
            <a:br>
              <a:rPr lang="en-US" sz="2400" b="1" u="sng" dirty="0" smtClean="0"/>
            </a:br>
            <a:endParaRPr lang="en-US" sz="2400"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343400"/>
            <a:ext cx="4267200" cy="1143000"/>
          </a:xfrm>
        </p:spPr>
        <p:txBody>
          <a:bodyPr>
            <a:normAutofit fontScale="90000"/>
          </a:bodyPr>
          <a:lstStyle/>
          <a:p>
            <a:pPr algn="ctr"/>
            <a:r>
              <a:rPr lang="en-US" sz="3200" b="1" dirty="0" smtClean="0"/>
              <a:t>This is end of the section…now you try!</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51</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2971800" y="1371600"/>
            <a:ext cx="3352800" cy="2971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8200"/>
            <a:ext cx="7772400" cy="908304"/>
          </a:xfrm>
        </p:spPr>
        <p:txBody>
          <a:bodyPr>
            <a:normAutofit fontScale="90000"/>
          </a:bodyPr>
          <a:lstStyle/>
          <a:p>
            <a:pPr algn="ctr"/>
            <a:r>
              <a:rPr lang="en-US" sz="5400" dirty="0" smtClean="0"/>
              <a:t>Calorimetry</a:t>
            </a:r>
            <a:endParaRPr lang="en-US" sz="5400" dirty="0"/>
          </a:p>
        </p:txBody>
      </p:sp>
      <p:sp>
        <p:nvSpPr>
          <p:cNvPr id="2" name="Subtitle 1"/>
          <p:cNvSpPr>
            <a:spLocks noGrp="1"/>
          </p:cNvSpPr>
          <p:nvPr>
            <p:ph type="subTitle" idx="1"/>
          </p:nvPr>
        </p:nvSpPr>
        <p:spPr>
          <a:xfrm>
            <a:off x="533400" y="5105400"/>
            <a:ext cx="8077200" cy="1752600"/>
          </a:xfrm>
        </p:spPr>
        <p:txBody>
          <a:bodyPr/>
          <a:lstStyle/>
          <a:p>
            <a:pPr algn="ctr"/>
            <a:r>
              <a:rPr lang="en-US" sz="2800" b="1" i="1" dirty="0" smtClean="0"/>
              <a:t>C.11.E</a:t>
            </a:r>
            <a:r>
              <a:rPr lang="en-US" sz="2800" b="1" dirty="0" smtClean="0"/>
              <a:t> use </a:t>
            </a:r>
            <a:r>
              <a:rPr lang="en-US" sz="2800" b="1" dirty="0" err="1" smtClean="0"/>
              <a:t>calorimetry</a:t>
            </a:r>
            <a:r>
              <a:rPr lang="en-US" sz="2800" b="1" dirty="0" smtClean="0"/>
              <a:t> to calculate the heat of a chemical process</a:t>
            </a:r>
          </a:p>
          <a:p>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52</a:t>
            </a:fld>
            <a:endParaRPr lang="en-US"/>
          </a:p>
        </p:txBody>
      </p:sp>
      <p:pic>
        <p:nvPicPr>
          <p:cNvPr id="122882" name="Picture 2" descr="http://hartfordphysics.wikispaces.com/file/view/calorimeter.gif/98196263/calorimeter.gif"/>
          <p:cNvPicPr>
            <a:picLocks noChangeAspect="1" noChangeArrowheads="1"/>
          </p:cNvPicPr>
          <p:nvPr/>
        </p:nvPicPr>
        <p:blipFill>
          <a:blip r:embed="rId2" cstate="print"/>
          <a:srcRect/>
          <a:stretch>
            <a:fillRect/>
          </a:stretch>
        </p:blipFill>
        <p:spPr bwMode="auto">
          <a:xfrm>
            <a:off x="2514600" y="1828800"/>
            <a:ext cx="4221740" cy="29718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066800"/>
          </a:xfrm>
        </p:spPr>
        <p:txBody>
          <a:bodyPr/>
          <a:lstStyle/>
          <a:p>
            <a:r>
              <a:rPr lang="en-US" u="sng" dirty="0" smtClean="0"/>
              <a:t>Calorimetry</a:t>
            </a:r>
            <a:endParaRPr lang="en-US" u="sng" dirty="0"/>
          </a:p>
        </p:txBody>
      </p:sp>
      <p:sp>
        <p:nvSpPr>
          <p:cNvPr id="4" name="Content Placeholder 3"/>
          <p:cNvSpPr>
            <a:spLocks noGrp="1"/>
          </p:cNvSpPr>
          <p:nvPr>
            <p:ph idx="1"/>
          </p:nvPr>
        </p:nvSpPr>
        <p:spPr>
          <a:xfrm>
            <a:off x="228600" y="1371600"/>
            <a:ext cx="8382000" cy="5334000"/>
          </a:xfrm>
        </p:spPr>
        <p:txBody>
          <a:bodyPr>
            <a:normAutofit/>
          </a:bodyPr>
          <a:lstStyle/>
          <a:p>
            <a:r>
              <a:rPr lang="en-US" sz="3200" dirty="0" smtClean="0"/>
              <a:t>Calorimetry is the science of measuring the heat of chemical reactions or physical changes.</a:t>
            </a:r>
          </a:p>
          <a:p>
            <a:pPr lvl="1"/>
            <a:r>
              <a:rPr lang="en-US" sz="2400" dirty="0" smtClean="0"/>
              <a:t>Calorimetry is also known as a laboratory procedure that measures the amount of heat transferred to the surroundings by a reaction.</a:t>
            </a:r>
          </a:p>
          <a:p>
            <a:pPr lvl="2"/>
            <a:r>
              <a:rPr lang="en-US" dirty="0" smtClean="0"/>
              <a:t>Calorimetry can be calculated when heat of combustion is given and the mass of the substance is known or,</a:t>
            </a:r>
          </a:p>
          <a:p>
            <a:pPr lvl="2"/>
            <a:r>
              <a:rPr lang="en-US" dirty="0" smtClean="0"/>
              <a:t>During a </a:t>
            </a:r>
            <a:r>
              <a:rPr lang="en-US" dirty="0" err="1" smtClean="0"/>
              <a:t>calorimetry</a:t>
            </a:r>
            <a:r>
              <a:rPr lang="en-US" dirty="0" smtClean="0"/>
              <a:t> procedure, the heat released during a chemical or physical change is transferred to another substance, such as water, which undergoes a temperature change.</a:t>
            </a:r>
            <a:endParaRPr lang="en-US"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066800"/>
          </a:xfrm>
        </p:spPr>
        <p:txBody>
          <a:bodyPr/>
          <a:lstStyle/>
          <a:p>
            <a:r>
              <a:rPr lang="en-US" dirty="0" smtClean="0"/>
              <a:t>Calorimetry Calculations</a:t>
            </a:r>
            <a:endParaRPr lang="en-US" dirty="0"/>
          </a:p>
        </p:txBody>
      </p:sp>
      <p:sp>
        <p:nvSpPr>
          <p:cNvPr id="4" name="Content Placeholder 3"/>
          <p:cNvSpPr>
            <a:spLocks noGrp="1"/>
          </p:cNvSpPr>
          <p:nvPr>
            <p:ph idx="1"/>
          </p:nvPr>
        </p:nvSpPr>
        <p:spPr>
          <a:xfrm>
            <a:off x="304800" y="1219200"/>
            <a:ext cx="8229600" cy="4325112"/>
          </a:xfrm>
        </p:spPr>
        <p:txBody>
          <a:bodyPr/>
          <a:lstStyle/>
          <a:p>
            <a:r>
              <a:rPr lang="en-US" dirty="0" smtClean="0"/>
              <a:t>Example 1: Propane is a commonly used fuel.  1 mol of C</a:t>
            </a:r>
            <a:r>
              <a:rPr lang="en-US" baseline="-25000" dirty="0" smtClean="0"/>
              <a:t>3</a:t>
            </a:r>
            <a:r>
              <a:rPr lang="en-US" dirty="0" smtClean="0"/>
              <a:t>H</a:t>
            </a:r>
            <a:r>
              <a:rPr lang="en-US" baseline="-25000" dirty="0" smtClean="0"/>
              <a:t>8</a:t>
            </a:r>
            <a:r>
              <a:rPr lang="en-US" dirty="0" smtClean="0"/>
              <a:t> releases 2,220 kJ of heat during combustion. The molar mass of C</a:t>
            </a:r>
            <a:r>
              <a:rPr lang="en-US" baseline="-25000" dirty="0" smtClean="0"/>
              <a:t>3</a:t>
            </a:r>
            <a:r>
              <a:rPr lang="en-US" dirty="0" smtClean="0"/>
              <a:t>H</a:t>
            </a:r>
            <a:r>
              <a:rPr lang="en-US" baseline="-25000" dirty="0" smtClean="0"/>
              <a:t>8</a:t>
            </a:r>
            <a:r>
              <a:rPr lang="en-US" dirty="0" smtClean="0"/>
              <a:t> is 44.1 g/mol. How much heat is released if a firework contains 67.8 g of C</a:t>
            </a:r>
            <a:r>
              <a:rPr lang="en-US" baseline="-25000" dirty="0" smtClean="0"/>
              <a:t>3</a:t>
            </a:r>
            <a:r>
              <a:rPr lang="en-US" dirty="0" smtClean="0"/>
              <a:t>H</a:t>
            </a:r>
            <a:r>
              <a:rPr lang="en-US" baseline="-25000" dirty="0" smtClean="0"/>
              <a:t>8</a:t>
            </a:r>
            <a:r>
              <a:rPr lang="en-US" dirty="0" smtClean="0"/>
              <a:t>?</a:t>
            </a:r>
          </a:p>
        </p:txBody>
      </p:sp>
      <p:sp>
        <p:nvSpPr>
          <p:cNvPr id="3" name="Slide Number Placeholder 2"/>
          <p:cNvSpPr>
            <a:spLocks noGrp="1"/>
          </p:cNvSpPr>
          <p:nvPr>
            <p:ph type="sldNum" sz="quarter" idx="12"/>
          </p:nvPr>
        </p:nvSpPr>
        <p:spPr/>
        <p:txBody>
          <a:bodyPr/>
          <a:lstStyle/>
          <a:p>
            <a:fld id="{CE567183-8DD5-4D7A-BA70-EB678C1C33FB}" type="slidenum">
              <a:rPr lang="en-US" smtClean="0"/>
              <a:pPr/>
              <a:t>54</a:t>
            </a:fld>
            <a:endParaRPr lang="en-US"/>
          </a:p>
        </p:txBody>
      </p:sp>
      <p:sp>
        <p:nvSpPr>
          <p:cNvPr id="5" name="TextBox 4"/>
          <p:cNvSpPr txBox="1"/>
          <p:nvPr/>
        </p:nvSpPr>
        <p:spPr>
          <a:xfrm>
            <a:off x="381000" y="4800600"/>
            <a:ext cx="8534400" cy="1785104"/>
          </a:xfrm>
          <a:prstGeom prst="rect">
            <a:avLst/>
          </a:prstGeom>
          <a:noFill/>
        </p:spPr>
        <p:txBody>
          <a:bodyPr wrap="square" rtlCol="0">
            <a:spAutoFit/>
          </a:bodyPr>
          <a:lstStyle/>
          <a:p>
            <a:pPr marL="548640" lvl="1" indent="-274320">
              <a:spcBef>
                <a:spcPct val="20000"/>
              </a:spcBef>
              <a:buClr>
                <a:srgbClr val="C0504D"/>
              </a:buClr>
              <a:buSzPct val="70000"/>
              <a:buFont typeface="Wingdings"/>
              <a:buChar char=""/>
            </a:pPr>
            <a:r>
              <a:rPr lang="en-US" sz="2200" dirty="0" smtClean="0">
                <a:solidFill>
                  <a:srgbClr val="1F497D"/>
                </a:solidFill>
              </a:rPr>
              <a:t>2</a:t>
            </a:r>
            <a:r>
              <a:rPr lang="en-US" sz="2200" baseline="30000" dirty="0" smtClean="0">
                <a:solidFill>
                  <a:srgbClr val="1F497D"/>
                </a:solidFill>
              </a:rPr>
              <a:t>nd</a:t>
            </a:r>
            <a:r>
              <a:rPr lang="en-US" sz="2200" dirty="0" smtClean="0">
                <a:solidFill>
                  <a:srgbClr val="1F497D"/>
                </a:solidFill>
              </a:rPr>
              <a:t> use the heat of combustion of propane to calculate energy (heat) released</a:t>
            </a:r>
          </a:p>
          <a:p>
            <a:pPr marL="822960" lvl="2" indent="-228600">
              <a:spcBef>
                <a:spcPct val="20000"/>
              </a:spcBef>
              <a:buClr>
                <a:srgbClr val="9BBB59"/>
              </a:buClr>
              <a:buSzPct val="75000"/>
              <a:buFont typeface="Wingdings 2"/>
              <a:buChar char=""/>
            </a:pPr>
            <a:r>
              <a:rPr lang="en-US" sz="2000" dirty="0" smtClean="0">
                <a:solidFill>
                  <a:prstClr val="black"/>
                </a:solidFill>
              </a:rPr>
              <a:t>1.53 mol C</a:t>
            </a:r>
            <a:r>
              <a:rPr lang="en-US" sz="2000" baseline="-25000" dirty="0" smtClean="0">
                <a:solidFill>
                  <a:prstClr val="black"/>
                </a:solidFill>
              </a:rPr>
              <a:t>3</a:t>
            </a:r>
            <a:r>
              <a:rPr lang="en-US" sz="2000" dirty="0" smtClean="0">
                <a:solidFill>
                  <a:prstClr val="black"/>
                </a:solidFill>
              </a:rPr>
              <a:t>H</a:t>
            </a:r>
            <a:r>
              <a:rPr lang="en-US" sz="2000" baseline="-25000" dirty="0" smtClean="0">
                <a:solidFill>
                  <a:prstClr val="black"/>
                </a:solidFill>
              </a:rPr>
              <a:t>8</a:t>
            </a:r>
            <a:r>
              <a:rPr lang="en-US" sz="2000" dirty="0" smtClean="0">
                <a:solidFill>
                  <a:prstClr val="black"/>
                </a:solidFill>
              </a:rPr>
              <a:t> x </a:t>
            </a:r>
            <a:r>
              <a:rPr lang="en-US" sz="2000" u="sng" dirty="0" smtClean="0">
                <a:solidFill>
                  <a:prstClr val="black"/>
                </a:solidFill>
              </a:rPr>
              <a:t>2,220 kJ </a:t>
            </a:r>
            <a:r>
              <a:rPr lang="en-US" sz="2000" dirty="0" smtClean="0">
                <a:solidFill>
                  <a:prstClr val="black"/>
                </a:solidFill>
              </a:rPr>
              <a:t>= 3413.06 kJ  =&gt; 3410 kJ released</a:t>
            </a:r>
          </a:p>
          <a:p>
            <a:pPr marL="822960" lvl="2" indent="-228600">
              <a:spcBef>
                <a:spcPct val="20000"/>
              </a:spcBef>
              <a:buClr>
                <a:srgbClr val="9BBB59"/>
              </a:buClr>
              <a:buSzPct val="75000"/>
            </a:pPr>
            <a:r>
              <a:rPr lang="en-US" sz="2000" dirty="0" smtClean="0">
                <a:solidFill>
                  <a:prstClr val="black"/>
                </a:solidFill>
              </a:rPr>
              <a:t>                                   1 mol</a:t>
            </a:r>
          </a:p>
          <a:p>
            <a:endParaRPr lang="en-US" dirty="0"/>
          </a:p>
        </p:txBody>
      </p:sp>
      <p:sp>
        <p:nvSpPr>
          <p:cNvPr id="6" name="TextBox 5"/>
          <p:cNvSpPr txBox="1"/>
          <p:nvPr/>
        </p:nvSpPr>
        <p:spPr>
          <a:xfrm>
            <a:off x="381000" y="3505200"/>
            <a:ext cx="8305800" cy="1446550"/>
          </a:xfrm>
          <a:prstGeom prst="rect">
            <a:avLst/>
          </a:prstGeom>
          <a:noFill/>
        </p:spPr>
        <p:txBody>
          <a:bodyPr wrap="square" rtlCol="0">
            <a:spAutoFit/>
          </a:bodyPr>
          <a:lstStyle/>
          <a:p>
            <a:pPr marL="548640" lvl="1" indent="-274320">
              <a:spcBef>
                <a:spcPct val="20000"/>
              </a:spcBef>
              <a:buClr>
                <a:srgbClr val="C0504D"/>
              </a:buClr>
              <a:buSzPct val="70000"/>
              <a:buFont typeface="Wingdings"/>
              <a:buChar char=""/>
            </a:pPr>
            <a:r>
              <a:rPr lang="en-US" sz="2200" dirty="0" smtClean="0">
                <a:solidFill>
                  <a:srgbClr val="1F497D"/>
                </a:solidFill>
              </a:rPr>
              <a:t>1</a:t>
            </a:r>
            <a:r>
              <a:rPr lang="en-US" sz="2200" baseline="30000" dirty="0" smtClean="0">
                <a:solidFill>
                  <a:srgbClr val="1F497D"/>
                </a:solidFill>
              </a:rPr>
              <a:t>st</a:t>
            </a:r>
            <a:r>
              <a:rPr lang="en-US" sz="2200" dirty="0" smtClean="0">
                <a:solidFill>
                  <a:srgbClr val="1F497D"/>
                </a:solidFill>
              </a:rPr>
              <a:t> convert the grams of C</a:t>
            </a:r>
            <a:r>
              <a:rPr lang="en-US" sz="2200" baseline="-25000" dirty="0" smtClean="0">
                <a:solidFill>
                  <a:srgbClr val="1F497D"/>
                </a:solidFill>
              </a:rPr>
              <a:t>3</a:t>
            </a:r>
            <a:r>
              <a:rPr lang="en-US" sz="2200" dirty="0" smtClean="0">
                <a:solidFill>
                  <a:srgbClr val="1F497D"/>
                </a:solidFill>
              </a:rPr>
              <a:t>H</a:t>
            </a:r>
            <a:r>
              <a:rPr lang="en-US" sz="2200" baseline="-25000" dirty="0" smtClean="0">
                <a:solidFill>
                  <a:srgbClr val="1F497D"/>
                </a:solidFill>
              </a:rPr>
              <a:t>8 </a:t>
            </a:r>
            <a:r>
              <a:rPr lang="en-US" sz="2200" dirty="0" smtClean="0">
                <a:solidFill>
                  <a:srgbClr val="1F497D"/>
                </a:solidFill>
              </a:rPr>
              <a:t>to moles of C</a:t>
            </a:r>
            <a:r>
              <a:rPr lang="en-US" sz="2200" baseline="-25000" dirty="0" smtClean="0">
                <a:solidFill>
                  <a:srgbClr val="1F497D"/>
                </a:solidFill>
              </a:rPr>
              <a:t>3</a:t>
            </a:r>
            <a:r>
              <a:rPr lang="en-US" sz="2200" dirty="0" smtClean="0">
                <a:solidFill>
                  <a:srgbClr val="1F497D"/>
                </a:solidFill>
              </a:rPr>
              <a:t>H</a:t>
            </a:r>
            <a:r>
              <a:rPr lang="en-US" sz="2200" baseline="-25000" dirty="0" smtClean="0">
                <a:solidFill>
                  <a:srgbClr val="1F497D"/>
                </a:solidFill>
              </a:rPr>
              <a:t>8</a:t>
            </a:r>
            <a:r>
              <a:rPr lang="en-US" sz="2200" dirty="0" smtClean="0">
                <a:solidFill>
                  <a:srgbClr val="1F497D"/>
                </a:solidFill>
              </a:rPr>
              <a:t>. </a:t>
            </a:r>
          </a:p>
          <a:p>
            <a:pPr marL="822960" lvl="2" indent="-228600">
              <a:spcBef>
                <a:spcPct val="20000"/>
              </a:spcBef>
              <a:buClr>
                <a:srgbClr val="9BBB59"/>
              </a:buClr>
              <a:buSzPct val="75000"/>
              <a:buFont typeface="Wingdings 2"/>
              <a:buChar char=""/>
            </a:pPr>
            <a:r>
              <a:rPr lang="en-US" sz="2000" dirty="0" smtClean="0">
                <a:solidFill>
                  <a:prstClr val="black"/>
                </a:solidFill>
              </a:rPr>
              <a:t>67.8 g C</a:t>
            </a:r>
            <a:r>
              <a:rPr lang="en-US" sz="2000" baseline="-25000" dirty="0" smtClean="0">
                <a:solidFill>
                  <a:prstClr val="black"/>
                </a:solidFill>
              </a:rPr>
              <a:t>3</a:t>
            </a:r>
            <a:r>
              <a:rPr lang="en-US" sz="2000" dirty="0" smtClean="0">
                <a:solidFill>
                  <a:prstClr val="black"/>
                </a:solidFill>
              </a:rPr>
              <a:t>H</a:t>
            </a:r>
            <a:r>
              <a:rPr lang="en-US" sz="2000" baseline="-25000" dirty="0" smtClean="0">
                <a:solidFill>
                  <a:prstClr val="black"/>
                </a:solidFill>
              </a:rPr>
              <a:t>8</a:t>
            </a:r>
            <a:r>
              <a:rPr lang="en-US" sz="2000" dirty="0" smtClean="0">
                <a:solidFill>
                  <a:prstClr val="black"/>
                </a:solidFill>
              </a:rPr>
              <a:t> x </a:t>
            </a:r>
            <a:r>
              <a:rPr lang="en-US" sz="2000" u="sng" dirty="0" smtClean="0">
                <a:solidFill>
                  <a:prstClr val="black"/>
                </a:solidFill>
              </a:rPr>
              <a:t>1 mol C</a:t>
            </a:r>
            <a:r>
              <a:rPr lang="en-US" sz="2000" u="sng" baseline="-25000" dirty="0" smtClean="0">
                <a:solidFill>
                  <a:prstClr val="black"/>
                </a:solidFill>
              </a:rPr>
              <a:t>3</a:t>
            </a:r>
            <a:r>
              <a:rPr lang="en-US" sz="2000" u="sng" dirty="0" smtClean="0">
                <a:solidFill>
                  <a:prstClr val="black"/>
                </a:solidFill>
              </a:rPr>
              <a:t>H</a:t>
            </a:r>
            <a:r>
              <a:rPr lang="en-US" sz="2000" u="sng" baseline="-25000" dirty="0" smtClean="0">
                <a:solidFill>
                  <a:prstClr val="black"/>
                </a:solidFill>
              </a:rPr>
              <a:t>8</a:t>
            </a:r>
            <a:r>
              <a:rPr lang="en-US" sz="2000" u="sng" dirty="0" smtClean="0">
                <a:solidFill>
                  <a:prstClr val="black"/>
                </a:solidFill>
              </a:rPr>
              <a:t> </a:t>
            </a:r>
            <a:r>
              <a:rPr lang="en-US" sz="2000" dirty="0" smtClean="0">
                <a:solidFill>
                  <a:prstClr val="black"/>
                </a:solidFill>
              </a:rPr>
              <a:t>= 1.53 mol C</a:t>
            </a:r>
            <a:r>
              <a:rPr lang="en-US" sz="2000" baseline="-25000" dirty="0" smtClean="0">
                <a:solidFill>
                  <a:prstClr val="black"/>
                </a:solidFill>
              </a:rPr>
              <a:t>3</a:t>
            </a:r>
            <a:r>
              <a:rPr lang="en-US" sz="2000" dirty="0" smtClean="0">
                <a:solidFill>
                  <a:prstClr val="black"/>
                </a:solidFill>
              </a:rPr>
              <a:t>H</a:t>
            </a:r>
            <a:r>
              <a:rPr lang="en-US" sz="2000" baseline="-25000" dirty="0" smtClean="0">
                <a:solidFill>
                  <a:prstClr val="black"/>
                </a:solidFill>
              </a:rPr>
              <a:t>8</a:t>
            </a:r>
          </a:p>
          <a:p>
            <a:pPr marL="822960" lvl="2" indent="-228600">
              <a:spcBef>
                <a:spcPct val="20000"/>
              </a:spcBef>
              <a:buClr>
                <a:srgbClr val="9BBB59"/>
              </a:buClr>
              <a:buSzPct val="75000"/>
            </a:pPr>
            <a:r>
              <a:rPr lang="en-US" sz="2000" baseline="-25000" dirty="0" smtClean="0">
                <a:solidFill>
                  <a:prstClr val="black"/>
                </a:solidFill>
              </a:rPr>
              <a:t>	</a:t>
            </a:r>
            <a:r>
              <a:rPr lang="en-US" sz="2000" dirty="0" smtClean="0">
                <a:solidFill>
                  <a:prstClr val="black"/>
                </a:solidFill>
              </a:rPr>
              <a:t>                         44.1 g C</a:t>
            </a:r>
            <a:r>
              <a:rPr lang="en-US" sz="2000" baseline="-25000" dirty="0" smtClean="0">
                <a:solidFill>
                  <a:prstClr val="black"/>
                </a:solidFill>
              </a:rPr>
              <a:t>3</a:t>
            </a:r>
            <a:r>
              <a:rPr lang="en-US" sz="2000" dirty="0" smtClean="0">
                <a:solidFill>
                  <a:prstClr val="black"/>
                </a:solidFill>
              </a:rPr>
              <a:t>H</a:t>
            </a:r>
            <a:r>
              <a:rPr lang="en-US" sz="2000" baseline="-25000" dirty="0" smtClean="0">
                <a:solidFill>
                  <a:prstClr val="black"/>
                </a:solidFill>
              </a:rPr>
              <a:t>8</a:t>
            </a:r>
          </a:p>
          <a:p>
            <a:endParaRPr lang="en-US" dirty="0"/>
          </a:p>
        </p:txBody>
      </p:sp>
      <p:cxnSp>
        <p:nvCxnSpPr>
          <p:cNvPr id="10" name="Straight Connector 9"/>
          <p:cNvCxnSpPr/>
          <p:nvPr/>
        </p:nvCxnSpPr>
        <p:spPr>
          <a:xfrm>
            <a:off x="1905000" y="4038600"/>
            <a:ext cx="762000" cy="152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352800" y="4419600"/>
            <a:ext cx="762000" cy="152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905000" y="5638800"/>
            <a:ext cx="914400" cy="228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3505200" y="6096000"/>
            <a:ext cx="457200" cy="7620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Calorimetry Calculations</a:t>
            </a:r>
            <a:endParaRPr lang="en-US" dirty="0"/>
          </a:p>
        </p:txBody>
      </p:sp>
      <p:sp>
        <p:nvSpPr>
          <p:cNvPr id="4" name="Content Placeholder 3"/>
          <p:cNvSpPr>
            <a:spLocks noGrp="1"/>
          </p:cNvSpPr>
          <p:nvPr>
            <p:ph idx="1"/>
          </p:nvPr>
        </p:nvSpPr>
        <p:spPr/>
        <p:txBody>
          <a:bodyPr/>
          <a:lstStyle/>
          <a:p>
            <a:r>
              <a:rPr lang="en-US" dirty="0" smtClean="0"/>
              <a:t>The temperature change, fuel mass, and water volume data from a </a:t>
            </a:r>
            <a:r>
              <a:rPr lang="en-US" dirty="0" err="1" smtClean="0"/>
              <a:t>calorimetry</a:t>
            </a:r>
            <a:r>
              <a:rPr lang="en-US" dirty="0" smtClean="0"/>
              <a:t> procedure can be used to determine how much heat is transferred during a combustion reaction.</a:t>
            </a:r>
          </a:p>
          <a:p>
            <a:pPr lvl="1"/>
            <a:r>
              <a:rPr lang="en-US" sz="2300" dirty="0" smtClean="0"/>
              <a:t>The amount of energy transferred from a substance during combustion depends on the identity and mass of the substance.</a:t>
            </a:r>
          </a:p>
          <a:p>
            <a:pPr lvl="1"/>
            <a:r>
              <a:rPr lang="en-US" sz="2300" dirty="0" smtClean="0"/>
              <a:t>The equation can be seen as q</a:t>
            </a:r>
            <a:r>
              <a:rPr lang="en-US" sz="2300" baseline="-25000" dirty="0" smtClean="0"/>
              <a:t>1</a:t>
            </a:r>
            <a:r>
              <a:rPr lang="en-US" sz="2300" dirty="0" smtClean="0"/>
              <a:t> = - q</a:t>
            </a:r>
            <a:r>
              <a:rPr lang="en-US" sz="2300" baseline="-25000" dirty="0" smtClean="0"/>
              <a:t>2</a:t>
            </a:r>
            <a:r>
              <a:rPr lang="en-US" sz="2300" dirty="0" smtClean="0"/>
              <a:t>.</a:t>
            </a:r>
            <a:r>
              <a:rPr lang="en-US" sz="2300" baseline="-25000" dirty="0" smtClean="0"/>
              <a:t> </a:t>
            </a:r>
            <a:r>
              <a:rPr lang="en-US" sz="2300" dirty="0" smtClean="0"/>
              <a:t>One will be losing energy, the other will be gaining energy.</a:t>
            </a:r>
            <a:endParaRPr lang="en-US" baseline="-25000" dirty="0"/>
          </a:p>
        </p:txBody>
      </p:sp>
      <p:sp>
        <p:nvSpPr>
          <p:cNvPr id="3" name="Slide Number Placeholder 2"/>
          <p:cNvSpPr>
            <a:spLocks noGrp="1"/>
          </p:cNvSpPr>
          <p:nvPr>
            <p:ph type="sldNum" sz="quarter" idx="12"/>
          </p:nvPr>
        </p:nvSpPr>
        <p:spPr/>
        <p:txBody>
          <a:bodyPr/>
          <a:lstStyle/>
          <a:p>
            <a:fld id="{CE567183-8DD5-4D7A-BA70-EB678C1C33F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066800"/>
          </a:xfrm>
        </p:spPr>
        <p:txBody>
          <a:bodyPr/>
          <a:lstStyle/>
          <a:p>
            <a:r>
              <a:rPr lang="en-US" u="sng" dirty="0" smtClean="0"/>
              <a:t>Calorimetry Calculations</a:t>
            </a:r>
            <a:endParaRPr lang="en-US" u="sng" dirty="0"/>
          </a:p>
        </p:txBody>
      </p:sp>
      <p:sp>
        <p:nvSpPr>
          <p:cNvPr id="4" name="Content Placeholder 3"/>
          <p:cNvSpPr>
            <a:spLocks noGrp="1"/>
          </p:cNvSpPr>
          <p:nvPr>
            <p:ph idx="1"/>
          </p:nvPr>
        </p:nvSpPr>
        <p:spPr>
          <a:xfrm>
            <a:off x="304800" y="1295400"/>
            <a:ext cx="8503920" cy="4873752"/>
          </a:xfrm>
        </p:spPr>
        <p:txBody>
          <a:bodyPr>
            <a:normAutofit/>
          </a:bodyPr>
          <a:lstStyle/>
          <a:p>
            <a:r>
              <a:rPr lang="en-US" dirty="0" smtClean="0"/>
              <a:t>Example 2: 175 grams of hot aluminum (100.°C) is dropped into an insulated cup that contains 40.0 </a:t>
            </a:r>
            <a:r>
              <a:rPr lang="en-US" dirty="0" err="1" smtClean="0"/>
              <a:t>mL</a:t>
            </a:r>
            <a:r>
              <a:rPr lang="en-US" dirty="0" smtClean="0"/>
              <a:t> of ice cold water (0.0°C).  Follow the example above to determine the final temperature, x. </a:t>
            </a:r>
          </a:p>
          <a:p>
            <a:pPr lvl="2"/>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67183-8DD5-4D7A-BA70-EB678C1C33FB}" type="slidenum">
              <a:rPr lang="en-US" smtClean="0"/>
              <a:pPr/>
              <a:t>56</a:t>
            </a:fld>
            <a:endParaRPr lang="en-US"/>
          </a:p>
        </p:txBody>
      </p:sp>
      <p:sp>
        <p:nvSpPr>
          <p:cNvPr id="5" name="TextBox 4"/>
          <p:cNvSpPr txBox="1"/>
          <p:nvPr/>
        </p:nvSpPr>
        <p:spPr>
          <a:xfrm>
            <a:off x="228600" y="3048000"/>
            <a:ext cx="8534400" cy="1384995"/>
          </a:xfrm>
          <a:prstGeom prst="rect">
            <a:avLst/>
          </a:prstGeom>
          <a:noFill/>
        </p:spPr>
        <p:txBody>
          <a:bodyPr wrap="square" rtlCol="0">
            <a:spAutoFit/>
          </a:bodyPr>
          <a:lstStyle/>
          <a:p>
            <a:pPr marL="548640" lvl="1" indent="-274320">
              <a:spcBef>
                <a:spcPct val="20000"/>
              </a:spcBef>
              <a:buClr>
                <a:srgbClr val="C0504D"/>
              </a:buClr>
              <a:buSzPct val="70000"/>
              <a:buFont typeface="Wingdings"/>
              <a:buChar char=""/>
            </a:pPr>
            <a:r>
              <a:rPr lang="en-US" sz="2200" dirty="0" smtClean="0">
                <a:solidFill>
                  <a:srgbClr val="1F497D"/>
                </a:solidFill>
              </a:rPr>
              <a:t>1</a:t>
            </a:r>
            <a:r>
              <a:rPr lang="en-US" sz="2200" baseline="30000" dirty="0" smtClean="0">
                <a:solidFill>
                  <a:srgbClr val="1F497D"/>
                </a:solidFill>
              </a:rPr>
              <a:t>st</a:t>
            </a:r>
            <a:r>
              <a:rPr lang="en-US" sz="2200" dirty="0" smtClean="0">
                <a:solidFill>
                  <a:srgbClr val="1F497D"/>
                </a:solidFill>
              </a:rPr>
              <a:t> set up expressions for energy released and energy absorbed.</a:t>
            </a:r>
          </a:p>
          <a:p>
            <a:pPr marL="822960" lvl="2" indent="-228600">
              <a:spcBef>
                <a:spcPct val="20000"/>
              </a:spcBef>
              <a:buClr>
                <a:srgbClr val="9BBB59"/>
              </a:buClr>
              <a:buSzPct val="75000"/>
              <a:buFont typeface="Wingdings 2"/>
              <a:buChar char=""/>
            </a:pPr>
            <a:r>
              <a:rPr lang="en-US" sz="2000" dirty="0" smtClean="0">
                <a:solidFill>
                  <a:prstClr val="black"/>
                </a:solidFill>
                <a:latin typeface="Times New Roman" pitchFamily="18" charset="0"/>
                <a:cs typeface="Times New Roman" pitchFamily="18" charset="0"/>
              </a:rPr>
              <a:t>Q = - (175 g) (0.900 J/g</a:t>
            </a:r>
            <a:r>
              <a:rPr lang="en-US" sz="1200" dirty="0" smtClean="0">
                <a:solidFill>
                  <a:prstClr val="black"/>
                </a:solidFill>
                <a:latin typeface="Times New Roman" pitchFamily="18" charset="0"/>
                <a:cs typeface="Times New Roman" pitchFamily="18" charset="0"/>
              </a:rPr>
              <a:t>●</a:t>
            </a:r>
            <a:r>
              <a:rPr lang="en-US" sz="20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(x -100 </a:t>
            </a:r>
            <a:r>
              <a:rPr lang="en-US" sz="20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for silver and Q = (40.0 g) (4.184 J/g</a:t>
            </a:r>
            <a:r>
              <a:rPr lang="en-US" sz="1400" dirty="0" smtClean="0">
                <a:solidFill>
                  <a:prstClr val="black"/>
                </a:solidFill>
                <a:latin typeface="Times New Roman" pitchFamily="18" charset="0"/>
                <a:cs typeface="Times New Roman" pitchFamily="18" charset="0"/>
              </a:rPr>
              <a:t>●</a:t>
            </a:r>
            <a:r>
              <a:rPr lang="en-US" sz="20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(x -0.0 </a:t>
            </a:r>
            <a:r>
              <a:rPr lang="en-US" sz="20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for cold water</a:t>
            </a:r>
          </a:p>
          <a:p>
            <a:endParaRPr lang="en-US" dirty="0"/>
          </a:p>
        </p:txBody>
      </p:sp>
      <p:sp>
        <p:nvSpPr>
          <p:cNvPr id="6" name="TextBox 5"/>
          <p:cNvSpPr txBox="1"/>
          <p:nvPr/>
        </p:nvSpPr>
        <p:spPr>
          <a:xfrm>
            <a:off x="228600" y="4114800"/>
            <a:ext cx="8534400" cy="800219"/>
          </a:xfrm>
          <a:prstGeom prst="rect">
            <a:avLst/>
          </a:prstGeom>
          <a:noFill/>
        </p:spPr>
        <p:txBody>
          <a:bodyPr wrap="square" rtlCol="0">
            <a:spAutoFit/>
          </a:bodyPr>
          <a:lstStyle/>
          <a:p>
            <a:pPr marL="548640" lvl="1" indent="-274320">
              <a:spcBef>
                <a:spcPct val="20000"/>
              </a:spcBef>
              <a:buClr>
                <a:srgbClr val="C0504D"/>
              </a:buClr>
              <a:buSzPct val="70000"/>
              <a:buFont typeface="Wingdings"/>
              <a:buChar char=""/>
            </a:pPr>
            <a:r>
              <a:rPr lang="en-US" sz="2200" dirty="0" smtClean="0">
                <a:solidFill>
                  <a:srgbClr val="1F497D"/>
                </a:solidFill>
                <a:latin typeface="Times New Roman" pitchFamily="18" charset="0"/>
                <a:cs typeface="Times New Roman" pitchFamily="18" charset="0"/>
              </a:rPr>
              <a:t>2</a:t>
            </a:r>
            <a:r>
              <a:rPr lang="en-US" sz="2200" baseline="30000" dirty="0" smtClean="0">
                <a:solidFill>
                  <a:srgbClr val="1F497D"/>
                </a:solidFill>
                <a:latin typeface="Times New Roman" pitchFamily="18" charset="0"/>
                <a:cs typeface="Times New Roman" pitchFamily="18" charset="0"/>
              </a:rPr>
              <a:t>nd</a:t>
            </a:r>
            <a:r>
              <a:rPr lang="en-US" sz="2200" dirty="0" smtClean="0">
                <a:solidFill>
                  <a:srgbClr val="1F497D"/>
                </a:solidFill>
                <a:latin typeface="Times New Roman" pitchFamily="18" charset="0"/>
                <a:cs typeface="Times New Roman" pitchFamily="18" charset="0"/>
              </a:rPr>
              <a:t> put expressions together.</a:t>
            </a:r>
          </a:p>
          <a:p>
            <a:pPr marL="822960" lvl="2" indent="-228600">
              <a:spcBef>
                <a:spcPct val="20000"/>
              </a:spcBef>
              <a:buClr>
                <a:srgbClr val="9BBB59"/>
              </a:buClr>
              <a:buSzPct val="75000"/>
              <a:buFont typeface="Wingdings 2"/>
              <a:buChar char=""/>
            </a:pPr>
            <a:r>
              <a:rPr lang="en-US" sz="2000" dirty="0" smtClean="0">
                <a:solidFill>
                  <a:prstClr val="black"/>
                </a:solidFill>
                <a:latin typeface="Times New Roman" pitchFamily="18" charset="0"/>
                <a:cs typeface="Times New Roman" pitchFamily="18" charset="0"/>
              </a:rPr>
              <a:t>- (175 g) (0.900 J/g</a:t>
            </a:r>
            <a:r>
              <a:rPr lang="en-US" sz="1050" dirty="0" smtClean="0">
                <a:solidFill>
                  <a:prstClr val="black"/>
                </a:solidFill>
                <a:latin typeface="Times New Roman" pitchFamily="18" charset="0"/>
                <a:cs typeface="Times New Roman" pitchFamily="18" charset="0"/>
              </a:rPr>
              <a:t>●</a:t>
            </a:r>
            <a:r>
              <a:rPr lang="en-US" sz="28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(x -100 </a:t>
            </a:r>
            <a:r>
              <a:rPr lang="en-US" sz="28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 (40.0 g) (4.184 J/g</a:t>
            </a:r>
            <a:r>
              <a:rPr lang="en-US" sz="1100" dirty="0" smtClean="0">
                <a:solidFill>
                  <a:prstClr val="black"/>
                </a:solidFill>
                <a:latin typeface="Times New Roman" pitchFamily="18" charset="0"/>
                <a:cs typeface="Times New Roman" pitchFamily="18" charset="0"/>
              </a:rPr>
              <a:t>●</a:t>
            </a:r>
            <a:r>
              <a:rPr lang="en-US" sz="28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(x -0.0 </a:t>
            </a:r>
            <a:r>
              <a:rPr lang="en-US" sz="2800" baseline="30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a:t>
            </a:r>
          </a:p>
        </p:txBody>
      </p:sp>
      <p:sp>
        <p:nvSpPr>
          <p:cNvPr id="7" name="TextBox 6"/>
          <p:cNvSpPr txBox="1"/>
          <p:nvPr/>
        </p:nvSpPr>
        <p:spPr>
          <a:xfrm>
            <a:off x="228600" y="4876800"/>
            <a:ext cx="5715000" cy="1563505"/>
          </a:xfrm>
          <a:prstGeom prst="rect">
            <a:avLst/>
          </a:prstGeom>
          <a:noFill/>
        </p:spPr>
        <p:txBody>
          <a:bodyPr wrap="square" rtlCol="0">
            <a:spAutoFit/>
          </a:bodyPr>
          <a:lstStyle/>
          <a:p>
            <a:pPr marL="548640" lvl="1" indent="-274320">
              <a:spcBef>
                <a:spcPct val="20000"/>
              </a:spcBef>
              <a:buClr>
                <a:srgbClr val="C0504D"/>
              </a:buClr>
              <a:buSzPct val="70000"/>
              <a:buFont typeface="Wingdings"/>
              <a:buChar char=""/>
            </a:pPr>
            <a:r>
              <a:rPr lang="en-US" sz="2200" dirty="0" smtClean="0">
                <a:solidFill>
                  <a:srgbClr val="1F497D"/>
                </a:solidFill>
                <a:latin typeface="Times New Roman" pitchFamily="18" charset="0"/>
                <a:cs typeface="Times New Roman" pitchFamily="18" charset="0"/>
              </a:rPr>
              <a:t>3</a:t>
            </a:r>
            <a:r>
              <a:rPr lang="en-US" sz="2200" baseline="30000" dirty="0" smtClean="0">
                <a:solidFill>
                  <a:srgbClr val="1F497D"/>
                </a:solidFill>
                <a:latin typeface="Times New Roman" pitchFamily="18" charset="0"/>
                <a:cs typeface="Times New Roman" pitchFamily="18" charset="0"/>
              </a:rPr>
              <a:t>rd</a:t>
            </a:r>
            <a:r>
              <a:rPr lang="en-US" sz="2200" dirty="0" smtClean="0">
                <a:solidFill>
                  <a:srgbClr val="1F497D"/>
                </a:solidFill>
                <a:latin typeface="Times New Roman" pitchFamily="18" charset="0"/>
                <a:cs typeface="Times New Roman" pitchFamily="18" charset="0"/>
              </a:rPr>
              <a:t> solve for x.</a:t>
            </a:r>
          </a:p>
          <a:p>
            <a:pPr marL="822960" lvl="2" indent="-228600">
              <a:spcBef>
                <a:spcPct val="20000"/>
              </a:spcBef>
              <a:buClr>
                <a:srgbClr val="9BBB59"/>
              </a:buClr>
              <a:buSzPct val="75000"/>
              <a:buFont typeface="Wingdings 2"/>
              <a:buChar char=""/>
            </a:pPr>
            <a:r>
              <a:rPr lang="en-US" sz="2000" dirty="0" smtClean="0">
                <a:solidFill>
                  <a:prstClr val="black"/>
                </a:solidFill>
                <a:latin typeface="Times New Roman" pitchFamily="18" charset="0"/>
                <a:cs typeface="Times New Roman" pitchFamily="18" charset="0"/>
              </a:rPr>
              <a:t>- 157.5 (x – 100) = 167.4 (x - 0.0)</a:t>
            </a:r>
          </a:p>
          <a:p>
            <a:pPr marL="822960" lvl="2" indent="-228600">
              <a:spcBef>
                <a:spcPct val="20000"/>
              </a:spcBef>
              <a:buClr>
                <a:srgbClr val="9BBB59"/>
              </a:buClr>
              <a:buSzPct val="75000"/>
              <a:buFont typeface="Wingdings 2"/>
              <a:buChar char=""/>
            </a:pPr>
            <a:r>
              <a:rPr lang="en-US" sz="2000" dirty="0" smtClean="0">
                <a:solidFill>
                  <a:prstClr val="black"/>
                </a:solidFill>
                <a:latin typeface="Times New Roman" pitchFamily="18" charset="0"/>
                <a:cs typeface="Times New Roman" pitchFamily="18" charset="0"/>
              </a:rPr>
              <a:t>- 157.5 x + 1575 = 167.4 x </a:t>
            </a:r>
          </a:p>
          <a:p>
            <a:pPr marL="822960" lvl="2" indent="-228600">
              <a:spcBef>
                <a:spcPct val="20000"/>
              </a:spcBef>
              <a:buClr>
                <a:srgbClr val="9BBB59"/>
              </a:buClr>
              <a:buSzPct val="75000"/>
              <a:buFont typeface="Wingdings 2"/>
              <a:buChar char=""/>
            </a:pPr>
            <a:r>
              <a:rPr lang="en-US" sz="2000" dirty="0" smtClean="0">
                <a:solidFill>
                  <a:prstClr val="black"/>
                </a:solidFill>
                <a:latin typeface="Times New Roman" pitchFamily="18" charset="0"/>
                <a:cs typeface="Times New Roman" pitchFamily="18" charset="0"/>
              </a:rPr>
              <a:t> 1575 = 324.9 x      =&gt; x = 48.5</a:t>
            </a:r>
            <a:r>
              <a:rPr lang="en-US" sz="2000" baseline="28000" dirty="0" smtClean="0">
                <a:solidFill>
                  <a:prstClr val="black"/>
                </a:solidFill>
                <a:latin typeface="Times New Roman" pitchFamily="18" charset="0"/>
                <a:cs typeface="Times New Roman" pitchFamily="18" charset="0"/>
              </a:rPr>
              <a:t> </a:t>
            </a:r>
            <a:r>
              <a:rPr lang="en-US" sz="3200" baseline="28000" dirty="0" smtClean="0">
                <a:solidFill>
                  <a:prstClr val="black"/>
                </a:solidFill>
                <a:latin typeface="Times New Roman" pitchFamily="18" charset="0"/>
                <a:cs typeface="Times New Roman" pitchFamily="18" charset="0"/>
              </a:rPr>
              <a:t>◦</a:t>
            </a:r>
            <a:r>
              <a:rPr lang="en-US" sz="2000" dirty="0" smtClean="0">
                <a:solidFill>
                  <a:prstClr val="black"/>
                </a:solidFill>
                <a:latin typeface="Times New Roman" pitchFamily="18" charset="0"/>
                <a:cs typeface="Times New Roman" pitchFamily="18" charset="0"/>
              </a:rPr>
              <a: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191000"/>
            <a:ext cx="4267200" cy="1143000"/>
          </a:xfrm>
        </p:spPr>
        <p:txBody>
          <a:bodyPr>
            <a:normAutofit/>
          </a:bodyPr>
          <a:lstStyle/>
          <a:p>
            <a:pPr algn="ctr"/>
            <a:r>
              <a:rPr lang="en-US" sz="3200" b="1" dirty="0" smtClean="0"/>
              <a:t>This is end of the Unit 11!</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57</a:t>
            </a:fld>
            <a:endParaRPr lang="en-US">
              <a:solidFill>
                <a:prstClr val="black">
                  <a:tint val="95000"/>
                </a:prstClr>
              </a:solidFill>
            </a:endParaRPr>
          </a:p>
        </p:txBody>
      </p:sp>
      <p:pic>
        <p:nvPicPr>
          <p:cNvPr id="6"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3200400" y="914400"/>
            <a:ext cx="3352800" cy="2971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a:xfrm>
            <a:off x="0" y="1447800"/>
            <a:ext cx="8305800" cy="4876800"/>
          </a:xfrm>
        </p:spPr>
        <p:txBody>
          <a:bodyPr/>
          <a:lstStyle/>
          <a:p>
            <a:r>
              <a:rPr lang="en-US" dirty="0" smtClean="0"/>
              <a:t>Kinetic energy is </a:t>
            </a:r>
            <a:r>
              <a:rPr lang="en-US" dirty="0" smtClean="0">
                <a:hlinkClick r:id="rId2"/>
              </a:rPr>
              <a:t>energy</a:t>
            </a:r>
            <a:r>
              <a:rPr lang="en-US" dirty="0" smtClean="0"/>
              <a:t> of motion.</a:t>
            </a:r>
          </a:p>
          <a:p>
            <a:r>
              <a:rPr lang="en-US" dirty="0" smtClean="0"/>
              <a:t>Kinetic energy depends on both mass and velocity.</a:t>
            </a:r>
          </a:p>
          <a:p>
            <a:r>
              <a:rPr lang="en-US" dirty="0" smtClean="0"/>
              <a:t>The faster the object moves- the more kinetic energy</a:t>
            </a:r>
          </a:p>
        </p:txBody>
      </p:sp>
      <p:pic>
        <p:nvPicPr>
          <p:cNvPr id="24580" name="Picture 4" descr="http://www.gameplanforlife.com/wp-content/uploads/2011/05/article400_man-running-istock-420x0.jpg"/>
          <p:cNvPicPr>
            <a:picLocks noChangeAspect="1" noChangeArrowheads="1"/>
          </p:cNvPicPr>
          <p:nvPr/>
        </p:nvPicPr>
        <p:blipFill>
          <a:blip r:embed="rId3" cstate="print"/>
          <a:srcRect/>
          <a:stretch>
            <a:fillRect/>
          </a:stretch>
        </p:blipFill>
        <p:spPr bwMode="auto">
          <a:xfrm>
            <a:off x="4876800" y="3962400"/>
            <a:ext cx="4000500" cy="2609851"/>
          </a:xfrm>
          <a:prstGeom prst="rect">
            <a:avLst/>
          </a:prstGeom>
          <a:noFill/>
        </p:spPr>
      </p:pic>
      <p:pic>
        <p:nvPicPr>
          <p:cNvPr id="24582" name="Picture 6" descr="http://hyperphysics.phy-astr.gsu.edu/hbase/imgmec/ke.gif"/>
          <p:cNvPicPr>
            <a:picLocks noChangeAspect="1" noChangeArrowheads="1"/>
          </p:cNvPicPr>
          <p:nvPr/>
        </p:nvPicPr>
        <p:blipFill>
          <a:blip r:embed="rId4" cstate="print"/>
          <a:srcRect/>
          <a:stretch>
            <a:fillRect/>
          </a:stretch>
        </p:blipFill>
        <p:spPr bwMode="auto">
          <a:xfrm>
            <a:off x="304800" y="4724400"/>
            <a:ext cx="4470389" cy="838200"/>
          </a:xfrm>
          <a:prstGeom prst="rect">
            <a:avLst/>
          </a:prstGeom>
          <a:solidFill>
            <a:schemeClr val="tx2"/>
          </a:solidFill>
          <a:ln>
            <a:solidFill>
              <a:schemeClr val="tx2"/>
            </a:solidFill>
          </a:ln>
        </p:spPr>
      </p:pic>
      <p:sp>
        <p:nvSpPr>
          <p:cNvPr id="6" name="Slide Number Placeholder 5"/>
          <p:cNvSpPr>
            <a:spLocks noGrp="1"/>
          </p:cNvSpPr>
          <p:nvPr>
            <p:ph type="sldNum" sz="quarter" idx="12"/>
          </p:nvPr>
        </p:nvSpPr>
        <p:spPr/>
        <p:txBody>
          <a:bodyPr/>
          <a:lstStyle/>
          <a:p>
            <a:fld id="{CE567183-8DD5-4D7A-BA70-EB678C1C33F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a:t>
            </a:r>
            <a:endParaRPr lang="en-US" dirty="0"/>
          </a:p>
        </p:txBody>
      </p:sp>
      <p:sp>
        <p:nvSpPr>
          <p:cNvPr id="3" name="Content Placeholder 2"/>
          <p:cNvSpPr>
            <a:spLocks noGrp="1"/>
          </p:cNvSpPr>
          <p:nvPr>
            <p:ph idx="1"/>
          </p:nvPr>
        </p:nvSpPr>
        <p:spPr>
          <a:xfrm>
            <a:off x="0" y="1524000"/>
            <a:ext cx="6477000" cy="4876800"/>
          </a:xfrm>
        </p:spPr>
        <p:txBody>
          <a:bodyPr/>
          <a:lstStyle/>
          <a:p>
            <a:r>
              <a:rPr lang="en-US" sz="2800" dirty="0" smtClean="0"/>
              <a:t>The amount of energy that is stored</a:t>
            </a:r>
          </a:p>
          <a:p>
            <a:r>
              <a:rPr lang="en-US" sz="2800" dirty="0" smtClean="0"/>
              <a:t>3 types of potential energy</a:t>
            </a:r>
          </a:p>
          <a:p>
            <a:pPr lvl="1"/>
            <a:r>
              <a:rPr lang="en-US" sz="2400" dirty="0" smtClean="0"/>
              <a:t>Elastic </a:t>
            </a:r>
          </a:p>
          <a:p>
            <a:pPr lvl="2"/>
            <a:r>
              <a:rPr lang="en-US" sz="2000" dirty="0" smtClean="0"/>
              <a:t>Ex. Pulling a rubber band back and holding </a:t>
            </a:r>
          </a:p>
          <a:p>
            <a:pPr lvl="1"/>
            <a:r>
              <a:rPr lang="en-US" sz="2400" dirty="0" smtClean="0"/>
              <a:t>Chemical</a:t>
            </a:r>
          </a:p>
          <a:p>
            <a:pPr lvl="2"/>
            <a:r>
              <a:rPr lang="en-US" sz="2000" dirty="0" smtClean="0"/>
              <a:t>Ex. Burning a match</a:t>
            </a:r>
          </a:p>
          <a:p>
            <a:pPr lvl="1"/>
            <a:r>
              <a:rPr lang="en-US" sz="2400" dirty="0" smtClean="0"/>
              <a:t>Gravitational</a:t>
            </a:r>
          </a:p>
          <a:p>
            <a:pPr lvl="2"/>
            <a:r>
              <a:rPr lang="en-US" sz="2000" dirty="0" smtClean="0"/>
              <a:t>A bolder resting on top of a hill</a:t>
            </a:r>
          </a:p>
          <a:p>
            <a:pPr lvl="2"/>
            <a:r>
              <a:rPr lang="en-US" sz="2000" dirty="0" smtClean="0"/>
              <a:t>Objects at high positions have greater gravitational potential energy then objects in lower positions</a:t>
            </a:r>
            <a:endParaRPr lang="en-US" sz="2000" dirty="0"/>
          </a:p>
        </p:txBody>
      </p:sp>
      <p:pic>
        <p:nvPicPr>
          <p:cNvPr id="39938" name="Picture 2" descr="Energy flow diagram for a candle"/>
          <p:cNvPicPr>
            <a:picLocks noChangeAspect="1" noChangeArrowheads="1"/>
          </p:cNvPicPr>
          <p:nvPr/>
        </p:nvPicPr>
        <p:blipFill>
          <a:blip r:embed="rId2" cstate="print"/>
          <a:srcRect/>
          <a:stretch>
            <a:fillRect/>
          </a:stretch>
        </p:blipFill>
        <p:spPr bwMode="auto">
          <a:xfrm>
            <a:off x="5905500" y="2514600"/>
            <a:ext cx="3238500" cy="2590800"/>
          </a:xfrm>
          <a:prstGeom prst="rect">
            <a:avLst/>
          </a:prstGeom>
          <a:noFill/>
        </p:spPr>
      </p:pic>
      <p:sp>
        <p:nvSpPr>
          <p:cNvPr id="5" name="Slide Number Placeholder 4"/>
          <p:cNvSpPr>
            <a:spLocks noGrp="1"/>
          </p:cNvSpPr>
          <p:nvPr>
            <p:ph type="sldNum" sz="quarter" idx="12"/>
          </p:nvPr>
        </p:nvSpPr>
        <p:spPr/>
        <p:txBody>
          <a:bodyPr/>
          <a:lstStyle/>
          <a:p>
            <a:fld id="{CE567183-8DD5-4D7A-BA70-EB678C1C33F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Energy</a:t>
            </a:r>
            <a:endParaRPr lang="en-US" dirty="0"/>
          </a:p>
        </p:txBody>
      </p:sp>
      <p:sp>
        <p:nvSpPr>
          <p:cNvPr id="3" name="Content Placeholder 2"/>
          <p:cNvSpPr>
            <a:spLocks noGrp="1"/>
          </p:cNvSpPr>
          <p:nvPr>
            <p:ph idx="1"/>
          </p:nvPr>
        </p:nvSpPr>
        <p:spPr>
          <a:xfrm>
            <a:off x="0" y="1447800"/>
            <a:ext cx="8458200" cy="4953000"/>
          </a:xfrm>
        </p:spPr>
        <p:txBody>
          <a:bodyPr/>
          <a:lstStyle/>
          <a:p>
            <a:r>
              <a:rPr lang="en-US" sz="2400" dirty="0" smtClean="0">
                <a:solidFill>
                  <a:srgbClr val="FFC000"/>
                </a:solidFill>
              </a:rPr>
              <a:t>Chemical energy is the energy stored in the bonds of atoms and molecules. </a:t>
            </a:r>
          </a:p>
          <a:p>
            <a:r>
              <a:rPr lang="en-US" sz="2400" dirty="0" smtClean="0">
                <a:solidFill>
                  <a:srgbClr val="FFC000"/>
                </a:solidFill>
                <a:cs typeface="Times New Roman" pitchFamily="18" charset="0"/>
              </a:rPr>
              <a:t>This a form of potential energy until the bonds are broken. </a:t>
            </a:r>
          </a:p>
          <a:p>
            <a:r>
              <a:rPr lang="en-US" sz="2400" dirty="0" smtClean="0">
                <a:solidFill>
                  <a:srgbClr val="FFC000"/>
                </a:solidFill>
                <a:cs typeface="Times New Roman" pitchFamily="18" charset="0"/>
              </a:rPr>
              <a:t>Fossil fuels and biomass store chemical energy. </a:t>
            </a:r>
          </a:p>
          <a:p>
            <a:pPr>
              <a:buNone/>
            </a:pPr>
            <a:r>
              <a:rPr lang="en-US" sz="1800" b="1" u="sng" dirty="0" smtClean="0">
                <a:solidFill>
                  <a:srgbClr val="92D050"/>
                </a:solidFill>
              </a:rPr>
              <a:t>Examples:</a:t>
            </a:r>
          </a:p>
          <a:p>
            <a:pPr lvl="1"/>
            <a:r>
              <a:rPr lang="en-US" sz="2000" dirty="0" smtClean="0">
                <a:solidFill>
                  <a:srgbClr val="92D050"/>
                </a:solidFill>
              </a:rPr>
              <a:t>Digesting food…bonds are</a:t>
            </a:r>
          </a:p>
          <a:p>
            <a:pPr lvl="1"/>
            <a:r>
              <a:rPr lang="en-US" sz="2000" dirty="0" smtClean="0">
                <a:solidFill>
                  <a:srgbClr val="92D050"/>
                </a:solidFill>
              </a:rPr>
              <a:t>broken to release energy for</a:t>
            </a:r>
          </a:p>
          <a:p>
            <a:pPr lvl="1"/>
            <a:r>
              <a:rPr lang="en-US" sz="2000" dirty="0" smtClean="0">
                <a:solidFill>
                  <a:srgbClr val="92D050"/>
                </a:solidFill>
              </a:rPr>
              <a:t>your body to store and use.</a:t>
            </a:r>
          </a:p>
          <a:p>
            <a:pPr lvl="1"/>
            <a:r>
              <a:rPr lang="en-US" sz="2000" dirty="0" smtClean="0">
                <a:solidFill>
                  <a:srgbClr val="92D050"/>
                </a:solidFill>
              </a:rPr>
              <a:t>• Sports… your body uses energy</a:t>
            </a:r>
          </a:p>
          <a:p>
            <a:pPr lvl="1"/>
            <a:r>
              <a:rPr lang="en-US" sz="2000" dirty="0" smtClean="0">
                <a:solidFill>
                  <a:srgbClr val="92D050"/>
                </a:solidFill>
              </a:rPr>
              <a:t>stored in your muscles obtained</a:t>
            </a:r>
          </a:p>
          <a:p>
            <a:pPr lvl="1"/>
            <a:r>
              <a:rPr lang="en-US" sz="2000" dirty="0" smtClean="0">
                <a:solidFill>
                  <a:srgbClr val="92D050"/>
                </a:solidFill>
              </a:rPr>
              <a:t>from food.</a:t>
            </a:r>
          </a:p>
          <a:p>
            <a:pPr lvl="1"/>
            <a:r>
              <a:rPr lang="en-US" sz="2000" dirty="0" smtClean="0">
                <a:solidFill>
                  <a:srgbClr val="92D050"/>
                </a:solidFill>
              </a:rPr>
              <a:t>• Fire–a chemical change.</a:t>
            </a:r>
            <a:endParaRPr lang="en-US" sz="2000" dirty="0">
              <a:solidFill>
                <a:srgbClr val="92D050"/>
              </a:solidFill>
            </a:endParaRPr>
          </a:p>
        </p:txBody>
      </p:sp>
      <p:pic>
        <p:nvPicPr>
          <p:cNvPr id="4098" name="Picture 2" descr="http://fizkem.unideb.hu/kinetika.jpg"/>
          <p:cNvPicPr>
            <a:picLocks noChangeAspect="1" noChangeArrowheads="1"/>
          </p:cNvPicPr>
          <p:nvPr/>
        </p:nvPicPr>
        <p:blipFill>
          <a:blip r:embed="rId2" cstate="print"/>
          <a:srcRect/>
          <a:stretch>
            <a:fillRect/>
          </a:stretch>
        </p:blipFill>
        <p:spPr bwMode="auto">
          <a:xfrm>
            <a:off x="5334000" y="3505200"/>
            <a:ext cx="3505200" cy="1347196"/>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5867400" y="4724400"/>
            <a:ext cx="2514600" cy="18859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E567183-8DD5-4D7A-BA70-EB678C1C33F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Energy</a:t>
            </a:r>
            <a:endParaRPr lang="en-US" dirty="0"/>
          </a:p>
        </p:txBody>
      </p:sp>
      <p:sp>
        <p:nvSpPr>
          <p:cNvPr id="3" name="Content Placeholder 2"/>
          <p:cNvSpPr>
            <a:spLocks noGrp="1"/>
          </p:cNvSpPr>
          <p:nvPr>
            <p:ph idx="1"/>
          </p:nvPr>
        </p:nvSpPr>
        <p:spPr>
          <a:xfrm>
            <a:off x="228600" y="1600200"/>
            <a:ext cx="7772400" cy="4800600"/>
          </a:xfrm>
        </p:spPr>
        <p:txBody>
          <a:bodyPr/>
          <a:lstStyle/>
          <a:p>
            <a:r>
              <a:rPr lang="en-US" sz="2400" dirty="0" smtClean="0"/>
              <a:t>a form of energy that is reflected or emitted from objects in the form of electrical and magnetic waves that can travel through space </a:t>
            </a:r>
          </a:p>
          <a:p>
            <a:r>
              <a:rPr lang="en-US" sz="2400" dirty="0" smtClean="0"/>
              <a:t>Moving electric charges </a:t>
            </a:r>
          </a:p>
          <a:p>
            <a:pPr>
              <a:buNone/>
            </a:pPr>
            <a:r>
              <a:rPr lang="en-US" sz="2400" u="sng" dirty="0" smtClean="0">
                <a:solidFill>
                  <a:srgbClr val="92D050"/>
                </a:solidFill>
              </a:rPr>
              <a:t>Examples:</a:t>
            </a:r>
          </a:p>
          <a:p>
            <a:r>
              <a:rPr lang="en-US" sz="2400" dirty="0" smtClean="0">
                <a:solidFill>
                  <a:srgbClr val="92D050"/>
                </a:solidFill>
              </a:rPr>
              <a:t>Power lines carry electricity</a:t>
            </a:r>
          </a:p>
          <a:p>
            <a:r>
              <a:rPr lang="en-US" sz="2400" dirty="0" smtClean="0">
                <a:solidFill>
                  <a:srgbClr val="92D050"/>
                </a:solidFill>
              </a:rPr>
              <a:t>Electric motors are driven by electromagnetic energy</a:t>
            </a:r>
          </a:p>
          <a:p>
            <a:r>
              <a:rPr lang="en-US" sz="2400" dirty="0" smtClean="0">
                <a:solidFill>
                  <a:srgbClr val="92D050"/>
                </a:solidFill>
              </a:rPr>
              <a:t>Light is this form of energy (X-rays, radio</a:t>
            </a:r>
          </a:p>
          <a:p>
            <a:r>
              <a:rPr lang="en-US" sz="2400" dirty="0" smtClean="0">
                <a:solidFill>
                  <a:srgbClr val="92D050"/>
                </a:solidFill>
              </a:rPr>
              <a:t>waves, laser light etc.)</a:t>
            </a:r>
            <a:endParaRPr lang="en-US" dirty="0">
              <a:solidFill>
                <a:srgbClr val="92D050"/>
              </a:solidFill>
            </a:endParaRPr>
          </a:p>
        </p:txBody>
      </p:sp>
      <p:pic>
        <p:nvPicPr>
          <p:cNvPr id="25602" name="Picture 2"/>
          <p:cNvPicPr>
            <a:picLocks noChangeAspect="1" noChangeArrowheads="1"/>
          </p:cNvPicPr>
          <p:nvPr/>
        </p:nvPicPr>
        <p:blipFill>
          <a:blip r:embed="rId2" cstate="print"/>
          <a:srcRect/>
          <a:stretch>
            <a:fillRect/>
          </a:stretch>
        </p:blipFill>
        <p:spPr bwMode="auto">
          <a:xfrm>
            <a:off x="5334000" y="5410670"/>
            <a:ext cx="3373631" cy="144733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567183-8DD5-4D7A-BA70-EB678C1C33F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0203773">
  <a:themeElements>
    <a:clrScheme name="Office Them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Office Them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Office Them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Office Them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Office Them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Office Them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Gabriola"/>
        <a:ea typeface=""/>
        <a:cs typeface=""/>
      </a:majorFont>
      <a:minorFont>
        <a:latin typeface="Gabriol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11431</TotalTime>
  <Words>3470</Words>
  <Application>Microsoft Office PowerPoint</Application>
  <PresentationFormat>On-screen Show (4:3)</PresentationFormat>
  <Paragraphs>455</Paragraphs>
  <Slides>57</Slides>
  <Notes>3</Notes>
  <HiddenSlides>0</HiddenSlides>
  <MMClips>0</MMClips>
  <ScaleCrop>false</ScaleCrop>
  <HeadingPairs>
    <vt:vector size="4" baseType="variant">
      <vt:variant>
        <vt:lpstr>Theme</vt:lpstr>
      </vt:variant>
      <vt:variant>
        <vt:i4>6</vt:i4>
      </vt:variant>
      <vt:variant>
        <vt:lpstr>Slide Titles</vt:lpstr>
      </vt:variant>
      <vt:variant>
        <vt:i4>57</vt:i4>
      </vt:variant>
    </vt:vector>
  </HeadingPairs>
  <TitlesOfParts>
    <vt:vector size="63" baseType="lpstr">
      <vt:lpstr>Civic</vt:lpstr>
      <vt:lpstr>Equity</vt:lpstr>
      <vt:lpstr>10203773</vt:lpstr>
      <vt:lpstr>Module</vt:lpstr>
      <vt:lpstr>Urban</vt:lpstr>
      <vt:lpstr>Median</vt:lpstr>
      <vt:lpstr>Unit 11   ThermoChemistry</vt:lpstr>
      <vt:lpstr>Table of Contents</vt:lpstr>
      <vt:lpstr>Understanding Energy and it Forms</vt:lpstr>
      <vt:lpstr>ENERGY</vt:lpstr>
      <vt:lpstr>Types of Energy</vt:lpstr>
      <vt:lpstr>Kinetic Energy</vt:lpstr>
      <vt:lpstr>Potential Energy</vt:lpstr>
      <vt:lpstr>Chemical Energy</vt:lpstr>
      <vt:lpstr>Electromagnetic Energy</vt:lpstr>
      <vt:lpstr>Thermal Energy</vt:lpstr>
      <vt:lpstr>Units of Thermal Energy</vt:lpstr>
      <vt:lpstr>Nuclear Energy</vt:lpstr>
      <vt:lpstr>This is end of the section!</vt:lpstr>
      <vt:lpstr>Law of Conservation of Energy and Heat Transfer </vt:lpstr>
      <vt:lpstr>Law of Conservation of Energy</vt:lpstr>
      <vt:lpstr>Heat Energy </vt:lpstr>
      <vt:lpstr>Relating Temperature to Energy Transfer as Heat</vt:lpstr>
      <vt:lpstr>Examples</vt:lpstr>
      <vt:lpstr>Let’s Look @ Temperature </vt:lpstr>
      <vt:lpstr>Measuring Temperature</vt:lpstr>
      <vt:lpstr>Temperature Scales</vt:lpstr>
      <vt:lpstr>Methods of Energy Transfer</vt:lpstr>
      <vt:lpstr>Conduction</vt:lpstr>
      <vt:lpstr>Convection</vt:lpstr>
      <vt:lpstr>Radiation</vt:lpstr>
      <vt:lpstr>Main Ideas</vt:lpstr>
      <vt:lpstr>This is end of the section!</vt:lpstr>
      <vt:lpstr>Thermochemical Equations</vt:lpstr>
      <vt:lpstr>Thermochemical Equations</vt:lpstr>
      <vt:lpstr>Thermochemical Equations</vt:lpstr>
      <vt:lpstr>Writing Thermochemical Equations</vt:lpstr>
      <vt:lpstr>Practice </vt:lpstr>
      <vt:lpstr>Thermochemical equations using Standard Heat of Formations</vt:lpstr>
      <vt:lpstr>Thermochemical equations using Standard Heat of Formations</vt:lpstr>
      <vt:lpstr>Practice Problems</vt:lpstr>
      <vt:lpstr>Practice Problems</vt:lpstr>
      <vt:lpstr>Practice Problems</vt:lpstr>
      <vt:lpstr>Thermochemical &amp; Endothermic/ Exothermic equations</vt:lpstr>
      <vt:lpstr>Classify the following as endothermic or exothermic</vt:lpstr>
      <vt:lpstr>Exothermic vs. Endothermic</vt:lpstr>
      <vt:lpstr>This is end of the section!</vt:lpstr>
      <vt:lpstr> Specific Heat: The Equation</vt:lpstr>
      <vt:lpstr>Temperature and Energy</vt:lpstr>
      <vt:lpstr>Example</vt:lpstr>
      <vt:lpstr>High Specific Heat and Water</vt:lpstr>
      <vt:lpstr>Practice</vt:lpstr>
      <vt:lpstr>Specific Heat Capacity</vt:lpstr>
      <vt:lpstr>Specific Heats of Common Substances</vt:lpstr>
      <vt:lpstr>Using Q = m x Cp x (Tf – Ti)</vt:lpstr>
      <vt:lpstr>Using Q = m x Cp x (Tf – Ti)</vt:lpstr>
      <vt:lpstr>This is end of the section…now you try!</vt:lpstr>
      <vt:lpstr>Calorimetry</vt:lpstr>
      <vt:lpstr>Calorimetry</vt:lpstr>
      <vt:lpstr>Calorimetry Calculations</vt:lpstr>
      <vt:lpstr>Calorimetry Calculations</vt:lpstr>
      <vt:lpstr>Calorimetry Calculations</vt:lpstr>
      <vt:lpstr>This is end of the Unit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Thermodynamics</dc:title>
  <dc:creator>EPISD</dc:creator>
  <cp:lastModifiedBy>EPISD</cp:lastModifiedBy>
  <cp:revision>200</cp:revision>
  <dcterms:created xsi:type="dcterms:W3CDTF">2012-06-26T19:26:25Z</dcterms:created>
  <dcterms:modified xsi:type="dcterms:W3CDTF">2014-05-28T18:42:50Z</dcterms:modified>
</cp:coreProperties>
</file>