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91" r:id="rId4"/>
    <p:sldId id="292" r:id="rId5"/>
    <p:sldId id="294" r:id="rId6"/>
    <p:sldId id="293" r:id="rId7"/>
    <p:sldId id="295" r:id="rId8"/>
    <p:sldId id="301" r:id="rId9"/>
    <p:sldId id="302" r:id="rId10"/>
    <p:sldId id="297" r:id="rId11"/>
    <p:sldId id="282" r:id="rId12"/>
    <p:sldId id="259" r:id="rId13"/>
    <p:sldId id="262" r:id="rId14"/>
    <p:sldId id="263" r:id="rId15"/>
    <p:sldId id="264" r:id="rId16"/>
    <p:sldId id="296" r:id="rId17"/>
    <p:sldId id="298" r:id="rId18"/>
    <p:sldId id="268" r:id="rId19"/>
    <p:sldId id="265" r:id="rId20"/>
    <p:sldId id="266" r:id="rId21"/>
    <p:sldId id="261" r:id="rId22"/>
    <p:sldId id="267" r:id="rId23"/>
    <p:sldId id="269" r:id="rId24"/>
    <p:sldId id="270" r:id="rId25"/>
    <p:sldId id="271" r:id="rId26"/>
    <p:sldId id="272" r:id="rId27"/>
    <p:sldId id="299" r:id="rId28"/>
    <p:sldId id="273" r:id="rId29"/>
    <p:sldId id="274" r:id="rId30"/>
    <p:sldId id="275" r:id="rId31"/>
    <p:sldId id="276" r:id="rId32"/>
    <p:sldId id="277" r:id="rId33"/>
    <p:sldId id="278" r:id="rId34"/>
    <p:sldId id="279" r:id="rId35"/>
    <p:sldId id="289" r:id="rId36"/>
    <p:sldId id="280" r:id="rId37"/>
    <p:sldId id="290" r:id="rId38"/>
    <p:sldId id="300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139" autoAdjust="0"/>
    <p:restoredTop sz="94660"/>
  </p:normalViewPr>
  <p:slideViewPr>
    <p:cSldViewPr>
      <p:cViewPr varScale="1">
        <p:scale>
          <a:sx n="47" d="100"/>
          <a:sy n="47" d="100"/>
        </p:scale>
        <p:origin x="-331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57516-3B38-4D40-AF65-E48D2353BC4C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5E14-8AEF-475B-8655-450DADC526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57516-3B38-4D40-AF65-E48D2353BC4C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5E14-8AEF-475B-8655-450DADC526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57516-3B38-4D40-AF65-E48D2353BC4C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5E14-8AEF-475B-8655-450DADC526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57516-3B38-4D40-AF65-E48D2353BC4C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5E14-8AEF-475B-8655-450DADC526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57516-3B38-4D40-AF65-E48D2353BC4C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5E14-8AEF-475B-8655-450DADC526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57516-3B38-4D40-AF65-E48D2353BC4C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5E14-8AEF-475B-8655-450DADC526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57516-3B38-4D40-AF65-E48D2353BC4C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5E14-8AEF-475B-8655-450DADC526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57516-3B38-4D40-AF65-E48D2353BC4C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5E14-8AEF-475B-8655-450DADC526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57516-3B38-4D40-AF65-E48D2353BC4C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5E14-8AEF-475B-8655-450DADC526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57516-3B38-4D40-AF65-E48D2353BC4C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5E14-8AEF-475B-8655-450DADC526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57516-3B38-4D40-AF65-E48D2353BC4C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8C45E14-8AEF-475B-8655-450DADC526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B257516-3B38-4D40-AF65-E48D2353BC4C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8C45E14-8AEF-475B-8655-450DADC5261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5" Type="http://schemas.openxmlformats.org/officeDocument/2006/relationships/slide" Target="slide28.xml"/><Relationship Id="rId4" Type="http://schemas.openxmlformats.org/officeDocument/2006/relationships/slide" Target="slide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971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Unit 10:  Acids, Bases, Neutralization Reactions and </a:t>
            </a:r>
            <a:r>
              <a:rPr lang="en-US" dirty="0" err="1" smtClean="0"/>
              <a:t>pH.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495800"/>
            <a:ext cx="7854696" cy="485336"/>
          </a:xfrm>
        </p:spPr>
        <p:txBody>
          <a:bodyPr>
            <a:normAutofit lnSpcReduction="10000"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:\Users\cpasilla\AppData\Local\Microsoft\Windows\Temporary Internet Files\Content.IE5\T2Z3W3O0\MC900434720[1]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2362200"/>
            <a:ext cx="4114800" cy="335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85800"/>
            <a:ext cx="7851648" cy="1981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 Acid Base Reactions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048000"/>
            <a:ext cx="7854696" cy="3048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C.10.G define acids and bases and distinguish between Arrhenius and </a:t>
            </a:r>
            <a:r>
              <a:rPr lang="en-US" dirty="0" err="1" smtClean="0"/>
              <a:t>Bronsted</a:t>
            </a:r>
            <a:r>
              <a:rPr lang="en-US" dirty="0" smtClean="0"/>
              <a:t>‐Lowry definitions and predict products in acid‐base reactions that form water</a:t>
            </a:r>
          </a:p>
          <a:p>
            <a:pPr algn="l"/>
            <a:r>
              <a:rPr lang="en-US" b="1" dirty="0" smtClean="0"/>
              <a:t>C.10.H understand and differentiate among acid‐base reactions, precipitation reactions, and oxidation reduction reactions</a:t>
            </a:r>
          </a:p>
          <a:p>
            <a:pPr algn="l"/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Acids: General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Acid:</a:t>
            </a:r>
            <a:r>
              <a:rPr lang="en-US" dirty="0" smtClean="0"/>
              <a:t> a substance which when added to water produces hydrogen ions [H</a:t>
            </a:r>
            <a:r>
              <a:rPr lang="en-US" baseline="30000" dirty="0" smtClean="0"/>
              <a:t>+</a:t>
            </a:r>
            <a:r>
              <a:rPr lang="en-US" dirty="0" smtClean="0"/>
              <a:t>]. </a:t>
            </a:r>
          </a:p>
          <a:p>
            <a:r>
              <a:rPr lang="en-US" b="1" dirty="0" smtClean="0"/>
              <a:t>Properties:</a:t>
            </a:r>
            <a:r>
              <a:rPr lang="en-US" dirty="0" smtClean="0"/>
              <a:t> </a:t>
            </a:r>
          </a:p>
          <a:p>
            <a:r>
              <a:rPr lang="en-US" b="1" dirty="0" smtClean="0"/>
              <a:t>Acids:</a:t>
            </a:r>
            <a:r>
              <a:rPr lang="en-US" dirty="0" smtClean="0"/>
              <a:t> react with zinc, magnesium, or aluminum and form hydrogen (H</a:t>
            </a:r>
            <a:r>
              <a:rPr lang="en-US" baseline="-25000" dirty="0" smtClean="0"/>
              <a:t>2(g)</a:t>
            </a:r>
            <a:r>
              <a:rPr lang="en-US" dirty="0" smtClean="0"/>
              <a:t>) </a:t>
            </a:r>
          </a:p>
          <a:p>
            <a:r>
              <a:rPr lang="en-US" dirty="0" smtClean="0"/>
              <a:t>react with compounds containing CO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2-</a:t>
            </a:r>
            <a:r>
              <a:rPr lang="en-US" dirty="0" smtClean="0"/>
              <a:t> and form carbon dioxide and water </a:t>
            </a:r>
          </a:p>
          <a:p>
            <a:r>
              <a:rPr lang="en-US" dirty="0" smtClean="0"/>
              <a:t>turn litmus red </a:t>
            </a:r>
          </a:p>
          <a:p>
            <a:r>
              <a:rPr lang="en-US" dirty="0" smtClean="0"/>
              <a:t>taste sour (lemons contain citric acid, for example) </a:t>
            </a:r>
            <a:r>
              <a:rPr lang="en-US" b="1" dirty="0" smtClean="0"/>
              <a:t>DO NOT TASTE ACIDS IN THE LABORATORY!!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Base:</a:t>
            </a:r>
            <a:r>
              <a:rPr lang="en-US" sz="2800" dirty="0" smtClean="0"/>
              <a:t> a substance which when added to water produces hydroxide ions [OH</a:t>
            </a:r>
            <a:r>
              <a:rPr lang="en-US" sz="2800" baseline="30000" dirty="0" smtClean="0"/>
              <a:t>-</a:t>
            </a:r>
            <a:r>
              <a:rPr lang="en-US" sz="2800" dirty="0" smtClean="0"/>
              <a:t>].</a:t>
            </a:r>
            <a:r>
              <a:rPr lang="en-US" sz="2800" b="1" dirty="0" smtClean="0"/>
              <a:t> </a:t>
            </a:r>
          </a:p>
          <a:p>
            <a:r>
              <a:rPr lang="en-US" sz="2800" b="1" dirty="0" smtClean="0"/>
              <a:t>Bases:</a:t>
            </a:r>
            <a:r>
              <a:rPr lang="en-US" sz="2800" dirty="0" smtClean="0"/>
              <a:t> feel soapy or slippery </a:t>
            </a:r>
          </a:p>
          <a:p>
            <a:r>
              <a:rPr lang="en-US" sz="2800" dirty="0" smtClean="0"/>
              <a:t>turn litmus blue </a:t>
            </a:r>
          </a:p>
          <a:p>
            <a:r>
              <a:rPr lang="en-US" sz="2800" dirty="0" smtClean="0"/>
              <a:t>they react with most </a:t>
            </a:r>
            <a:r>
              <a:rPr lang="en-US" sz="2800" dirty="0" err="1" smtClean="0"/>
              <a:t>cations</a:t>
            </a:r>
            <a:r>
              <a:rPr lang="en-US" sz="2800" dirty="0" smtClean="0"/>
              <a:t> to precipitate hydroxides </a:t>
            </a:r>
          </a:p>
          <a:p>
            <a:r>
              <a:rPr lang="en-US" sz="2800" dirty="0" smtClean="0"/>
              <a:t>taste bitter (ever get soap in your mouth?) </a:t>
            </a:r>
            <a:r>
              <a:rPr lang="en-US" sz="2800" b="1" dirty="0" smtClean="0"/>
              <a:t>DO NOT TASTE BASES IN THE LABORATORY!!</a:t>
            </a:r>
            <a:r>
              <a:rPr lang="en-US" sz="2800" dirty="0" smtClean="0"/>
              <a:t> 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Arrhenius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43400"/>
          </a:xfrm>
        </p:spPr>
        <p:txBody>
          <a:bodyPr>
            <a:normAutofit/>
          </a:bodyPr>
          <a:lstStyle/>
          <a:p>
            <a:r>
              <a:rPr lang="en-US" b="1" dirty="0" smtClean="0"/>
              <a:t> Arrhenius Model Basis for the model--action in water </a:t>
            </a:r>
            <a:endParaRPr lang="en-US" dirty="0" smtClean="0"/>
          </a:p>
          <a:p>
            <a:r>
              <a:rPr lang="en-US" dirty="0" smtClean="0"/>
              <a:t>acid definition: produces H in water solution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base definition: produces OH</a:t>
            </a:r>
            <a:r>
              <a:rPr lang="en-US" baseline="30000" dirty="0" smtClean="0"/>
              <a:t>1-</a:t>
            </a:r>
            <a:r>
              <a:rPr lang="en-US" dirty="0" smtClean="0"/>
              <a:t> in water solution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Bronsted</a:t>
            </a:r>
            <a:r>
              <a:rPr lang="en-US" b="1" dirty="0" smtClean="0"/>
              <a:t>-Lowry Model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Basis for the model-- proton transfer </a:t>
            </a:r>
            <a:endParaRPr lang="en-US" dirty="0" smtClean="0"/>
          </a:p>
          <a:p>
            <a:r>
              <a:rPr lang="en-US" dirty="0" smtClean="0"/>
              <a:t>acid definition: donates a proton</a:t>
            </a:r>
          </a:p>
          <a:p>
            <a:r>
              <a:rPr lang="en-US" dirty="0" smtClean="0"/>
              <a:t>base definition: accepts a proton </a:t>
            </a:r>
          </a:p>
          <a:p>
            <a:r>
              <a:rPr lang="en-US" dirty="0" smtClean="0"/>
              <a:t>conjugate acid definition: the acid becomes the conjugate base after it donates the proton because it can now accept it back. </a:t>
            </a:r>
          </a:p>
          <a:p>
            <a:r>
              <a:rPr lang="en-US" dirty="0" smtClean="0"/>
              <a:t>conjugate base definition: the base becomes the conjugate acid after it accepts the proton because it can now donate it back.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Acid-Base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8912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Strong acid + strong base:  </a:t>
            </a:r>
            <a:r>
              <a:rPr lang="en-US" dirty="0" err="1" smtClean="0"/>
              <a:t>HCl</a:t>
            </a:r>
            <a:r>
              <a:rPr lang="en-US" dirty="0" smtClean="0"/>
              <a:t> + </a:t>
            </a:r>
            <a:r>
              <a:rPr lang="en-US" dirty="0" err="1" smtClean="0"/>
              <a:t>NaOH</a:t>
            </a:r>
            <a:r>
              <a:rPr lang="en-US" dirty="0" smtClean="0"/>
              <a:t>  →   </a:t>
            </a:r>
            <a:r>
              <a:rPr lang="en-US" dirty="0" err="1" smtClean="0"/>
              <a:t>NaCl</a:t>
            </a:r>
            <a:r>
              <a:rPr lang="en-US" dirty="0" smtClean="0"/>
              <a:t> + H</a:t>
            </a:r>
            <a:r>
              <a:rPr lang="en-US" baseline="-25000" dirty="0" smtClean="0"/>
              <a:t>2</a:t>
            </a:r>
            <a:r>
              <a:rPr lang="en-US" dirty="0" smtClean="0"/>
              <a:t>O </a:t>
            </a:r>
          </a:p>
          <a:p>
            <a:r>
              <a:rPr lang="en-US" dirty="0" smtClean="0"/>
              <a:t>net ionic reaction:  H</a:t>
            </a:r>
            <a:r>
              <a:rPr lang="en-US" baseline="30000" dirty="0" smtClean="0"/>
              <a:t>+</a:t>
            </a:r>
            <a:r>
              <a:rPr lang="en-US" dirty="0" smtClean="0"/>
              <a:t> + OH</a:t>
            </a:r>
            <a:r>
              <a:rPr lang="en-US" baseline="30000" dirty="0" smtClean="0"/>
              <a:t>-</a:t>
            </a:r>
            <a:r>
              <a:rPr lang="en-US" dirty="0" smtClean="0"/>
              <a:t>  →   H</a:t>
            </a:r>
            <a:r>
              <a:rPr lang="en-US" baseline="-25000" dirty="0" smtClean="0"/>
              <a:t>2</a:t>
            </a:r>
            <a:r>
              <a:rPr lang="en-US" dirty="0" smtClean="0"/>
              <a:t>O </a:t>
            </a:r>
          </a:p>
          <a:p>
            <a:r>
              <a:rPr lang="en-US" dirty="0" smtClean="0"/>
              <a:t>·  Strong acid + weak base: </a:t>
            </a:r>
          </a:p>
          <a:p>
            <a:r>
              <a:rPr lang="en-US" b="1" dirty="0" smtClean="0"/>
              <a:t>example:</a:t>
            </a:r>
            <a:r>
              <a:rPr lang="en-US" dirty="0" smtClean="0"/>
              <a:t>  write the net ionic equation for the reaction between hydrochloric acid, </a:t>
            </a:r>
            <a:r>
              <a:rPr lang="en-US" dirty="0" err="1" smtClean="0"/>
              <a:t>HCl</a:t>
            </a:r>
            <a:r>
              <a:rPr lang="en-US" dirty="0" smtClean="0"/>
              <a:t>, and aqueous ammonia, NH</a:t>
            </a:r>
            <a:r>
              <a:rPr lang="en-US" baseline="-25000" dirty="0" smtClean="0"/>
              <a:t>3</a:t>
            </a:r>
            <a:r>
              <a:rPr lang="en-US" dirty="0" smtClean="0"/>
              <a:t>. What is the pH of the resulting solution? </a:t>
            </a:r>
          </a:p>
          <a:p>
            <a:r>
              <a:rPr lang="en-US" dirty="0" smtClean="0"/>
              <a:t>·  Strong base + weak acid: </a:t>
            </a:r>
          </a:p>
          <a:p>
            <a:r>
              <a:rPr lang="en-US" b="1" dirty="0" smtClean="0"/>
              <a:t>example:</a:t>
            </a:r>
            <a:r>
              <a:rPr lang="en-US" dirty="0" smtClean="0"/>
              <a:t>  write the net ionic equation for the reaction between citric acid (H</a:t>
            </a:r>
            <a:r>
              <a:rPr lang="en-US" baseline="-25000" dirty="0" smtClean="0"/>
              <a:t>3</a:t>
            </a:r>
            <a:r>
              <a:rPr lang="en-US" dirty="0" smtClean="0"/>
              <a:t>C</a:t>
            </a:r>
            <a:r>
              <a:rPr lang="en-US" baseline="-25000" dirty="0" smtClean="0"/>
              <a:t>6</a:t>
            </a:r>
            <a:r>
              <a:rPr lang="en-US" dirty="0" smtClean="0"/>
              <a:t>H</a:t>
            </a:r>
            <a:r>
              <a:rPr lang="en-US" baseline="-25000" dirty="0" smtClean="0"/>
              <a:t>5</a:t>
            </a:r>
            <a:r>
              <a:rPr lang="en-US" dirty="0" smtClean="0"/>
              <a:t>0</a:t>
            </a:r>
            <a:r>
              <a:rPr lang="en-US" baseline="-25000" dirty="0" smtClean="0"/>
              <a:t>7</a:t>
            </a:r>
            <a:r>
              <a:rPr lang="en-US" dirty="0" smtClean="0"/>
              <a:t>) and sodium hydroxide. What is the pH of the resulting solution? 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:\Users\cpasilla\AppData\Local\Microsoft\Windows\Temporary Internet Files\Content.IE5\T2Z3W3O0\MC900434720[1]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2362200"/>
            <a:ext cx="3810000" cy="327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981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Calculation Of pH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581400"/>
            <a:ext cx="7854696" cy="2590800"/>
          </a:xfrm>
        </p:spPr>
        <p:txBody>
          <a:bodyPr>
            <a:normAutofit/>
          </a:bodyPr>
          <a:lstStyle/>
          <a:p>
            <a:r>
              <a:rPr lang="en-US" dirty="0" smtClean="0"/>
              <a:t>C.10.I define pH and use the hydrogen or hydroxide ion concentrations to calculate the pH of a solution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Dissociation: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 Water dissociation: H</a:t>
            </a:r>
            <a:r>
              <a:rPr lang="en-US" b="1" baseline="-25000" dirty="0" smtClean="0"/>
              <a:t>2</a:t>
            </a:r>
            <a:r>
              <a:rPr lang="en-US" b="1" dirty="0" smtClean="0"/>
              <a:t>O</a:t>
            </a:r>
            <a:r>
              <a:rPr lang="en-US" b="1" baseline="-25000" dirty="0" smtClean="0"/>
              <a:t>(l)</a:t>
            </a:r>
            <a:r>
              <a:rPr lang="en-US" b="1" dirty="0" smtClean="0"/>
              <a:t>  →  H</a:t>
            </a:r>
            <a:r>
              <a:rPr lang="en-US" b="1" baseline="30000" dirty="0" smtClean="0"/>
              <a:t>+</a:t>
            </a:r>
            <a:r>
              <a:rPr lang="en-US" b="1" baseline="-25000" dirty="0" smtClean="0"/>
              <a:t>(</a:t>
            </a:r>
            <a:r>
              <a:rPr lang="en-US" b="1" baseline="-25000" dirty="0" err="1" smtClean="0"/>
              <a:t>aq</a:t>
            </a:r>
            <a:r>
              <a:rPr lang="en-US" b="1" baseline="-25000" dirty="0" smtClean="0"/>
              <a:t>)</a:t>
            </a:r>
            <a:r>
              <a:rPr lang="en-US" b="1" dirty="0" smtClean="0"/>
              <a:t> + OH</a:t>
            </a:r>
            <a:r>
              <a:rPr lang="en-US" b="1" baseline="30000" dirty="0" smtClean="0"/>
              <a:t>-</a:t>
            </a:r>
            <a:r>
              <a:rPr lang="en-US" b="1" baseline="-25000" dirty="0" smtClean="0"/>
              <a:t>(</a:t>
            </a:r>
            <a:r>
              <a:rPr lang="en-US" b="1" baseline="-25000" dirty="0" err="1" smtClean="0"/>
              <a:t>aq</a:t>
            </a:r>
            <a:r>
              <a:rPr lang="en-US" b="1" baseline="-25000" dirty="0" smtClean="0"/>
              <a:t>)</a:t>
            </a:r>
            <a:r>
              <a:rPr lang="en-US" dirty="0" smtClean="0"/>
              <a:t> </a:t>
            </a:r>
          </a:p>
          <a:p>
            <a:r>
              <a:rPr lang="en-US" b="1" dirty="0" smtClean="0"/>
              <a:t>equilibrium constant, K</a:t>
            </a:r>
            <a:r>
              <a:rPr lang="en-US" b="1" baseline="-25000" dirty="0" smtClean="0"/>
              <a:t>W</a:t>
            </a:r>
            <a:r>
              <a:rPr lang="en-US" b="1" dirty="0" smtClean="0"/>
              <a:t> = [H</a:t>
            </a:r>
            <a:r>
              <a:rPr lang="en-US" b="1" baseline="30000" dirty="0" smtClean="0"/>
              <a:t>+</a:t>
            </a:r>
            <a:r>
              <a:rPr lang="en-US" b="1" dirty="0" smtClean="0"/>
              <a:t>][OH</a:t>
            </a:r>
            <a:r>
              <a:rPr lang="en-US" b="1" baseline="30000" dirty="0" smtClean="0"/>
              <a:t>-</a:t>
            </a:r>
            <a:r>
              <a:rPr lang="en-US" b="1" dirty="0" smtClean="0"/>
              <a:t>] / [H</a:t>
            </a:r>
            <a:r>
              <a:rPr lang="en-US" b="1" baseline="-25000" dirty="0" smtClean="0"/>
              <a:t>2</a:t>
            </a:r>
            <a:r>
              <a:rPr lang="en-US" b="1" dirty="0" smtClean="0"/>
              <a:t>O]</a:t>
            </a:r>
            <a:r>
              <a:rPr lang="en-US" dirty="0" smtClean="0"/>
              <a:t> </a:t>
            </a:r>
            <a:r>
              <a:rPr lang="en-US" b="1" dirty="0" smtClean="0"/>
              <a:t>Note:</a:t>
            </a:r>
            <a:r>
              <a:rPr lang="en-US" dirty="0" smtClean="0"/>
              <a:t>  water is not involved in the equilibrium expression because it is a pure liquid, also, the amount of water not dissociated is so large compared to that dissociated that we consider it a constant </a:t>
            </a:r>
          </a:p>
          <a:p>
            <a:r>
              <a:rPr lang="en-US" b="1" dirty="0" smtClean="0"/>
              <a:t>Value for </a:t>
            </a:r>
            <a:r>
              <a:rPr lang="en-US" b="1" dirty="0" err="1" smtClean="0"/>
              <a:t>K</a:t>
            </a:r>
            <a:r>
              <a:rPr lang="en-US" b="1" baseline="-25000" dirty="0" err="1" smtClean="0"/>
              <a:t>w</a:t>
            </a:r>
            <a:r>
              <a:rPr lang="en-US" b="1" dirty="0" smtClean="0"/>
              <a:t> = [H</a:t>
            </a:r>
            <a:r>
              <a:rPr lang="en-US" b="1" baseline="30000" dirty="0" smtClean="0"/>
              <a:t>+</a:t>
            </a:r>
            <a:r>
              <a:rPr lang="en-US" b="1" dirty="0" smtClean="0"/>
              <a:t>][OH</a:t>
            </a:r>
            <a:r>
              <a:rPr lang="en-US" b="1" baseline="30000" dirty="0" smtClean="0"/>
              <a:t>-</a:t>
            </a:r>
            <a:r>
              <a:rPr lang="en-US" b="1" dirty="0" smtClean="0"/>
              <a:t>] = 1.0 x 10</a:t>
            </a:r>
            <a:r>
              <a:rPr lang="en-US" b="1" baseline="30000" dirty="0" smtClean="0"/>
              <a:t>-14</a:t>
            </a:r>
            <a:r>
              <a:rPr lang="en-US" dirty="0" smtClean="0"/>
              <a:t> </a:t>
            </a:r>
          </a:p>
          <a:p>
            <a:r>
              <a:rPr lang="en-US" dirty="0" smtClean="0"/>
              <a:t>Note: The reverse reaction, H</a:t>
            </a:r>
            <a:r>
              <a:rPr lang="en-US" baseline="30000" dirty="0" smtClean="0"/>
              <a:t>+</a:t>
            </a:r>
            <a:r>
              <a:rPr lang="en-US" baseline="-25000" dirty="0" smtClean="0"/>
              <a:t>(</a:t>
            </a:r>
            <a:r>
              <a:rPr lang="en-US" baseline="-25000" dirty="0" err="1" smtClean="0"/>
              <a:t>aq</a:t>
            </a:r>
            <a:r>
              <a:rPr lang="en-US" baseline="-25000" dirty="0" smtClean="0"/>
              <a:t>)</a:t>
            </a:r>
            <a:r>
              <a:rPr lang="en-US" dirty="0" smtClean="0"/>
              <a:t> + OH</a:t>
            </a:r>
            <a:r>
              <a:rPr lang="en-US" baseline="30000" dirty="0" smtClean="0"/>
              <a:t>-</a:t>
            </a:r>
            <a:r>
              <a:rPr lang="en-US" baseline="-25000" dirty="0" smtClean="0"/>
              <a:t>(</a:t>
            </a:r>
            <a:r>
              <a:rPr lang="en-US" baseline="-25000" dirty="0" err="1" smtClean="0"/>
              <a:t>aq</a:t>
            </a:r>
            <a:r>
              <a:rPr lang="en-US" baseline="-25000" dirty="0" smtClean="0"/>
              <a:t>)</a:t>
            </a:r>
            <a:r>
              <a:rPr lang="en-US" dirty="0" smtClean="0"/>
              <a:t>  →  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(l)</a:t>
            </a:r>
            <a:r>
              <a:rPr lang="en-US" dirty="0" smtClean="0"/>
              <a:t> </a:t>
            </a:r>
            <a:r>
              <a:rPr lang="en-US" b="1" dirty="0" smtClean="0"/>
              <a:t>is not</a:t>
            </a:r>
            <a:r>
              <a:rPr lang="en-US" dirty="0" smtClean="0"/>
              <a:t> equal to 1 x 10</a:t>
            </a:r>
            <a:r>
              <a:rPr lang="en-US" baseline="30000" dirty="0" smtClean="0"/>
              <a:t>-14</a:t>
            </a:r>
            <a:r>
              <a:rPr lang="en-US" dirty="0" smtClean="0"/>
              <a:t> </a:t>
            </a:r>
          </a:p>
          <a:p>
            <a:r>
              <a:rPr lang="en-US" dirty="0" smtClean="0"/>
              <a:t>[H</a:t>
            </a:r>
            <a:r>
              <a:rPr lang="en-US" baseline="30000" dirty="0" smtClean="0"/>
              <a:t>+</a:t>
            </a:r>
            <a:r>
              <a:rPr lang="en-US" dirty="0" smtClean="0"/>
              <a:t>] for pure water = 1 x 10</a:t>
            </a:r>
            <a:r>
              <a:rPr lang="en-US" baseline="30000" dirty="0" smtClean="0"/>
              <a:t>-7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[OH</a:t>
            </a:r>
            <a:r>
              <a:rPr lang="en-US" baseline="30000" dirty="0" smtClean="0"/>
              <a:t>-</a:t>
            </a:r>
            <a:r>
              <a:rPr lang="en-US" dirty="0" smtClean="0"/>
              <a:t>] for pure water = 1 x 10</a:t>
            </a:r>
            <a:r>
              <a:rPr lang="en-US" baseline="30000" dirty="0" smtClean="0"/>
              <a:t>-7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mtClean="0"/>
              <a:t>Unit 10:  </a:t>
            </a:r>
            <a:r>
              <a:rPr lang="en-US" dirty="0" smtClean="0"/>
              <a:t>Power Point Index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971800"/>
            <a:ext cx="7854696" cy="485336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2800" dirty="0" smtClean="0">
                <a:hlinkClick r:id="rId2" action="ppaction://hlinksldjump"/>
              </a:rPr>
              <a:t>Naming Acids…Slide 3</a:t>
            </a:r>
            <a:endParaRPr lang="en-US" sz="2800" dirty="0" smtClean="0"/>
          </a:p>
          <a:p>
            <a:pPr algn="l">
              <a:buFont typeface="Arial" pitchFamily="34" charset="0"/>
              <a:buChar char="•"/>
            </a:pPr>
            <a:r>
              <a:rPr lang="en-US" sz="2800" dirty="0" smtClean="0">
                <a:hlinkClick r:id="rId3" action="ppaction://hlinksldjump"/>
              </a:rPr>
              <a:t> </a:t>
            </a:r>
            <a:r>
              <a:rPr lang="en-US" sz="3200" dirty="0" smtClean="0">
                <a:hlinkClick r:id="rId3" action="ppaction://hlinksldjump"/>
              </a:rPr>
              <a:t>Acids, Bases and  Neutralization Reactions …Slide 8   </a:t>
            </a:r>
            <a:endParaRPr lang="en-US" sz="3200" dirty="0" smtClean="0"/>
          </a:p>
          <a:p>
            <a:pPr algn="l">
              <a:buFont typeface="Arial" pitchFamily="34" charset="0"/>
              <a:buChar char="•"/>
            </a:pPr>
            <a:r>
              <a:rPr lang="en-US" sz="3200" dirty="0" smtClean="0">
                <a:hlinkClick r:id="rId4" action="ppaction://hlinksldjump"/>
              </a:rPr>
              <a:t>Calculation of pH…Slide 14    </a:t>
            </a:r>
            <a:endParaRPr lang="en-US" sz="3200" dirty="0" smtClean="0"/>
          </a:p>
          <a:p>
            <a:pPr algn="l">
              <a:buFont typeface="Arial" pitchFamily="34" charset="0"/>
              <a:buChar char="•"/>
            </a:pPr>
            <a:r>
              <a:rPr lang="en-US" sz="3200" dirty="0" smtClean="0">
                <a:hlinkClick r:id="rId5" action="ppaction://hlinksldjump"/>
              </a:rPr>
              <a:t>Strength of Acids and Bases …Slide 23  </a:t>
            </a:r>
            <a:endParaRPr lang="en-US" sz="3200" dirty="0" smtClean="0"/>
          </a:p>
          <a:p>
            <a:pPr algn="l">
              <a:buFont typeface="Arial" pitchFamily="34" charset="0"/>
              <a:buChar char="•"/>
            </a:pPr>
            <a:endParaRPr lang="en-US" sz="2800" dirty="0" smtClean="0"/>
          </a:p>
          <a:p>
            <a:pPr algn="l">
              <a:buFont typeface="Arial" pitchFamily="34" charset="0"/>
              <a:buChar char="•"/>
            </a:pPr>
            <a:endParaRPr lang="en-US" sz="2800" dirty="0" smtClean="0"/>
          </a:p>
          <a:p>
            <a:pPr algn="l">
              <a:buFont typeface="Arial" pitchFamily="34" charset="0"/>
              <a:buChar char="•"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Definitions of acidic, basic, and neutral solutions based on [H</a:t>
            </a:r>
            <a:r>
              <a:rPr lang="en-US" baseline="30000" dirty="0" smtClean="0"/>
              <a:t>+</a:t>
            </a:r>
            <a:r>
              <a:rPr lang="en-US" dirty="0" smtClean="0"/>
              <a:t>] </a:t>
            </a:r>
          </a:p>
          <a:p>
            <a:r>
              <a:rPr lang="en-US" dirty="0" smtClean="0"/>
              <a:t>acidic: if [H</a:t>
            </a:r>
            <a:r>
              <a:rPr lang="en-US" baseline="30000" dirty="0" smtClean="0"/>
              <a:t>+</a:t>
            </a:r>
            <a:r>
              <a:rPr lang="en-US" dirty="0" smtClean="0"/>
              <a:t>] is </a:t>
            </a:r>
            <a:r>
              <a:rPr lang="en-US" b="1" dirty="0" smtClean="0"/>
              <a:t>greater</a:t>
            </a:r>
            <a:r>
              <a:rPr lang="en-US" dirty="0" smtClean="0"/>
              <a:t> than 1 x 10</a:t>
            </a:r>
            <a:r>
              <a:rPr lang="en-US" baseline="30000" dirty="0" smtClean="0"/>
              <a:t>-7</a:t>
            </a:r>
            <a:r>
              <a:rPr lang="en-US" dirty="0" smtClean="0"/>
              <a:t> M </a:t>
            </a:r>
            <a:br>
              <a:rPr lang="en-US" dirty="0" smtClean="0"/>
            </a:br>
            <a:r>
              <a:rPr lang="en-US" dirty="0" smtClean="0"/>
              <a:t>basic: if [H</a:t>
            </a:r>
            <a:r>
              <a:rPr lang="en-US" baseline="30000" dirty="0" smtClean="0"/>
              <a:t>+</a:t>
            </a:r>
            <a:r>
              <a:rPr lang="en-US" dirty="0" smtClean="0"/>
              <a:t>] is </a:t>
            </a:r>
            <a:r>
              <a:rPr lang="en-US" b="1" dirty="0" smtClean="0"/>
              <a:t>less</a:t>
            </a:r>
            <a:r>
              <a:rPr lang="en-US" dirty="0" smtClean="0"/>
              <a:t> than1 x 10</a:t>
            </a:r>
            <a:r>
              <a:rPr lang="en-US" baseline="30000" dirty="0" smtClean="0"/>
              <a:t>-7</a:t>
            </a:r>
            <a:r>
              <a:rPr lang="en-US" dirty="0" smtClean="0"/>
              <a:t> M</a:t>
            </a:r>
            <a:br>
              <a:rPr lang="en-US" dirty="0" smtClean="0"/>
            </a:br>
            <a:r>
              <a:rPr lang="en-US" dirty="0" smtClean="0"/>
              <a:t>neutral: if [H</a:t>
            </a:r>
            <a:r>
              <a:rPr lang="en-US" baseline="30000" dirty="0" smtClean="0"/>
              <a:t>+</a:t>
            </a:r>
            <a:r>
              <a:rPr lang="en-US" dirty="0" smtClean="0"/>
              <a:t>] if </a:t>
            </a:r>
            <a:r>
              <a:rPr lang="en-US" b="1" dirty="0" smtClean="0"/>
              <a:t>equal</a:t>
            </a:r>
            <a:r>
              <a:rPr lang="en-US" dirty="0" smtClean="0"/>
              <a:t> to 1 x 10</a:t>
            </a:r>
            <a:r>
              <a:rPr lang="en-US" baseline="30000" dirty="0" smtClean="0"/>
              <a:t>-7</a:t>
            </a:r>
            <a:r>
              <a:rPr lang="en-US" dirty="0" smtClean="0"/>
              <a:t> M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Example 1: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What is the [H</a:t>
            </a:r>
            <a:r>
              <a:rPr lang="en-US" baseline="30000" dirty="0" smtClean="0"/>
              <a:t>+</a:t>
            </a:r>
            <a:r>
              <a:rPr lang="en-US" dirty="0" smtClean="0"/>
              <a:t>] of a sample of lake water with [OH</a:t>
            </a:r>
            <a:r>
              <a:rPr lang="en-US" baseline="30000" dirty="0" smtClean="0"/>
              <a:t>-</a:t>
            </a:r>
            <a:r>
              <a:rPr lang="en-US" dirty="0" smtClean="0"/>
              <a:t>] of 4.0 x 10</a:t>
            </a:r>
            <a:r>
              <a:rPr lang="en-US" baseline="30000" dirty="0" smtClean="0"/>
              <a:t>-9</a:t>
            </a:r>
            <a:r>
              <a:rPr lang="en-US" dirty="0" smtClean="0"/>
              <a:t> M? Is the lake acidic, basic, or neutral? </a:t>
            </a:r>
          </a:p>
          <a:p>
            <a:r>
              <a:rPr lang="en-US" b="1" dirty="0" smtClean="0"/>
              <a:t>Solution:</a:t>
            </a:r>
            <a:r>
              <a:rPr lang="en-US" dirty="0" smtClean="0"/>
              <a:t> [H</a:t>
            </a:r>
            <a:r>
              <a:rPr lang="en-US" baseline="30000" dirty="0" smtClean="0"/>
              <a:t>+</a:t>
            </a:r>
            <a:r>
              <a:rPr lang="en-US" dirty="0" smtClean="0"/>
              <a:t>] = 1 x 10</a:t>
            </a:r>
            <a:r>
              <a:rPr lang="en-US" baseline="30000" dirty="0" smtClean="0"/>
              <a:t>-14</a:t>
            </a:r>
            <a:r>
              <a:rPr lang="en-US" dirty="0" smtClean="0"/>
              <a:t> / 4 x 10</a:t>
            </a:r>
            <a:r>
              <a:rPr lang="en-US" baseline="30000" dirty="0" smtClean="0"/>
              <a:t>-9</a:t>
            </a:r>
            <a:r>
              <a:rPr lang="en-US" dirty="0" smtClean="0"/>
              <a:t> = 2.5 x 10</a:t>
            </a:r>
            <a:r>
              <a:rPr lang="en-US" baseline="30000" dirty="0" smtClean="0"/>
              <a:t>-6</a:t>
            </a:r>
            <a:r>
              <a:rPr lang="en-US" dirty="0" smtClean="0"/>
              <a:t> M </a:t>
            </a:r>
          </a:p>
          <a:p>
            <a:r>
              <a:rPr lang="en-US" dirty="0" smtClean="0"/>
              <a:t>Therefore the lake is slightly acidic </a:t>
            </a:r>
          </a:p>
          <a:p>
            <a:r>
              <a:rPr lang="en-US" b="1" dirty="0" smtClean="0"/>
              <a:t>Remember:</a:t>
            </a:r>
            <a:r>
              <a:rPr lang="en-US" dirty="0" smtClean="0"/>
              <a:t> the smaller the negative exponent, the larger the number is. </a:t>
            </a:r>
          </a:p>
          <a:p>
            <a:r>
              <a:rPr lang="en-US" dirty="0" smtClean="0"/>
              <a:t>Therefore: </a:t>
            </a:r>
          </a:p>
          <a:p>
            <a:r>
              <a:rPr lang="en-US" dirty="0" smtClean="0"/>
              <a:t>acid solutions should have exponents of [H</a:t>
            </a:r>
            <a:r>
              <a:rPr lang="en-US" baseline="30000" dirty="0" smtClean="0"/>
              <a:t>+</a:t>
            </a:r>
            <a:r>
              <a:rPr lang="en-US" dirty="0" smtClean="0"/>
              <a:t>] from 0 to -6.</a:t>
            </a:r>
            <a:br>
              <a:rPr lang="en-US" dirty="0" smtClean="0"/>
            </a:br>
            <a:r>
              <a:rPr lang="en-US" dirty="0" smtClean="0"/>
              <a:t>basic solutions will have exponents of [H</a:t>
            </a:r>
            <a:r>
              <a:rPr lang="en-US" baseline="30000" dirty="0" smtClean="0"/>
              <a:t>+</a:t>
            </a:r>
            <a:r>
              <a:rPr lang="en-US" dirty="0" smtClean="0"/>
              <a:t>] from -8 on.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 2: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[H</a:t>
            </a:r>
            <a:r>
              <a:rPr lang="en-US" baseline="30000" dirty="0" smtClean="0"/>
              <a:t>+</a:t>
            </a:r>
            <a:r>
              <a:rPr lang="en-US" dirty="0" smtClean="0"/>
              <a:t>] of human saliva if its [OH</a:t>
            </a:r>
            <a:r>
              <a:rPr lang="en-US" baseline="30000" dirty="0" smtClean="0"/>
              <a:t>-</a:t>
            </a:r>
            <a:r>
              <a:rPr lang="en-US" dirty="0" smtClean="0"/>
              <a:t>] is 4 x 10</a:t>
            </a:r>
            <a:r>
              <a:rPr lang="en-US" baseline="30000" dirty="0" smtClean="0"/>
              <a:t>-8</a:t>
            </a:r>
            <a:r>
              <a:rPr lang="en-US" dirty="0" smtClean="0"/>
              <a:t> M? Is human saliva acidic, basic, or neutral? </a:t>
            </a:r>
            <a:r>
              <a:rPr lang="en-US" b="1" dirty="0" smtClean="0"/>
              <a:t>Solution:</a:t>
            </a:r>
            <a:r>
              <a:rPr lang="en-US" dirty="0" smtClean="0"/>
              <a:t> [H</a:t>
            </a:r>
            <a:r>
              <a:rPr lang="en-US" baseline="30000" dirty="0" smtClean="0"/>
              <a:t>+</a:t>
            </a:r>
            <a:r>
              <a:rPr lang="en-US" dirty="0" smtClean="0"/>
              <a:t>] = 1.0 x 10</a:t>
            </a:r>
            <a:r>
              <a:rPr lang="en-US" baseline="30000" dirty="0" smtClean="0"/>
              <a:t>-14</a:t>
            </a:r>
            <a:r>
              <a:rPr lang="en-US" dirty="0" smtClean="0"/>
              <a:t> / 4 x 10</a:t>
            </a:r>
            <a:r>
              <a:rPr lang="en-US" baseline="30000" dirty="0" smtClean="0"/>
              <a:t>-8</a:t>
            </a:r>
            <a:r>
              <a:rPr lang="en-US" dirty="0" smtClean="0"/>
              <a:t> = 2.5 x 10</a:t>
            </a:r>
            <a:r>
              <a:rPr lang="en-US" baseline="30000" dirty="0" smtClean="0"/>
              <a:t>-7</a:t>
            </a:r>
            <a:r>
              <a:rPr lang="en-US" dirty="0" smtClean="0"/>
              <a:t> M </a:t>
            </a:r>
          </a:p>
          <a:p>
            <a:r>
              <a:rPr lang="en-US" dirty="0" smtClean="0"/>
              <a:t>The saliva is pretty neutral.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. pH</a:t>
            </a:r>
            <a:r>
              <a:rPr lang="en-US" dirty="0" smtClean="0"/>
              <a:t> </a:t>
            </a:r>
          </a:p>
          <a:p>
            <a:r>
              <a:rPr lang="en-US" b="1" dirty="0" smtClean="0"/>
              <a:t>relationship between [H</a:t>
            </a:r>
            <a:r>
              <a:rPr lang="en-US" b="1" baseline="30000" dirty="0" smtClean="0"/>
              <a:t>+</a:t>
            </a:r>
            <a:r>
              <a:rPr lang="en-US" b="1" dirty="0" smtClean="0"/>
              <a:t>] and pH </a:t>
            </a:r>
          </a:p>
          <a:p>
            <a:r>
              <a:rPr lang="en-US" b="1" dirty="0" smtClean="0"/>
              <a:t>pH = -log</a:t>
            </a:r>
            <a:r>
              <a:rPr lang="en-US" b="1" baseline="-25000" dirty="0" smtClean="0"/>
              <a:t>10</a:t>
            </a:r>
            <a:r>
              <a:rPr lang="en-US" b="1" dirty="0" smtClean="0"/>
              <a:t>[H</a:t>
            </a:r>
            <a:r>
              <a:rPr lang="en-US" b="1" baseline="30000" dirty="0" smtClean="0"/>
              <a:t>+</a:t>
            </a:r>
            <a:r>
              <a:rPr lang="en-US" b="1" dirty="0" smtClean="0"/>
              <a:t>]</a:t>
            </a:r>
            <a:r>
              <a:rPr lang="en-US" dirty="0" smtClean="0"/>
              <a:t> </a:t>
            </a:r>
          </a:p>
          <a:p>
            <a:r>
              <a:rPr lang="en-US" dirty="0" smtClean="0"/>
              <a:t>Definition of acidic, basic, and neutral solutions based on pH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acidic: if pH is </a:t>
            </a:r>
            <a:r>
              <a:rPr lang="en-US" b="1" dirty="0" smtClean="0"/>
              <a:t>less</a:t>
            </a:r>
            <a:r>
              <a:rPr lang="en-US" dirty="0" smtClean="0"/>
              <a:t> than 7 </a:t>
            </a:r>
            <a:br>
              <a:rPr lang="en-US" dirty="0" smtClean="0"/>
            </a:br>
            <a:r>
              <a:rPr lang="en-US" dirty="0" smtClean="0"/>
              <a:t>basic: if pH is </a:t>
            </a:r>
            <a:r>
              <a:rPr lang="en-US" b="1" dirty="0" smtClean="0"/>
              <a:t>greater</a:t>
            </a:r>
            <a:r>
              <a:rPr lang="en-US" dirty="0" smtClean="0"/>
              <a:t> than 7 </a:t>
            </a:r>
            <a:br>
              <a:rPr lang="en-US" dirty="0" smtClean="0"/>
            </a:br>
            <a:r>
              <a:rPr lang="en-US" dirty="0" smtClean="0"/>
              <a:t>neutral: if pH is </a:t>
            </a:r>
            <a:r>
              <a:rPr lang="en-US" b="1" dirty="0" smtClean="0"/>
              <a:t>equal</a:t>
            </a:r>
            <a:r>
              <a:rPr lang="en-US" dirty="0" smtClean="0"/>
              <a:t> to 7</a:t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[H</a:t>
            </a:r>
            <a:r>
              <a:rPr lang="en-US" baseline="30000" dirty="0" smtClean="0"/>
              <a:t>+</a:t>
            </a:r>
            <a:r>
              <a:rPr lang="en-US" dirty="0" smtClean="0"/>
              <a:t>] can be calculated from the pH by taking the antilog of the negative pH </a:t>
            </a:r>
          </a:p>
          <a:p>
            <a:r>
              <a:rPr lang="en-US" b="1" dirty="0" smtClean="0"/>
              <a:t>Example 3:</a:t>
            </a:r>
            <a:r>
              <a:rPr lang="en-US" dirty="0" smtClean="0"/>
              <a:t>  calculate the [OH</a:t>
            </a:r>
            <a:r>
              <a:rPr lang="en-US" baseline="30000" dirty="0" smtClean="0"/>
              <a:t>-</a:t>
            </a:r>
            <a:r>
              <a:rPr lang="en-US" dirty="0" smtClean="0"/>
              <a:t>] of a solution of baking soda with a pH of 8.5. </a:t>
            </a:r>
          </a:p>
          <a:p>
            <a:r>
              <a:rPr lang="en-US" b="1" dirty="0" smtClean="0"/>
              <a:t>Solution:</a:t>
            </a:r>
            <a:r>
              <a:rPr lang="en-US" dirty="0" smtClean="0"/>
              <a:t>  First calculate the [H</a:t>
            </a:r>
            <a:r>
              <a:rPr lang="en-US" baseline="30000" dirty="0" smtClean="0"/>
              <a:t>+</a:t>
            </a:r>
            <a:r>
              <a:rPr lang="en-US" dirty="0" smtClean="0"/>
              <a:t>] </a:t>
            </a:r>
          </a:p>
          <a:p>
            <a:r>
              <a:rPr lang="en-US" dirty="0" smtClean="0"/>
              <a:t>if pH is 8.5, then the antilog of -8.5 is 3.2 x 10</a:t>
            </a:r>
            <a:r>
              <a:rPr lang="en-US" baseline="30000" dirty="0" smtClean="0"/>
              <a:t>-9</a:t>
            </a:r>
            <a:r>
              <a:rPr lang="en-US" dirty="0" smtClean="0"/>
              <a:t>. Thus the [H</a:t>
            </a:r>
            <a:r>
              <a:rPr lang="en-US" baseline="30000" dirty="0" smtClean="0"/>
              <a:t>+</a:t>
            </a:r>
            <a:r>
              <a:rPr lang="en-US" dirty="0" smtClean="0"/>
              <a:t>] is 3.2 x 10</a:t>
            </a:r>
            <a:r>
              <a:rPr lang="en-US" baseline="30000" dirty="0" smtClean="0"/>
              <a:t>-9</a:t>
            </a:r>
            <a:r>
              <a:rPr lang="en-US" dirty="0" smtClean="0"/>
              <a:t> M </a:t>
            </a:r>
          </a:p>
          <a:p>
            <a:r>
              <a:rPr lang="en-US" dirty="0" smtClean="0"/>
              <a:t>Next calculate the [OH</a:t>
            </a:r>
            <a:r>
              <a:rPr lang="en-US" baseline="30000" dirty="0" smtClean="0"/>
              <a:t>-</a:t>
            </a:r>
            <a:r>
              <a:rPr lang="en-US" dirty="0" smtClean="0"/>
              <a:t>] </a:t>
            </a:r>
          </a:p>
          <a:p>
            <a:r>
              <a:rPr lang="en-US" dirty="0" smtClean="0"/>
              <a:t>1.0 x 10</a:t>
            </a:r>
            <a:r>
              <a:rPr lang="en-US" baseline="30000" dirty="0" smtClean="0"/>
              <a:t>-14</a:t>
            </a:r>
            <a:r>
              <a:rPr lang="en-US" dirty="0" smtClean="0"/>
              <a:t> / 3.2 x 10</a:t>
            </a:r>
            <a:r>
              <a:rPr lang="en-US" baseline="30000" dirty="0" smtClean="0"/>
              <a:t>-9</a:t>
            </a:r>
            <a:r>
              <a:rPr lang="en-US" dirty="0" smtClean="0"/>
              <a:t> = 3.1 x 10</a:t>
            </a:r>
            <a:r>
              <a:rPr lang="en-US" baseline="30000" dirty="0" smtClean="0"/>
              <a:t>-6</a:t>
            </a:r>
            <a:r>
              <a:rPr lang="en-US" dirty="0" smtClean="0"/>
              <a:t> M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Example 4:</a:t>
            </a:r>
            <a:r>
              <a:rPr lang="en-US" dirty="0" smtClean="0"/>
              <a:t>  Calculate the pH of a solution of household ammonia whose [OH</a:t>
            </a:r>
            <a:r>
              <a:rPr lang="en-US" baseline="30000" dirty="0" smtClean="0"/>
              <a:t>-</a:t>
            </a:r>
            <a:r>
              <a:rPr lang="en-US" dirty="0" smtClean="0"/>
              <a:t>] is 7.93 x 10</a:t>
            </a:r>
            <a:r>
              <a:rPr lang="en-US" baseline="30000" dirty="0" smtClean="0"/>
              <a:t>-3</a:t>
            </a:r>
            <a:r>
              <a:rPr lang="en-US" dirty="0" smtClean="0"/>
              <a:t> M. </a:t>
            </a:r>
          </a:p>
          <a:p>
            <a:r>
              <a:rPr lang="en-US" b="1" dirty="0" smtClean="0"/>
              <a:t>Solution:</a:t>
            </a:r>
            <a:r>
              <a:rPr lang="en-US" dirty="0" smtClean="0"/>
              <a:t>  This time you first calculate the [H</a:t>
            </a:r>
            <a:r>
              <a:rPr lang="en-US" baseline="30000" dirty="0" smtClean="0"/>
              <a:t>+</a:t>
            </a:r>
            <a:r>
              <a:rPr lang="en-US" dirty="0" smtClean="0"/>
              <a:t>] from the [OH</a:t>
            </a:r>
            <a:r>
              <a:rPr lang="en-US" baseline="30000" dirty="0" smtClean="0"/>
              <a:t>-</a:t>
            </a:r>
            <a:r>
              <a:rPr lang="en-US" dirty="0" smtClean="0"/>
              <a:t>] </a:t>
            </a:r>
          </a:p>
          <a:p>
            <a:r>
              <a:rPr lang="en-US" dirty="0" smtClean="0"/>
              <a:t>7.93 x 10</a:t>
            </a:r>
            <a:r>
              <a:rPr lang="en-US" baseline="30000" dirty="0" smtClean="0"/>
              <a:t>-3</a:t>
            </a:r>
            <a:r>
              <a:rPr lang="en-US" dirty="0" smtClean="0"/>
              <a:t> M OH</a:t>
            </a:r>
            <a:r>
              <a:rPr lang="en-US" baseline="30000" dirty="0" smtClean="0"/>
              <a:t>-</a:t>
            </a:r>
            <a:r>
              <a:rPr lang="en-US" dirty="0" smtClean="0"/>
              <a:t> = 1.26 x 10</a:t>
            </a:r>
            <a:r>
              <a:rPr lang="en-US" baseline="30000" dirty="0" smtClean="0"/>
              <a:t>-12</a:t>
            </a:r>
            <a:r>
              <a:rPr lang="en-US" dirty="0" smtClean="0"/>
              <a:t> M H</a:t>
            </a:r>
            <a:r>
              <a:rPr lang="en-US" baseline="30000" dirty="0" smtClean="0"/>
              <a:t>+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Then find the pH </a:t>
            </a:r>
          </a:p>
          <a:p>
            <a:r>
              <a:rPr lang="en-US" dirty="0" smtClean="0"/>
              <a:t>-log[1.26 x 10</a:t>
            </a:r>
            <a:r>
              <a:rPr lang="en-US" baseline="30000" dirty="0" smtClean="0"/>
              <a:t>-12</a:t>
            </a:r>
            <a:r>
              <a:rPr lang="en-US" dirty="0" smtClean="0"/>
              <a:t>] = 11.9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you try a few by yourself. </a:t>
            </a:r>
          </a:p>
          <a:p>
            <a:r>
              <a:rPr lang="en-US" dirty="0" smtClean="0"/>
              <a:t>Practice #1. What is the pH of a solution of </a:t>
            </a:r>
            <a:r>
              <a:rPr lang="en-US" dirty="0" err="1" smtClean="0"/>
              <a:t>NaOH</a:t>
            </a:r>
            <a:r>
              <a:rPr lang="en-US" dirty="0" smtClean="0"/>
              <a:t> that has a [OH</a:t>
            </a:r>
            <a:r>
              <a:rPr lang="en-US" baseline="30000" dirty="0" smtClean="0"/>
              <a:t>-</a:t>
            </a:r>
            <a:r>
              <a:rPr lang="en-US" dirty="0" smtClean="0"/>
              <a:t>] of 3.5 x 10</a:t>
            </a:r>
            <a:r>
              <a:rPr lang="en-US" baseline="30000" dirty="0" smtClean="0"/>
              <a:t>-3</a:t>
            </a:r>
            <a:r>
              <a:rPr lang="en-US" dirty="0" smtClean="0"/>
              <a:t> M?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Practice #2. The H</a:t>
            </a:r>
            <a:r>
              <a:rPr lang="en-US" baseline="30000" dirty="0" smtClean="0"/>
              <a:t>+</a:t>
            </a:r>
            <a:r>
              <a:rPr lang="en-US" dirty="0" smtClean="0"/>
              <a:t> of vinegar that has a pH of 3.2 is what?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Practice #3. What is the pH of a 0.001 M </a:t>
            </a:r>
            <a:r>
              <a:rPr lang="en-US" dirty="0" err="1" smtClean="0"/>
              <a:t>HCl</a:t>
            </a:r>
            <a:r>
              <a:rPr lang="en-US" dirty="0" smtClean="0"/>
              <a:t> solution?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:\Users\cpasilla\AppData\Local\Microsoft\Windows\Temporary Internet Files\Content.IE5\T2Z3W3O0\MC900434720[1]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2514600"/>
            <a:ext cx="3352800" cy="30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676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Strength of Acids and Bases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352800"/>
            <a:ext cx="7854696" cy="1628336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C.10.J distinguish between degrees of dissociation for strong and weak acids and bases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  Strong Acids: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24400"/>
          </a:xfrm>
        </p:spPr>
        <p:txBody>
          <a:bodyPr>
            <a:noAutofit/>
          </a:bodyPr>
          <a:lstStyle/>
          <a:p>
            <a:r>
              <a:rPr lang="en-US" sz="3200" dirty="0" smtClean="0"/>
              <a:t>completely dissociate in water, forming H</a:t>
            </a:r>
            <a:r>
              <a:rPr lang="en-US" sz="3200" baseline="30000" dirty="0" smtClean="0"/>
              <a:t>+</a:t>
            </a:r>
            <a:r>
              <a:rPr lang="en-US" sz="3200" dirty="0" smtClean="0"/>
              <a:t> and an anion. </a:t>
            </a:r>
            <a:r>
              <a:rPr lang="en-US" sz="3200" b="1" dirty="0" smtClean="0"/>
              <a:t>example:</a:t>
            </a:r>
            <a:r>
              <a:rPr lang="en-US" sz="3200" dirty="0" smtClean="0"/>
              <a:t> HN0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 dissociates completely in water to form H</a:t>
            </a:r>
            <a:r>
              <a:rPr lang="en-US" sz="3200" baseline="30000" dirty="0" smtClean="0"/>
              <a:t>+</a:t>
            </a:r>
            <a:r>
              <a:rPr lang="en-US" sz="3200" dirty="0" smtClean="0"/>
              <a:t> and N0</a:t>
            </a:r>
            <a:r>
              <a:rPr lang="en-US" sz="3200" baseline="-25000" dirty="0" smtClean="0"/>
              <a:t>3</a:t>
            </a:r>
            <a:r>
              <a:rPr lang="en-US" sz="3200" baseline="30000" dirty="0" smtClean="0"/>
              <a:t>1-</a:t>
            </a:r>
            <a:r>
              <a:rPr lang="en-US" sz="3200" dirty="0" smtClean="0"/>
              <a:t>. </a:t>
            </a:r>
          </a:p>
          <a:p>
            <a:r>
              <a:rPr lang="en-US" sz="3200" dirty="0" smtClean="0"/>
              <a:t>The reaction is </a:t>
            </a:r>
          </a:p>
          <a:p>
            <a:r>
              <a:rPr lang="en-US" sz="3200" b="1" dirty="0" smtClean="0"/>
              <a:t>HNO</a:t>
            </a:r>
            <a:r>
              <a:rPr lang="en-US" sz="3200" b="1" baseline="-25000" dirty="0" smtClean="0"/>
              <a:t>3(</a:t>
            </a:r>
            <a:r>
              <a:rPr lang="en-US" sz="3200" b="1" baseline="-25000" dirty="0" err="1" smtClean="0"/>
              <a:t>aq</a:t>
            </a:r>
            <a:r>
              <a:rPr lang="en-US" sz="3200" b="1" baseline="-25000" dirty="0" smtClean="0"/>
              <a:t>)</a:t>
            </a:r>
            <a:r>
              <a:rPr lang="en-US" sz="3200" b="1" dirty="0" smtClean="0"/>
              <a:t>  →   H</a:t>
            </a:r>
            <a:r>
              <a:rPr lang="en-US" sz="3200" b="1" baseline="30000" dirty="0" smtClean="0"/>
              <a:t>+</a:t>
            </a:r>
            <a:r>
              <a:rPr lang="en-US" sz="3200" b="1" baseline="-25000" dirty="0" smtClean="0"/>
              <a:t>(</a:t>
            </a:r>
            <a:r>
              <a:rPr lang="en-US" sz="3200" b="1" baseline="-25000" dirty="0" err="1" smtClean="0"/>
              <a:t>aq</a:t>
            </a:r>
            <a:r>
              <a:rPr lang="en-US" sz="3200" b="1" baseline="-25000" dirty="0" smtClean="0"/>
              <a:t>)</a:t>
            </a:r>
            <a:r>
              <a:rPr lang="en-US" sz="3200" b="1" dirty="0" smtClean="0"/>
              <a:t> + N0</a:t>
            </a:r>
            <a:r>
              <a:rPr lang="en-US" sz="3200" b="1" baseline="-25000" dirty="0" smtClean="0"/>
              <a:t>3</a:t>
            </a:r>
            <a:r>
              <a:rPr lang="en-US" sz="3200" b="1" baseline="30000" dirty="0" smtClean="0"/>
              <a:t>1-</a:t>
            </a:r>
            <a:r>
              <a:rPr lang="en-US" sz="3200" b="1" baseline="-25000" dirty="0" smtClean="0"/>
              <a:t>(</a:t>
            </a:r>
            <a:r>
              <a:rPr lang="en-US" sz="3200" b="1" baseline="-25000" dirty="0" err="1" smtClean="0"/>
              <a:t>aq</a:t>
            </a:r>
            <a:r>
              <a:rPr lang="en-US" sz="3200" b="1" baseline="-25000" dirty="0" smtClean="0"/>
              <a:t>)</a:t>
            </a:r>
            <a:r>
              <a:rPr lang="en-US" sz="3200" dirty="0" smtClean="0"/>
              <a:t> </a:t>
            </a:r>
          </a:p>
          <a:p>
            <a:r>
              <a:rPr lang="en-US" sz="3200" dirty="0" smtClean="0"/>
              <a:t>A 0.01 M solution of nitric acid contains 0.01 M of H</a:t>
            </a:r>
            <a:r>
              <a:rPr lang="en-US" sz="3200" baseline="30000" dirty="0" smtClean="0"/>
              <a:t>+</a:t>
            </a:r>
            <a:r>
              <a:rPr lang="en-US" sz="3200" dirty="0" smtClean="0"/>
              <a:t> and 0.01 M N0</a:t>
            </a:r>
            <a:r>
              <a:rPr lang="en-US" sz="3200" baseline="-25000" dirty="0" smtClean="0"/>
              <a:t>3</a:t>
            </a:r>
            <a:r>
              <a:rPr lang="en-US" sz="3200" baseline="30000" dirty="0" smtClean="0"/>
              <a:t>-</a:t>
            </a:r>
            <a:r>
              <a:rPr lang="en-US" sz="3200" dirty="0" smtClean="0"/>
              <a:t> ions and almost no HN0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 molecules. The pH of the solution would be 2.0.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295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Naming Acids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971800"/>
            <a:ext cx="7854696" cy="485336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2800" dirty="0" smtClean="0">
                <a:hlinkClick r:id="" action="ppaction://noaction"/>
              </a:rPr>
              <a:t> </a:t>
            </a:r>
            <a:endParaRPr lang="en-US" sz="2800" dirty="0" smtClean="0"/>
          </a:p>
          <a:p>
            <a:pPr algn="l">
              <a:buFont typeface="Arial" pitchFamily="34" charset="0"/>
              <a:buChar char="•"/>
            </a:pPr>
            <a:endParaRPr lang="en-US" sz="2800" dirty="0" smtClean="0"/>
          </a:p>
          <a:p>
            <a:pPr algn="l">
              <a:buFont typeface="Arial" pitchFamily="34" charset="0"/>
              <a:buChar char="•"/>
            </a:pPr>
            <a:endParaRPr lang="en-US" sz="2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762000" y="2967335"/>
            <a:ext cx="7924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ea typeface="ＭＳ Ｐゴシック" pitchFamily="34" charset="-128"/>
              </a:rPr>
              <a:t>C.7.A name, acids using International Union of Pure and Applied Chemistry (IUPAC) nomenclature rules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627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There are only 6 strong acids: You </a:t>
            </a:r>
            <a:r>
              <a:rPr lang="en-US" b="1" u="sng" dirty="0" smtClean="0"/>
              <a:t>must</a:t>
            </a:r>
            <a:r>
              <a:rPr lang="en-US" b="1" dirty="0" smtClean="0"/>
              <a:t> learn them. The remainder of the acids therefore are considered weak acids.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HCl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HNO</a:t>
            </a:r>
            <a:r>
              <a:rPr lang="en-US" baseline="-25000" dirty="0" smtClean="0"/>
              <a:t>3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HClO</a:t>
            </a:r>
            <a:r>
              <a:rPr lang="en-US" baseline="-25000" dirty="0" smtClean="0"/>
              <a:t>4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err="1" smtClean="0"/>
              <a:t>HBr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HI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Note:</a:t>
            </a:r>
            <a:r>
              <a:rPr lang="en-US" dirty="0" smtClean="0"/>
              <a:t> when a strong acid dissociates only one H</a:t>
            </a:r>
            <a:r>
              <a:rPr lang="en-US" baseline="30000" dirty="0" smtClean="0"/>
              <a:t>+</a:t>
            </a:r>
            <a:r>
              <a:rPr lang="en-US" dirty="0" smtClean="0"/>
              <a:t> ion is removed. H</a:t>
            </a:r>
            <a:r>
              <a:rPr lang="en-US" baseline="-25000" dirty="0" smtClean="0"/>
              <a:t>2</a:t>
            </a:r>
            <a:r>
              <a:rPr lang="en-US" dirty="0" smtClean="0"/>
              <a:t>S0</a:t>
            </a:r>
            <a:r>
              <a:rPr lang="en-US" baseline="-25000" dirty="0" smtClean="0"/>
              <a:t>4</a:t>
            </a:r>
            <a:r>
              <a:rPr lang="en-US" dirty="0" smtClean="0"/>
              <a:t> dissociates giving H</a:t>
            </a:r>
            <a:r>
              <a:rPr lang="en-US" baseline="30000" dirty="0" smtClean="0"/>
              <a:t>+</a:t>
            </a:r>
            <a:r>
              <a:rPr lang="en-US" dirty="0" smtClean="0"/>
              <a:t> and HS0</a:t>
            </a:r>
            <a:r>
              <a:rPr lang="en-US" baseline="-25000" dirty="0" smtClean="0"/>
              <a:t>4</a:t>
            </a:r>
            <a:r>
              <a:rPr lang="en-US" baseline="30000" dirty="0" smtClean="0"/>
              <a:t>-</a:t>
            </a:r>
            <a:r>
              <a:rPr lang="en-US" dirty="0" smtClean="0"/>
              <a:t> ions. </a:t>
            </a:r>
          </a:p>
          <a:p>
            <a:r>
              <a:rPr lang="en-US" b="1" dirty="0" smtClean="0"/>
              <a:t>H</a:t>
            </a:r>
            <a:r>
              <a:rPr lang="en-US" b="1" baseline="-25000" dirty="0" smtClean="0"/>
              <a:t>2</a:t>
            </a:r>
            <a:r>
              <a:rPr lang="en-US" b="1" dirty="0" smtClean="0"/>
              <a:t>SO</a:t>
            </a:r>
            <a:r>
              <a:rPr lang="en-US" b="1" baseline="-25000" dirty="0" smtClean="0"/>
              <a:t>4</a:t>
            </a:r>
            <a:r>
              <a:rPr lang="en-US" b="1" dirty="0" smtClean="0"/>
              <a:t>  →   H</a:t>
            </a:r>
            <a:r>
              <a:rPr lang="en-US" b="1" baseline="30000" dirty="0" smtClean="0"/>
              <a:t>+</a:t>
            </a:r>
            <a:r>
              <a:rPr lang="en-US" b="1" dirty="0" smtClean="0"/>
              <a:t> + HSO</a:t>
            </a:r>
            <a:r>
              <a:rPr lang="en-US" b="1" baseline="-25000" dirty="0" smtClean="0"/>
              <a:t>4</a:t>
            </a:r>
            <a:r>
              <a:rPr lang="en-US" b="1" baseline="30000" dirty="0" smtClean="0"/>
              <a:t>1-</a:t>
            </a:r>
            <a:r>
              <a:rPr lang="en-US" dirty="0" smtClean="0"/>
              <a:t> </a:t>
            </a:r>
          </a:p>
          <a:p>
            <a:r>
              <a:rPr lang="en-US" dirty="0" smtClean="0"/>
              <a:t>A 0.01 M solution of sulfuric acid would contain 0.01 M H</a:t>
            </a:r>
            <a:r>
              <a:rPr lang="en-US" baseline="30000" dirty="0" smtClean="0"/>
              <a:t>+</a:t>
            </a:r>
            <a:r>
              <a:rPr lang="en-US" dirty="0" smtClean="0"/>
              <a:t> and 0.01 M HSO</a:t>
            </a:r>
            <a:r>
              <a:rPr lang="en-US" baseline="-25000" dirty="0" smtClean="0"/>
              <a:t>4</a:t>
            </a:r>
            <a:r>
              <a:rPr lang="en-US" baseline="30000" dirty="0" smtClean="0"/>
              <a:t>1-</a:t>
            </a:r>
            <a:r>
              <a:rPr lang="en-US" dirty="0" smtClean="0"/>
              <a:t> (bisulfate or hydrogen sulfate ion)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 Weak acids: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 weak acid only </a:t>
            </a:r>
            <a:r>
              <a:rPr lang="en-US" b="1" dirty="0" smtClean="0"/>
              <a:t>partially</a:t>
            </a:r>
            <a:r>
              <a:rPr lang="en-US" dirty="0" smtClean="0"/>
              <a:t> dissociates in water to give H</a:t>
            </a:r>
            <a:r>
              <a:rPr lang="en-US" baseline="30000" dirty="0" smtClean="0"/>
              <a:t>+</a:t>
            </a:r>
            <a:r>
              <a:rPr lang="en-US" dirty="0" smtClean="0"/>
              <a:t> and the anion </a:t>
            </a:r>
          </a:p>
          <a:p>
            <a:r>
              <a:rPr lang="en-US" dirty="0" smtClean="0"/>
              <a:t>for example, HF dissociates in water to give H</a:t>
            </a:r>
            <a:r>
              <a:rPr lang="en-US" baseline="30000" dirty="0" smtClean="0"/>
              <a:t>+</a:t>
            </a:r>
            <a:r>
              <a:rPr lang="en-US" dirty="0" smtClean="0"/>
              <a:t> and F</a:t>
            </a:r>
            <a:r>
              <a:rPr lang="en-US" baseline="30000" dirty="0" smtClean="0"/>
              <a:t>-</a:t>
            </a:r>
            <a:r>
              <a:rPr lang="en-US" dirty="0" smtClean="0"/>
              <a:t>. It is a weak acid. with a dissociation equation that is </a:t>
            </a:r>
          </a:p>
          <a:p>
            <a:r>
              <a:rPr lang="en-US" dirty="0" smtClean="0"/>
              <a:t>HF</a:t>
            </a:r>
            <a:r>
              <a:rPr lang="en-US" baseline="-25000" dirty="0" smtClean="0"/>
              <a:t>(</a:t>
            </a:r>
            <a:r>
              <a:rPr lang="en-US" baseline="-25000" dirty="0" err="1" smtClean="0"/>
              <a:t>aq</a:t>
            </a:r>
            <a:r>
              <a:rPr lang="en-US" baseline="-25000" dirty="0" smtClean="0"/>
              <a:t>)</a:t>
            </a:r>
            <a:r>
              <a:rPr lang="en-US" dirty="0" smtClean="0"/>
              <a:t>  ↔   H</a:t>
            </a:r>
            <a:r>
              <a:rPr lang="en-US" baseline="30000" dirty="0" smtClean="0"/>
              <a:t>+</a:t>
            </a:r>
            <a:r>
              <a:rPr lang="en-US" baseline="-25000" dirty="0" smtClean="0"/>
              <a:t>(</a:t>
            </a:r>
            <a:r>
              <a:rPr lang="en-US" baseline="-25000" dirty="0" err="1" smtClean="0"/>
              <a:t>aq</a:t>
            </a:r>
            <a:r>
              <a:rPr lang="en-US" baseline="-25000" dirty="0" smtClean="0"/>
              <a:t>)</a:t>
            </a:r>
            <a:r>
              <a:rPr lang="en-US" dirty="0" smtClean="0"/>
              <a:t> + F</a:t>
            </a:r>
            <a:r>
              <a:rPr lang="en-US" baseline="30000" dirty="0" smtClean="0"/>
              <a:t>-</a:t>
            </a:r>
            <a:r>
              <a:rPr lang="en-US" baseline="-25000" dirty="0" smtClean="0"/>
              <a:t>(</a:t>
            </a:r>
            <a:r>
              <a:rPr lang="en-US" baseline="-25000" dirty="0" err="1" smtClean="0"/>
              <a:t>aq</a:t>
            </a:r>
            <a:r>
              <a:rPr lang="en-US" baseline="-25000" dirty="0" smtClean="0"/>
              <a:t>)</a:t>
            </a:r>
            <a:r>
              <a:rPr lang="en-US" dirty="0" smtClean="0"/>
              <a:t> </a:t>
            </a:r>
          </a:p>
          <a:p>
            <a:r>
              <a:rPr lang="en-US" dirty="0" smtClean="0"/>
              <a:t>Note the use of the double arrow with the weak acid. That is because an equilibrium exists between the dissociated ions and the </a:t>
            </a:r>
            <a:r>
              <a:rPr lang="en-US" dirty="0" err="1" smtClean="0"/>
              <a:t>undissociated</a:t>
            </a:r>
            <a:r>
              <a:rPr lang="en-US" dirty="0" smtClean="0"/>
              <a:t> molecule. In the case of a strong acid dissociating, only one arrow (  →  ) is required since the reaction goes virtually to completion. </a:t>
            </a:r>
          </a:p>
          <a:p>
            <a:r>
              <a:rPr lang="en-US" dirty="0" smtClean="0"/>
              <a:t>An equilibrium expression can be written for this system: </a:t>
            </a:r>
          </a:p>
          <a:p>
            <a:r>
              <a:rPr lang="en-US" dirty="0" smtClean="0"/>
              <a:t>K</a:t>
            </a:r>
            <a:r>
              <a:rPr lang="en-US" baseline="-25000" dirty="0" smtClean="0"/>
              <a:t>a</a:t>
            </a:r>
            <a:r>
              <a:rPr lang="en-US" dirty="0" smtClean="0"/>
              <a:t> = [ H</a:t>
            </a:r>
            <a:r>
              <a:rPr lang="en-US" baseline="30000" dirty="0" smtClean="0"/>
              <a:t>+</a:t>
            </a:r>
            <a:r>
              <a:rPr lang="en-US" dirty="0" smtClean="0"/>
              <a:t>][F</a:t>
            </a:r>
            <a:r>
              <a:rPr lang="en-US" baseline="30000" dirty="0" smtClean="0"/>
              <a:t>-</a:t>
            </a:r>
            <a:r>
              <a:rPr lang="en-US" dirty="0" smtClean="0"/>
              <a:t>] / [HF]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627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Which are the weak acids?   Anything that dissociates in water to produce H</a:t>
            </a:r>
            <a:r>
              <a:rPr lang="en-US" b="1" baseline="30000" dirty="0" smtClean="0"/>
              <a:t>+</a:t>
            </a:r>
            <a:r>
              <a:rPr lang="en-US" b="1" dirty="0" smtClean="0"/>
              <a:t> and is not one of the 6 strong acids.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Molecules containing an </a:t>
            </a:r>
            <a:r>
              <a:rPr lang="en-US" dirty="0" err="1" smtClean="0"/>
              <a:t>ionizable</a:t>
            </a:r>
            <a:r>
              <a:rPr lang="en-US" dirty="0" smtClean="0"/>
              <a:t> proton. (If the formula starts with H then it is a prime candidate for being an acid.) Also: organic acids have at least one carboxyl group, -COOH, with the H being </a:t>
            </a:r>
            <a:r>
              <a:rPr lang="en-US" dirty="0" err="1" smtClean="0"/>
              <a:t>ionizable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Anions that contain an </a:t>
            </a:r>
            <a:r>
              <a:rPr lang="en-US" dirty="0" err="1" smtClean="0"/>
              <a:t>ionizable</a:t>
            </a:r>
            <a:r>
              <a:rPr lang="en-US" dirty="0" smtClean="0"/>
              <a:t> proton. ( HSO</a:t>
            </a:r>
            <a:r>
              <a:rPr lang="en-US" baseline="-25000" dirty="0" smtClean="0"/>
              <a:t>4</a:t>
            </a:r>
            <a:r>
              <a:rPr lang="en-US" baseline="30000" dirty="0" smtClean="0"/>
              <a:t>1-</a:t>
            </a:r>
            <a:r>
              <a:rPr lang="en-US" dirty="0" smtClean="0"/>
              <a:t>  →   H</a:t>
            </a:r>
            <a:r>
              <a:rPr lang="en-US" baseline="30000" dirty="0" smtClean="0"/>
              <a:t>+</a:t>
            </a:r>
            <a:r>
              <a:rPr lang="en-US" dirty="0" smtClean="0"/>
              <a:t> + SO</a:t>
            </a:r>
            <a:r>
              <a:rPr lang="en-US" baseline="-25000" dirty="0" smtClean="0"/>
              <a:t>4</a:t>
            </a:r>
            <a:r>
              <a:rPr lang="en-US" baseline="30000" dirty="0" smtClean="0"/>
              <a:t>2-</a:t>
            </a:r>
            <a:r>
              <a:rPr lang="en-US" dirty="0" smtClean="0"/>
              <a:t> ) </a:t>
            </a:r>
          </a:p>
          <a:p>
            <a:pPr lvl="1"/>
            <a:r>
              <a:rPr lang="en-US" dirty="0" err="1" smtClean="0"/>
              <a:t>Cations</a:t>
            </a:r>
            <a:r>
              <a:rPr lang="en-US" dirty="0" smtClean="0"/>
              <a:t>:  (transition metal </a:t>
            </a:r>
            <a:r>
              <a:rPr lang="en-US" dirty="0" err="1" smtClean="0"/>
              <a:t>cations</a:t>
            </a:r>
            <a:r>
              <a:rPr lang="en-US" dirty="0" smtClean="0"/>
              <a:t> and heavy metal </a:t>
            </a:r>
            <a:r>
              <a:rPr lang="en-US" dirty="0" err="1" smtClean="0"/>
              <a:t>cations</a:t>
            </a:r>
            <a:r>
              <a:rPr lang="en-US" dirty="0" smtClean="0"/>
              <a:t> with high charge) </a:t>
            </a:r>
          </a:p>
          <a:p>
            <a:pPr lvl="1"/>
            <a:r>
              <a:rPr lang="en-US" dirty="0" smtClean="0"/>
              <a:t>also NH</a:t>
            </a:r>
            <a:r>
              <a:rPr lang="en-US" baseline="-25000" dirty="0" smtClean="0"/>
              <a:t>4</a:t>
            </a:r>
            <a:r>
              <a:rPr lang="en-US" baseline="30000" dirty="0" smtClean="0"/>
              <a:t>+</a:t>
            </a:r>
            <a:r>
              <a:rPr lang="en-US" dirty="0" smtClean="0"/>
              <a:t> dissociates into NH</a:t>
            </a:r>
            <a:r>
              <a:rPr lang="en-US" baseline="-25000" dirty="0" smtClean="0"/>
              <a:t>3</a:t>
            </a:r>
            <a:r>
              <a:rPr lang="en-US" dirty="0" smtClean="0"/>
              <a:t> + H</a:t>
            </a:r>
            <a:r>
              <a:rPr lang="en-US" baseline="30000" dirty="0" smtClean="0"/>
              <a:t>+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Strong Bases: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They dissociate 100% into the </a:t>
            </a:r>
            <a:r>
              <a:rPr lang="en-US" dirty="0" err="1" smtClean="0"/>
              <a:t>cation</a:t>
            </a:r>
            <a:r>
              <a:rPr lang="en-US" dirty="0" smtClean="0"/>
              <a:t> and OH</a:t>
            </a:r>
            <a:r>
              <a:rPr lang="en-US" baseline="30000" dirty="0" smtClean="0"/>
              <a:t>-</a:t>
            </a:r>
            <a:r>
              <a:rPr lang="en-US" dirty="0" smtClean="0"/>
              <a:t> (hydroxide ion). </a:t>
            </a:r>
          </a:p>
          <a:p>
            <a:r>
              <a:rPr lang="en-US" b="1" dirty="0" smtClean="0"/>
              <a:t>example:  </a:t>
            </a:r>
            <a:r>
              <a:rPr lang="en-US" b="1" dirty="0" err="1" smtClean="0"/>
              <a:t>NaOH</a:t>
            </a:r>
            <a:r>
              <a:rPr lang="en-US" b="1" baseline="-25000" dirty="0" smtClean="0"/>
              <a:t>(</a:t>
            </a:r>
            <a:r>
              <a:rPr lang="en-US" b="1" baseline="-25000" dirty="0" err="1" smtClean="0"/>
              <a:t>aq</a:t>
            </a:r>
            <a:r>
              <a:rPr lang="en-US" b="1" baseline="-25000" dirty="0" smtClean="0"/>
              <a:t>)</a:t>
            </a:r>
            <a:r>
              <a:rPr lang="en-US" b="1" dirty="0" smtClean="0"/>
              <a:t>  →   Na</a:t>
            </a:r>
            <a:r>
              <a:rPr lang="en-US" b="1" baseline="30000" dirty="0" smtClean="0"/>
              <a:t>+</a:t>
            </a:r>
            <a:r>
              <a:rPr lang="en-US" b="1" baseline="-25000" dirty="0" smtClean="0"/>
              <a:t>(</a:t>
            </a:r>
            <a:r>
              <a:rPr lang="en-US" b="1" baseline="-25000" dirty="0" err="1" smtClean="0"/>
              <a:t>aq</a:t>
            </a:r>
            <a:r>
              <a:rPr lang="en-US" b="1" baseline="-25000" dirty="0" smtClean="0"/>
              <a:t>)</a:t>
            </a:r>
            <a:r>
              <a:rPr lang="en-US" b="1" dirty="0" smtClean="0"/>
              <a:t> + OH</a:t>
            </a:r>
            <a:r>
              <a:rPr lang="en-US" b="1" baseline="30000" dirty="0" smtClean="0"/>
              <a:t>-</a:t>
            </a:r>
            <a:r>
              <a:rPr lang="en-US" b="1" baseline="-25000" dirty="0" smtClean="0"/>
              <a:t>(</a:t>
            </a:r>
            <a:r>
              <a:rPr lang="en-US" b="1" baseline="-25000" dirty="0" err="1" smtClean="0"/>
              <a:t>aq</a:t>
            </a:r>
            <a:r>
              <a:rPr lang="en-US" b="1" baseline="-25000" dirty="0" smtClean="0"/>
              <a:t>)</a:t>
            </a:r>
            <a:r>
              <a:rPr lang="en-US" dirty="0" smtClean="0"/>
              <a:t> </a:t>
            </a:r>
          </a:p>
          <a:p>
            <a:r>
              <a:rPr lang="en-US" dirty="0" smtClean="0"/>
              <a:t>a. 0.010 M </a:t>
            </a:r>
            <a:r>
              <a:rPr lang="en-US" dirty="0" err="1" smtClean="0"/>
              <a:t>NaOH</a:t>
            </a:r>
            <a:r>
              <a:rPr lang="en-US" dirty="0" smtClean="0"/>
              <a:t> solution will contain 0.010 M OH</a:t>
            </a:r>
            <a:r>
              <a:rPr lang="en-US" baseline="30000" dirty="0" smtClean="0"/>
              <a:t>-</a:t>
            </a:r>
            <a:r>
              <a:rPr lang="en-US" dirty="0" smtClean="0"/>
              <a:t> ions (as well as 0.010 M Na</a:t>
            </a:r>
            <a:r>
              <a:rPr lang="en-US" baseline="30000" dirty="0" smtClean="0"/>
              <a:t>+</a:t>
            </a:r>
            <a:r>
              <a:rPr lang="en-US" dirty="0" smtClean="0"/>
              <a:t> ions) and have a pH of 12. </a:t>
            </a:r>
          </a:p>
          <a:p>
            <a:r>
              <a:rPr lang="en-US" b="1" dirty="0" smtClean="0"/>
              <a:t>Which are the strong bases?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 hydroxides of Groups I and II.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Note:</a:t>
            </a:r>
            <a:r>
              <a:rPr lang="en-US" dirty="0" smtClean="0"/>
              <a:t> the hydroxides of Group II metals produce 2 mol of OH</a:t>
            </a:r>
            <a:r>
              <a:rPr lang="en-US" baseline="30000" dirty="0" smtClean="0"/>
              <a:t>-</a:t>
            </a:r>
            <a:r>
              <a:rPr lang="en-US" dirty="0" smtClean="0"/>
              <a:t> ions for every mole of base that dissociates. These hydroxides are not very soluble, but what amount that does dissolve completely dissociates into ions. </a:t>
            </a:r>
            <a:r>
              <a:rPr lang="en-US" b="1" dirty="0" err="1" smtClean="0"/>
              <a:t>exampIe</a:t>
            </a:r>
            <a:r>
              <a:rPr lang="en-US" b="1" dirty="0" smtClean="0"/>
              <a:t>: </a:t>
            </a:r>
            <a:r>
              <a:rPr lang="en-US" b="1" dirty="0" err="1" smtClean="0"/>
              <a:t>Ba</a:t>
            </a:r>
            <a:r>
              <a:rPr lang="en-US" b="1" dirty="0" smtClean="0"/>
              <a:t>(OH)</a:t>
            </a:r>
            <a:r>
              <a:rPr lang="en-US" b="1" baseline="-25000" dirty="0" smtClean="0"/>
              <a:t>2(</a:t>
            </a:r>
            <a:r>
              <a:rPr lang="en-US" b="1" baseline="-25000" dirty="0" err="1" smtClean="0"/>
              <a:t>aq</a:t>
            </a:r>
            <a:r>
              <a:rPr lang="en-US" b="1" baseline="-25000" dirty="0" smtClean="0"/>
              <a:t>)</a:t>
            </a:r>
            <a:r>
              <a:rPr lang="en-US" b="1" dirty="0" smtClean="0"/>
              <a:t>  →   Ba</a:t>
            </a:r>
            <a:r>
              <a:rPr lang="en-US" b="1" baseline="30000" dirty="0" smtClean="0"/>
              <a:t>2+</a:t>
            </a:r>
            <a:r>
              <a:rPr lang="en-US" b="1" baseline="-25000" dirty="0" smtClean="0"/>
              <a:t>(</a:t>
            </a:r>
            <a:r>
              <a:rPr lang="en-US" b="1" baseline="-25000" dirty="0" err="1" smtClean="0"/>
              <a:t>aq</a:t>
            </a:r>
            <a:r>
              <a:rPr lang="en-US" b="1" baseline="-25000" dirty="0" smtClean="0"/>
              <a:t>)</a:t>
            </a:r>
            <a:r>
              <a:rPr lang="en-US" b="1" dirty="0" smtClean="0"/>
              <a:t> + 2OH</a:t>
            </a:r>
            <a:r>
              <a:rPr lang="en-US" b="1" baseline="30000" dirty="0" smtClean="0"/>
              <a:t>-</a:t>
            </a:r>
            <a:r>
              <a:rPr lang="en-US" b="1" baseline="-25000" dirty="0" smtClean="0"/>
              <a:t>(</a:t>
            </a:r>
            <a:r>
              <a:rPr lang="en-US" b="1" baseline="-25000" dirty="0" err="1" smtClean="0"/>
              <a:t>aq</a:t>
            </a:r>
            <a:r>
              <a:rPr lang="en-US" b="1" baseline="-25000" dirty="0" smtClean="0"/>
              <a:t>)</a:t>
            </a:r>
            <a:r>
              <a:rPr lang="en-US" dirty="0" smtClean="0"/>
              <a:t> </a:t>
            </a:r>
          </a:p>
          <a:p>
            <a:r>
              <a:rPr lang="en-US" dirty="0" smtClean="0"/>
              <a:t>a. 0.000100 M </a:t>
            </a:r>
            <a:r>
              <a:rPr lang="en-US" dirty="0" err="1" smtClean="0"/>
              <a:t>Ba</a:t>
            </a:r>
            <a:r>
              <a:rPr lang="en-US" dirty="0" smtClean="0"/>
              <a:t>(OH)2 solution will be 0.000200 M in OH</a:t>
            </a:r>
            <a:r>
              <a:rPr lang="en-US" baseline="30000" dirty="0" smtClean="0"/>
              <a:t>-</a:t>
            </a:r>
            <a:r>
              <a:rPr lang="en-US" dirty="0" smtClean="0"/>
              <a:t> ions (as well as 0.00100 M in Ba</a:t>
            </a:r>
            <a:r>
              <a:rPr lang="en-US" baseline="30000" dirty="0" smtClean="0"/>
              <a:t>2+</a:t>
            </a:r>
            <a:r>
              <a:rPr lang="en-US" dirty="0" smtClean="0"/>
              <a:t> ions) and will have a pH of 10.3.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Weak Bases: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What compounds are considered to be weak bases?</a:t>
            </a:r>
            <a:r>
              <a:rPr lang="en-US" dirty="0" smtClean="0"/>
              <a:t> </a:t>
            </a:r>
          </a:p>
          <a:p>
            <a:r>
              <a:rPr lang="en-US" dirty="0" smtClean="0"/>
              <a:t>Most weak bases are </a:t>
            </a:r>
            <a:r>
              <a:rPr lang="en-US" b="1" dirty="0" smtClean="0"/>
              <a:t>anions of weak acids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Weak bases </a:t>
            </a:r>
            <a:r>
              <a:rPr lang="en-US" b="1" dirty="0" smtClean="0"/>
              <a:t>do not</a:t>
            </a:r>
            <a:r>
              <a:rPr lang="en-US" dirty="0" smtClean="0"/>
              <a:t> furnish OH</a:t>
            </a:r>
            <a:r>
              <a:rPr lang="en-US" baseline="30000" dirty="0" smtClean="0"/>
              <a:t>-</a:t>
            </a:r>
            <a:r>
              <a:rPr lang="en-US" dirty="0" smtClean="0"/>
              <a:t> ions by dissociation. </a:t>
            </a:r>
            <a:r>
              <a:rPr lang="en-US" b="1" dirty="0" smtClean="0"/>
              <a:t>They react with water to furnish the OH</a:t>
            </a:r>
            <a:r>
              <a:rPr lang="en-US" b="1" baseline="30000" dirty="0" smtClean="0"/>
              <a:t>-</a:t>
            </a:r>
            <a:r>
              <a:rPr lang="en-US" b="1" dirty="0" smtClean="0"/>
              <a:t> ions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Note that like weak acids, this reaction is shown to be at equilibrium, unlike the dissociation of a strong base which is shown to go to completion.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389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When a weak base reacts with water the OH</a:t>
            </a:r>
            <a:r>
              <a:rPr lang="en-US" baseline="30000" dirty="0" smtClean="0"/>
              <a:t>-</a:t>
            </a:r>
            <a:r>
              <a:rPr lang="en-US" dirty="0" smtClean="0"/>
              <a:t> comes from the water and the remaining H</a:t>
            </a:r>
            <a:r>
              <a:rPr lang="en-US" baseline="30000" dirty="0" smtClean="0"/>
              <a:t>+</a:t>
            </a:r>
            <a:r>
              <a:rPr lang="en-US" dirty="0" smtClean="0"/>
              <a:t> attaches </a:t>
            </a:r>
            <a:r>
              <a:rPr lang="en-US" dirty="0" err="1" smtClean="0"/>
              <a:t>itsef</a:t>
            </a:r>
            <a:r>
              <a:rPr lang="en-US" dirty="0" smtClean="0"/>
              <a:t> to the weak base, giving a weak acid as one of the products. You may think of it as a two-step reaction similar to the hydrolysis of water by </a:t>
            </a:r>
            <a:r>
              <a:rPr lang="en-US" dirty="0" err="1" smtClean="0"/>
              <a:t>cations</a:t>
            </a:r>
            <a:r>
              <a:rPr lang="en-US" dirty="0" smtClean="0"/>
              <a:t> to give acid solutions. </a:t>
            </a:r>
            <a:r>
              <a:rPr lang="en-US" b="1" dirty="0" smtClean="0"/>
              <a:t>examples:</a:t>
            </a:r>
            <a:r>
              <a:rPr lang="en-US" dirty="0" smtClean="0"/>
              <a:t> </a:t>
            </a:r>
          </a:p>
          <a:p>
            <a:r>
              <a:rPr lang="en-US" dirty="0" smtClean="0"/>
              <a:t>NH</a:t>
            </a:r>
            <a:r>
              <a:rPr lang="en-US" baseline="-25000" dirty="0" smtClean="0"/>
              <a:t>3(</a:t>
            </a:r>
            <a:r>
              <a:rPr lang="en-US" baseline="-25000" dirty="0" err="1" smtClean="0"/>
              <a:t>aq</a:t>
            </a:r>
            <a:r>
              <a:rPr lang="en-US" baseline="-25000" dirty="0" smtClean="0"/>
              <a:t>)</a:t>
            </a:r>
            <a:r>
              <a:rPr lang="en-US" dirty="0" smtClean="0"/>
              <a:t> +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(</a:t>
            </a:r>
            <a:r>
              <a:rPr lang="en-US" baseline="-25000" dirty="0" err="1" smtClean="0"/>
              <a:t>aq</a:t>
            </a:r>
            <a:r>
              <a:rPr lang="en-US" baseline="-25000" dirty="0" smtClean="0"/>
              <a:t>)</a:t>
            </a:r>
            <a:r>
              <a:rPr lang="en-US" dirty="0" smtClean="0"/>
              <a:t>  →   NH</a:t>
            </a:r>
            <a:r>
              <a:rPr lang="en-US" baseline="-25000" dirty="0" smtClean="0"/>
              <a:t>4</a:t>
            </a:r>
            <a:r>
              <a:rPr lang="en-US" baseline="30000" dirty="0" smtClean="0"/>
              <a:t>+</a:t>
            </a:r>
            <a:r>
              <a:rPr lang="en-US" baseline="-25000" dirty="0" smtClean="0"/>
              <a:t>(</a:t>
            </a:r>
            <a:r>
              <a:rPr lang="en-US" baseline="-25000" dirty="0" err="1" smtClean="0"/>
              <a:t>aq</a:t>
            </a:r>
            <a:r>
              <a:rPr lang="en-US" baseline="-25000" dirty="0" smtClean="0"/>
              <a:t>)</a:t>
            </a:r>
            <a:r>
              <a:rPr lang="en-US" dirty="0" smtClean="0"/>
              <a:t> + OH</a:t>
            </a:r>
            <a:r>
              <a:rPr lang="en-US" baseline="30000" dirty="0" smtClean="0"/>
              <a:t>-</a:t>
            </a:r>
            <a:r>
              <a:rPr lang="en-US" dirty="0" smtClean="0"/>
              <a:t>(</a:t>
            </a:r>
            <a:r>
              <a:rPr lang="en-US" dirty="0" err="1" smtClean="0"/>
              <a:t>aq</a:t>
            </a:r>
            <a:r>
              <a:rPr lang="en-US" dirty="0" smtClean="0"/>
              <a:t>) methylamine: CH</a:t>
            </a:r>
            <a:r>
              <a:rPr lang="en-US" baseline="-25000" dirty="0" smtClean="0"/>
              <a:t>3</a:t>
            </a:r>
            <a:r>
              <a:rPr lang="en-US" dirty="0" smtClean="0"/>
              <a:t>NH</a:t>
            </a:r>
            <a:r>
              <a:rPr lang="en-US" baseline="-25000" dirty="0" smtClean="0"/>
              <a:t>2(</a:t>
            </a:r>
            <a:r>
              <a:rPr lang="en-US" baseline="-25000" dirty="0" err="1" smtClean="0"/>
              <a:t>aq</a:t>
            </a:r>
            <a:r>
              <a:rPr lang="en-US" baseline="-25000" dirty="0" smtClean="0"/>
              <a:t>)</a:t>
            </a:r>
            <a:r>
              <a:rPr lang="en-US" dirty="0" smtClean="0"/>
              <a:t> + H</a:t>
            </a:r>
            <a:r>
              <a:rPr lang="en-US" baseline="-25000" dirty="0" smtClean="0"/>
              <a:t>2</a:t>
            </a:r>
            <a:r>
              <a:rPr lang="en-US" dirty="0" smtClean="0"/>
              <a:t>0</a:t>
            </a:r>
            <a:r>
              <a:rPr lang="en-US" baseline="-25000" dirty="0" smtClean="0"/>
              <a:t>(l)</a:t>
            </a:r>
            <a:r>
              <a:rPr lang="en-US" dirty="0" smtClean="0"/>
              <a:t>  →   CH</a:t>
            </a:r>
            <a:r>
              <a:rPr lang="en-US" baseline="-25000" dirty="0" smtClean="0"/>
              <a:t>3</a:t>
            </a:r>
            <a:r>
              <a:rPr lang="en-US" dirty="0" smtClean="0"/>
              <a:t>NH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+</a:t>
            </a:r>
            <a:r>
              <a:rPr lang="en-US" baseline="-25000" dirty="0" smtClean="0"/>
              <a:t>(</a:t>
            </a:r>
            <a:r>
              <a:rPr lang="en-US" baseline="-25000" dirty="0" err="1" smtClean="0"/>
              <a:t>aq</a:t>
            </a:r>
            <a:r>
              <a:rPr lang="en-US" baseline="-25000" dirty="0" smtClean="0"/>
              <a:t>)</a:t>
            </a:r>
            <a:r>
              <a:rPr lang="en-US" dirty="0" smtClean="0"/>
              <a:t> + OH</a:t>
            </a:r>
            <a:r>
              <a:rPr lang="en-US" baseline="30000" dirty="0" smtClean="0"/>
              <a:t>-</a:t>
            </a:r>
            <a:r>
              <a:rPr lang="en-US" baseline="-25000" dirty="0" smtClean="0"/>
              <a:t>(</a:t>
            </a:r>
            <a:r>
              <a:rPr lang="en-US" baseline="-25000" dirty="0" err="1" smtClean="0"/>
              <a:t>aq</a:t>
            </a:r>
            <a:r>
              <a:rPr lang="en-US" baseline="-25000" dirty="0" smtClean="0"/>
              <a:t>)</a:t>
            </a:r>
            <a:r>
              <a:rPr lang="en-US" dirty="0" smtClean="0"/>
              <a:t> </a:t>
            </a:r>
          </a:p>
          <a:p>
            <a:r>
              <a:rPr lang="en-US" dirty="0" smtClean="0"/>
              <a:t>acetate ion: C</a:t>
            </a:r>
            <a:r>
              <a:rPr lang="en-US" baseline="-25000" dirty="0" smtClean="0"/>
              <a:t>2</a:t>
            </a:r>
            <a:r>
              <a:rPr lang="en-US" dirty="0" smtClean="0"/>
              <a:t>H</a:t>
            </a:r>
            <a:r>
              <a:rPr lang="en-US" baseline="-25000" dirty="0" smtClean="0"/>
              <a:t>3</a:t>
            </a:r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r>
              <a:rPr lang="en-US" baseline="30000" dirty="0" smtClean="0"/>
              <a:t>-</a:t>
            </a:r>
            <a:r>
              <a:rPr lang="en-US" baseline="-25000" dirty="0" smtClean="0"/>
              <a:t>(</a:t>
            </a:r>
            <a:r>
              <a:rPr lang="en-US" baseline="-25000" dirty="0" err="1" smtClean="0"/>
              <a:t>aq</a:t>
            </a:r>
            <a:r>
              <a:rPr lang="en-US" baseline="-25000" dirty="0" smtClean="0"/>
              <a:t>)</a:t>
            </a:r>
            <a:r>
              <a:rPr lang="en-US" dirty="0" smtClean="0"/>
              <a:t> + H</a:t>
            </a:r>
            <a:r>
              <a:rPr lang="en-US" baseline="-25000" dirty="0" smtClean="0"/>
              <a:t>2</a:t>
            </a:r>
            <a:r>
              <a:rPr lang="en-US" dirty="0" smtClean="0"/>
              <a:t>O(</a:t>
            </a:r>
            <a:r>
              <a:rPr lang="en-US" dirty="0" err="1" smtClean="0"/>
              <a:t>aq</a:t>
            </a:r>
            <a:r>
              <a:rPr lang="en-US" dirty="0" smtClean="0"/>
              <a:t>)  →  HC</a:t>
            </a:r>
            <a:r>
              <a:rPr lang="en-US" baseline="-25000" dirty="0" smtClean="0"/>
              <a:t>2</a:t>
            </a:r>
            <a:r>
              <a:rPr lang="en-US" dirty="0" smtClean="0"/>
              <a:t>H</a:t>
            </a:r>
            <a:r>
              <a:rPr lang="en-US" baseline="-25000" dirty="0" smtClean="0"/>
              <a:t>3</a:t>
            </a:r>
            <a:r>
              <a:rPr lang="en-US" dirty="0" smtClean="0"/>
              <a:t>0</a:t>
            </a:r>
            <a:r>
              <a:rPr lang="en-US" baseline="-25000" dirty="0" smtClean="0"/>
              <a:t>2(</a:t>
            </a:r>
            <a:r>
              <a:rPr lang="en-US" baseline="-25000" dirty="0" err="1" smtClean="0"/>
              <a:t>aq</a:t>
            </a:r>
            <a:r>
              <a:rPr lang="en-US" baseline="-25000" dirty="0" smtClean="0"/>
              <a:t>)</a:t>
            </a:r>
            <a:r>
              <a:rPr lang="en-US" dirty="0" smtClean="0"/>
              <a:t> + OH</a:t>
            </a:r>
            <a:r>
              <a:rPr lang="en-US" baseline="30000" dirty="0" smtClean="0"/>
              <a:t>-</a:t>
            </a:r>
            <a:r>
              <a:rPr lang="en-US" baseline="-25000" dirty="0" smtClean="0"/>
              <a:t>(</a:t>
            </a:r>
            <a:r>
              <a:rPr lang="en-US" baseline="-25000" dirty="0" err="1" smtClean="0"/>
              <a:t>aq</a:t>
            </a:r>
            <a:r>
              <a:rPr lang="en-US" baseline="-25000" dirty="0" smtClean="0"/>
              <a:t>)</a:t>
            </a:r>
            <a:r>
              <a:rPr lang="en-US" dirty="0" smtClean="0"/>
              <a:t> </a:t>
            </a:r>
          </a:p>
          <a:p>
            <a:r>
              <a:rPr lang="en-US" b="1" dirty="0" smtClean="0"/>
              <a:t>General reaction: weak base</a:t>
            </a:r>
            <a:r>
              <a:rPr lang="en-US" b="1" baseline="-25000" dirty="0" smtClean="0"/>
              <a:t>(</a:t>
            </a:r>
            <a:r>
              <a:rPr lang="en-US" b="1" baseline="-25000" dirty="0" err="1" smtClean="0"/>
              <a:t>aq</a:t>
            </a:r>
            <a:r>
              <a:rPr lang="en-US" b="1" baseline="-25000" dirty="0" smtClean="0"/>
              <a:t>)</a:t>
            </a:r>
            <a:r>
              <a:rPr lang="en-US" b="1" dirty="0" smtClean="0"/>
              <a:t> + H</a:t>
            </a:r>
            <a:r>
              <a:rPr lang="en-US" b="1" baseline="-25000" dirty="0" smtClean="0"/>
              <a:t>2</a:t>
            </a:r>
            <a:r>
              <a:rPr lang="en-US" b="1" dirty="0" smtClean="0"/>
              <a:t>O</a:t>
            </a:r>
            <a:r>
              <a:rPr lang="en-US" b="1" baseline="-25000" dirty="0" smtClean="0"/>
              <a:t>(</a:t>
            </a:r>
            <a:r>
              <a:rPr lang="en-US" b="1" baseline="-25000" dirty="0" err="1" smtClean="0"/>
              <a:t>aq</a:t>
            </a:r>
            <a:r>
              <a:rPr lang="en-US" b="1" baseline="-25000" dirty="0" smtClean="0"/>
              <a:t>)</a:t>
            </a:r>
            <a:r>
              <a:rPr lang="en-US" b="1" dirty="0" smtClean="0"/>
              <a:t>  →   weak acid</a:t>
            </a:r>
            <a:r>
              <a:rPr lang="en-US" b="1" baseline="-25000" dirty="0" smtClean="0"/>
              <a:t>(</a:t>
            </a:r>
            <a:r>
              <a:rPr lang="en-US" b="1" baseline="-25000" dirty="0" err="1" smtClean="0"/>
              <a:t>aq</a:t>
            </a:r>
            <a:r>
              <a:rPr lang="en-US" b="1" baseline="-25000" dirty="0" smtClean="0"/>
              <a:t>)</a:t>
            </a:r>
            <a:r>
              <a:rPr lang="en-US" b="1" dirty="0" smtClean="0"/>
              <a:t> + OH</a:t>
            </a:r>
            <a:r>
              <a:rPr lang="en-US" b="1" baseline="30000" dirty="0" smtClean="0"/>
              <a:t>-</a:t>
            </a:r>
            <a:r>
              <a:rPr lang="en-US" b="1" baseline="-25000" dirty="0" smtClean="0"/>
              <a:t>(</a:t>
            </a:r>
            <a:r>
              <a:rPr lang="en-US" b="1" baseline="-25000" dirty="0" err="1" smtClean="0"/>
              <a:t>aq</a:t>
            </a:r>
            <a:r>
              <a:rPr lang="en-US" b="1" baseline="-25000" dirty="0" smtClean="0"/>
              <a:t>)</a:t>
            </a:r>
            <a:r>
              <a:rPr lang="en-US" dirty="0" smtClean="0"/>
              <a:t> </a:t>
            </a:r>
          </a:p>
          <a:p>
            <a:r>
              <a:rPr lang="en-US" dirty="0" smtClean="0"/>
              <a:t>Since the reaction does not go to completion relatively few OH- ions are formed.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:\Users\cpasilla\AppData\Local\Microsoft\Windows\Temporary Internet Files\Content.IE5\T2Z3W3O0\MC900434720[1]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2209800"/>
            <a:ext cx="3200400" cy="30629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Acids without Oxygen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Acids without Oxygen are named with the prefix </a:t>
            </a:r>
            <a:r>
              <a:rPr lang="ja-JP" altLang="en-US" smtClean="0">
                <a:ea typeface="ＭＳ Ｐゴシック" pitchFamily="34" charset="-128"/>
              </a:rPr>
              <a:t>“</a:t>
            </a:r>
            <a:r>
              <a:rPr lang="en-US" altLang="ja-JP" dirty="0" smtClean="0">
                <a:ea typeface="ＭＳ Ｐゴシック" pitchFamily="34" charset="-128"/>
              </a:rPr>
              <a:t>Hydro</a:t>
            </a:r>
            <a:r>
              <a:rPr lang="ja-JP" altLang="en-US" smtClean="0">
                <a:ea typeface="ＭＳ Ｐゴシック" pitchFamily="34" charset="-128"/>
              </a:rPr>
              <a:t>”</a:t>
            </a:r>
            <a:r>
              <a:rPr lang="en-US" altLang="ja-JP" dirty="0" smtClean="0">
                <a:ea typeface="ＭＳ Ｐゴシック" pitchFamily="34" charset="-128"/>
              </a:rPr>
              <a:t> and end in </a:t>
            </a:r>
            <a:r>
              <a:rPr lang="ja-JP" altLang="en-US" smtClean="0">
                <a:ea typeface="ＭＳ Ｐゴシック" pitchFamily="34" charset="-128"/>
              </a:rPr>
              <a:t>“</a:t>
            </a:r>
            <a:r>
              <a:rPr lang="en-US" altLang="ja-JP" dirty="0" err="1" smtClean="0">
                <a:ea typeface="ＭＳ Ｐゴシック" pitchFamily="34" charset="-128"/>
              </a:rPr>
              <a:t>ic</a:t>
            </a:r>
            <a:r>
              <a:rPr lang="ja-JP" altLang="en-US" smtClean="0">
                <a:ea typeface="ＭＳ Ｐゴシック" pitchFamily="34" charset="-128"/>
              </a:rPr>
              <a:t>”</a:t>
            </a:r>
            <a:endParaRPr lang="en-US" altLang="ja-JP" dirty="0" smtClean="0">
              <a:ea typeface="ＭＳ Ｐゴシック" pitchFamily="34" charset="-128"/>
            </a:endParaRPr>
          </a:p>
          <a:p>
            <a:r>
              <a:rPr lang="en-US" dirty="0" smtClean="0">
                <a:ea typeface="ＭＳ Ｐゴシック" pitchFamily="34" charset="-128"/>
              </a:rPr>
              <a:t>Examples:</a:t>
            </a:r>
          </a:p>
          <a:p>
            <a:r>
              <a:rPr lang="en-US" dirty="0" err="1" smtClean="0">
                <a:ea typeface="ＭＳ Ｐゴシック" pitchFamily="34" charset="-128"/>
              </a:rPr>
              <a:t>HCl</a:t>
            </a:r>
            <a:endParaRPr lang="en-US" dirty="0" smtClean="0">
              <a:ea typeface="ＭＳ Ｐゴシック" pitchFamily="34" charset="-128"/>
            </a:endParaRPr>
          </a:p>
          <a:p>
            <a:pPr>
              <a:buNone/>
            </a:pPr>
            <a:r>
              <a:rPr lang="en-US" dirty="0" smtClean="0">
                <a:ea typeface="ＭＳ Ｐゴシック" pitchFamily="34" charset="-128"/>
              </a:rPr>
              <a:t>   Hydrochloric Acid</a:t>
            </a:r>
          </a:p>
          <a:p>
            <a:r>
              <a:rPr lang="en-US" dirty="0" smtClean="0">
                <a:ea typeface="ＭＳ Ｐゴシック" pitchFamily="34" charset="-128"/>
              </a:rPr>
              <a:t>HF</a:t>
            </a:r>
          </a:p>
          <a:p>
            <a:pPr>
              <a:buNone/>
            </a:pPr>
            <a:r>
              <a:rPr lang="en-US" dirty="0" smtClean="0">
                <a:ea typeface="ＭＳ Ｐゴシック" pitchFamily="34" charset="-128"/>
              </a:rPr>
              <a:t>   Hydrofluoric Acid</a:t>
            </a:r>
          </a:p>
          <a:p>
            <a:r>
              <a:rPr lang="en-US" dirty="0" err="1" smtClean="0">
                <a:ea typeface="ＭＳ Ｐゴシック" pitchFamily="34" charset="-128"/>
              </a:rPr>
              <a:t>HBr</a:t>
            </a:r>
            <a:endParaRPr lang="en-US" dirty="0" smtClean="0">
              <a:ea typeface="ＭＳ Ｐゴシック" pitchFamily="34" charset="-128"/>
            </a:endParaRPr>
          </a:p>
          <a:p>
            <a:pPr>
              <a:buNone/>
            </a:pPr>
            <a:r>
              <a:rPr lang="en-US" dirty="0" smtClean="0">
                <a:ea typeface="ＭＳ Ｐゴシック" pitchFamily="34" charset="-128"/>
              </a:rPr>
              <a:t>   </a:t>
            </a:r>
            <a:r>
              <a:rPr lang="en-US" dirty="0" err="1" smtClean="0">
                <a:ea typeface="ＭＳ Ｐゴシック" pitchFamily="34" charset="-128"/>
              </a:rPr>
              <a:t>Hydrobromic</a:t>
            </a:r>
            <a:r>
              <a:rPr lang="en-US" dirty="0" smtClean="0">
                <a:ea typeface="ＭＳ Ｐゴシック" pitchFamily="34" charset="-128"/>
              </a:rPr>
              <a:t> Acid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Acids with Oxygen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For some acids with oxygen have several forms, there are prefixes used with the regular </a:t>
            </a:r>
            <a:r>
              <a:rPr lang="ja-JP" altLang="en-US" smtClean="0">
                <a:ea typeface="ＭＳ Ｐゴシック" pitchFamily="34" charset="-128"/>
              </a:rPr>
              <a:t>“</a:t>
            </a:r>
            <a:r>
              <a:rPr lang="en-US" altLang="ja-JP" dirty="0" err="1" smtClean="0">
                <a:ea typeface="ＭＳ Ｐゴシック" pitchFamily="34" charset="-128"/>
              </a:rPr>
              <a:t>ic</a:t>
            </a:r>
            <a:r>
              <a:rPr lang="ja-JP" altLang="en-US" smtClean="0">
                <a:ea typeface="ＭＳ Ｐゴシック" pitchFamily="34" charset="-128"/>
              </a:rPr>
              <a:t>”</a:t>
            </a:r>
            <a:r>
              <a:rPr lang="en-US" altLang="ja-JP" dirty="0" smtClean="0">
                <a:ea typeface="ＭＳ Ｐゴシック" pitchFamily="34" charset="-128"/>
              </a:rPr>
              <a:t> and </a:t>
            </a:r>
            <a:r>
              <a:rPr lang="ja-JP" altLang="en-US" smtClean="0">
                <a:ea typeface="ＭＳ Ｐゴシック" pitchFamily="34" charset="-128"/>
              </a:rPr>
              <a:t>“</a:t>
            </a:r>
            <a:r>
              <a:rPr lang="en-US" altLang="ja-JP" dirty="0" err="1" smtClean="0">
                <a:ea typeface="ＭＳ Ｐゴシック" pitchFamily="34" charset="-128"/>
              </a:rPr>
              <a:t>ous</a:t>
            </a:r>
            <a:r>
              <a:rPr lang="ja-JP" altLang="en-US" smtClean="0">
                <a:ea typeface="ＭＳ Ｐゴシック" pitchFamily="34" charset="-128"/>
              </a:rPr>
              <a:t>”</a:t>
            </a:r>
            <a:r>
              <a:rPr lang="en-US" altLang="ja-JP" dirty="0" smtClean="0">
                <a:ea typeface="ＭＳ Ｐゴシック" pitchFamily="34" charset="-128"/>
              </a:rPr>
              <a:t> endings. </a:t>
            </a:r>
          </a:p>
          <a:p>
            <a:r>
              <a:rPr lang="en-US" dirty="0" smtClean="0">
                <a:ea typeface="ＭＳ Ｐゴシック" pitchFamily="34" charset="-128"/>
              </a:rPr>
              <a:t>The </a:t>
            </a:r>
            <a:r>
              <a:rPr lang="ja-JP" altLang="en-US" smtClean="0">
                <a:ea typeface="ＭＳ Ｐゴシック" pitchFamily="34" charset="-128"/>
              </a:rPr>
              <a:t>“</a:t>
            </a:r>
            <a:r>
              <a:rPr lang="en-US" altLang="ja-JP" dirty="0" err="1" smtClean="0">
                <a:ea typeface="ＭＳ Ｐゴシック" pitchFamily="34" charset="-128"/>
              </a:rPr>
              <a:t>ic</a:t>
            </a:r>
            <a:r>
              <a:rPr lang="ja-JP" altLang="en-US" smtClean="0">
                <a:ea typeface="ＭＳ Ｐゴシック" pitchFamily="34" charset="-128"/>
              </a:rPr>
              <a:t>”</a:t>
            </a:r>
            <a:r>
              <a:rPr lang="en-US" altLang="ja-JP" dirty="0" smtClean="0">
                <a:ea typeface="ＭＳ Ｐゴシック" pitchFamily="34" charset="-128"/>
              </a:rPr>
              <a:t> or regular ending for an acid comes from the polyatomic ion with the </a:t>
            </a:r>
            <a:r>
              <a:rPr lang="ja-JP" altLang="en-US" smtClean="0">
                <a:ea typeface="ＭＳ Ｐゴシック" pitchFamily="34" charset="-128"/>
              </a:rPr>
              <a:t>“</a:t>
            </a:r>
            <a:r>
              <a:rPr lang="en-US" altLang="ja-JP" dirty="0" smtClean="0">
                <a:ea typeface="ＭＳ Ｐゴシック" pitchFamily="34" charset="-128"/>
              </a:rPr>
              <a:t>ate</a:t>
            </a:r>
            <a:r>
              <a:rPr lang="ja-JP" altLang="en-US" smtClean="0">
                <a:ea typeface="ＭＳ Ｐゴシック" pitchFamily="34" charset="-128"/>
              </a:rPr>
              <a:t>”</a:t>
            </a:r>
            <a:r>
              <a:rPr lang="en-US" altLang="ja-JP" dirty="0" smtClean="0">
                <a:ea typeface="ＭＳ Ｐゴシック" pitchFamily="34" charset="-128"/>
              </a:rPr>
              <a:t> ending.  This gives the regular count for the oxygen for this type of acid.</a:t>
            </a:r>
          </a:p>
          <a:p>
            <a:r>
              <a:rPr lang="en-US" dirty="0" smtClean="0">
                <a:ea typeface="ＭＳ Ｐゴシック" pitchFamily="34" charset="-128"/>
              </a:rPr>
              <a:t>Example:</a:t>
            </a:r>
          </a:p>
          <a:p>
            <a:r>
              <a:rPr lang="en-US" dirty="0" smtClean="0">
                <a:ea typeface="ＭＳ Ｐゴシック" pitchFamily="34" charset="-128"/>
              </a:rPr>
              <a:t>H</a:t>
            </a:r>
            <a:r>
              <a:rPr lang="en-US" sz="4400" baseline="-25000" dirty="0" smtClean="0">
                <a:ea typeface="ＭＳ Ｐゴシック" pitchFamily="34" charset="-128"/>
              </a:rPr>
              <a:t>2</a:t>
            </a:r>
            <a:r>
              <a:rPr lang="en-US" dirty="0" smtClean="0">
                <a:ea typeface="ＭＳ Ｐゴシック" pitchFamily="34" charset="-128"/>
              </a:rPr>
              <a:t>SO4</a:t>
            </a:r>
          </a:p>
          <a:p>
            <a:r>
              <a:rPr lang="en-US" dirty="0" smtClean="0">
                <a:ea typeface="ＭＳ Ｐゴシック" pitchFamily="34" charset="-128"/>
              </a:rPr>
              <a:t>SO4 is Sulfate so this acid is called Sulfuric Acid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Once you know the </a:t>
            </a:r>
            <a:r>
              <a:rPr lang="ja-JP" altLang="en-US" smtClean="0">
                <a:ea typeface="ＭＳ Ｐゴシック" pitchFamily="34" charset="-128"/>
              </a:rPr>
              <a:t>“</a:t>
            </a:r>
            <a:r>
              <a:rPr lang="en-US" altLang="ja-JP" dirty="0" err="1" smtClean="0">
                <a:ea typeface="ＭＳ Ｐゴシック" pitchFamily="34" charset="-128"/>
              </a:rPr>
              <a:t>ic</a:t>
            </a:r>
            <a:r>
              <a:rPr lang="ja-JP" altLang="en-US" smtClean="0">
                <a:ea typeface="ＭＳ Ｐゴシック" pitchFamily="34" charset="-128"/>
              </a:rPr>
              <a:t>”</a:t>
            </a:r>
            <a:r>
              <a:rPr lang="en-US" altLang="ja-JP" dirty="0" smtClean="0">
                <a:ea typeface="ＭＳ Ｐゴシック" pitchFamily="34" charset="-128"/>
              </a:rPr>
              <a:t> ending you count the number of oxygen in the other forms to find the name for the acid.  (REMEMBER:  The regular </a:t>
            </a:r>
            <a:r>
              <a:rPr lang="ja-JP" altLang="en-US" smtClean="0">
                <a:ea typeface="ＭＳ Ｐゴシック" pitchFamily="34" charset="-128"/>
              </a:rPr>
              <a:t>“</a:t>
            </a:r>
            <a:r>
              <a:rPr lang="en-US" altLang="ja-JP" dirty="0" err="1" smtClean="0">
                <a:ea typeface="ＭＳ Ｐゴシック" pitchFamily="34" charset="-128"/>
              </a:rPr>
              <a:t>ic</a:t>
            </a:r>
            <a:r>
              <a:rPr lang="ja-JP" altLang="en-US" smtClean="0">
                <a:ea typeface="ＭＳ Ｐゴシック" pitchFamily="34" charset="-128"/>
              </a:rPr>
              <a:t>”</a:t>
            </a:r>
            <a:r>
              <a:rPr lang="en-US" altLang="ja-JP" dirty="0" smtClean="0">
                <a:ea typeface="ＭＳ Ｐゴシック" pitchFamily="34" charset="-128"/>
              </a:rPr>
              <a:t> form comes from the polyatomic ion that ends with </a:t>
            </a:r>
            <a:r>
              <a:rPr lang="ja-JP" altLang="en-US" smtClean="0">
                <a:ea typeface="ＭＳ Ｐゴシック" pitchFamily="34" charset="-128"/>
              </a:rPr>
              <a:t>“</a:t>
            </a:r>
            <a:r>
              <a:rPr lang="en-US" altLang="ja-JP" dirty="0" smtClean="0">
                <a:ea typeface="ＭＳ Ｐゴシック" pitchFamily="34" charset="-128"/>
              </a:rPr>
              <a:t>ate</a:t>
            </a:r>
            <a:r>
              <a:rPr lang="ja-JP" altLang="en-US" smtClean="0">
                <a:ea typeface="ＭＳ Ｐゴシック" pitchFamily="34" charset="-128"/>
              </a:rPr>
              <a:t>”</a:t>
            </a:r>
            <a:r>
              <a:rPr lang="en-US" altLang="ja-JP" dirty="0" smtClean="0">
                <a:ea typeface="ＭＳ Ｐゴシック" pitchFamily="34" charset="-128"/>
              </a:rPr>
              <a:t>)</a:t>
            </a:r>
          </a:p>
          <a:p>
            <a:r>
              <a:rPr lang="en-US" dirty="0" smtClean="0">
                <a:ea typeface="ＭＳ Ｐゴシック" pitchFamily="34" charset="-128"/>
              </a:rPr>
              <a:t>Regular </a:t>
            </a:r>
            <a:r>
              <a:rPr lang="ja-JP" altLang="en-US" smtClean="0">
                <a:ea typeface="ＭＳ Ｐゴシック" pitchFamily="34" charset="-128"/>
              </a:rPr>
              <a:t>“</a:t>
            </a:r>
            <a:r>
              <a:rPr lang="en-US" altLang="ja-JP" dirty="0" smtClean="0">
                <a:ea typeface="ＭＳ Ｐゴシック" pitchFamily="34" charset="-128"/>
              </a:rPr>
              <a:t>ate</a:t>
            </a:r>
            <a:r>
              <a:rPr lang="ja-JP" altLang="en-US" smtClean="0">
                <a:ea typeface="ＭＳ Ｐゴシック" pitchFamily="34" charset="-128"/>
              </a:rPr>
              <a:t>”</a:t>
            </a:r>
            <a:r>
              <a:rPr lang="en-US" altLang="ja-JP" dirty="0" smtClean="0">
                <a:ea typeface="ＭＳ Ｐゴシック" pitchFamily="34" charset="-128"/>
              </a:rPr>
              <a:t> form           ________ </a:t>
            </a:r>
            <a:r>
              <a:rPr lang="ja-JP" altLang="en-US" smtClean="0">
                <a:ea typeface="ＭＳ Ｐゴシック" pitchFamily="34" charset="-128"/>
              </a:rPr>
              <a:t>“</a:t>
            </a:r>
            <a:r>
              <a:rPr lang="en-US" altLang="ja-JP" dirty="0" err="1" smtClean="0">
                <a:ea typeface="ＭＳ Ｐゴシック" pitchFamily="34" charset="-128"/>
              </a:rPr>
              <a:t>ic</a:t>
            </a:r>
            <a:r>
              <a:rPr lang="ja-JP" altLang="en-US" smtClean="0">
                <a:ea typeface="ＭＳ Ｐゴシック" pitchFamily="34" charset="-128"/>
              </a:rPr>
              <a:t>”</a:t>
            </a:r>
            <a:r>
              <a:rPr lang="en-US" altLang="ja-JP" dirty="0" smtClean="0">
                <a:ea typeface="ＭＳ Ｐゴシック" pitchFamily="34" charset="-128"/>
              </a:rPr>
              <a:t>    Acid</a:t>
            </a:r>
          </a:p>
          <a:p>
            <a:r>
              <a:rPr lang="en-US" dirty="0" smtClean="0">
                <a:ea typeface="ＭＳ Ｐゴシック" pitchFamily="34" charset="-128"/>
              </a:rPr>
              <a:t>One less oxygen               ________ </a:t>
            </a:r>
            <a:r>
              <a:rPr lang="ja-JP" altLang="en-US" smtClean="0">
                <a:ea typeface="ＭＳ Ｐゴシック" pitchFamily="34" charset="-128"/>
              </a:rPr>
              <a:t>“</a:t>
            </a:r>
            <a:r>
              <a:rPr lang="en-US" altLang="ja-JP" dirty="0" err="1" smtClean="0">
                <a:ea typeface="ＭＳ Ｐゴシック" pitchFamily="34" charset="-128"/>
              </a:rPr>
              <a:t>ous</a:t>
            </a:r>
            <a:r>
              <a:rPr lang="ja-JP" altLang="en-US" smtClean="0">
                <a:ea typeface="ＭＳ Ｐゴシック" pitchFamily="34" charset="-128"/>
              </a:rPr>
              <a:t>”</a:t>
            </a:r>
            <a:r>
              <a:rPr lang="en-US" altLang="ja-JP" dirty="0" smtClean="0">
                <a:ea typeface="ＭＳ Ｐゴシック" pitchFamily="34" charset="-128"/>
              </a:rPr>
              <a:t>  Acid </a:t>
            </a:r>
          </a:p>
          <a:p>
            <a:r>
              <a:rPr lang="en-US" dirty="0" smtClean="0">
                <a:ea typeface="ＭＳ Ｐゴシック" pitchFamily="34" charset="-128"/>
              </a:rPr>
              <a:t>Two less oxygen     Hypo ________ </a:t>
            </a:r>
            <a:r>
              <a:rPr lang="ja-JP" altLang="en-US" smtClean="0">
                <a:ea typeface="ＭＳ Ｐゴシック" pitchFamily="34" charset="-128"/>
              </a:rPr>
              <a:t>“</a:t>
            </a:r>
            <a:r>
              <a:rPr lang="en-US" altLang="ja-JP" dirty="0" err="1" smtClean="0">
                <a:ea typeface="ＭＳ Ｐゴシック" pitchFamily="34" charset="-128"/>
              </a:rPr>
              <a:t>ous</a:t>
            </a:r>
            <a:r>
              <a:rPr lang="ja-JP" altLang="en-US" smtClean="0">
                <a:ea typeface="ＭＳ Ｐゴシック" pitchFamily="34" charset="-128"/>
              </a:rPr>
              <a:t>”</a:t>
            </a:r>
            <a:r>
              <a:rPr lang="en-US" altLang="ja-JP" dirty="0" smtClean="0">
                <a:ea typeface="ＭＳ Ｐゴシック" pitchFamily="34" charset="-128"/>
              </a:rPr>
              <a:t>  Acid</a:t>
            </a:r>
          </a:p>
          <a:p>
            <a:r>
              <a:rPr lang="en-US" dirty="0" smtClean="0">
                <a:ea typeface="ＭＳ Ｐゴシック" pitchFamily="34" charset="-128"/>
              </a:rPr>
              <a:t>One MORE oxygen    Per   ________</a:t>
            </a:r>
            <a:r>
              <a:rPr lang="ja-JP" altLang="en-US" smtClean="0">
                <a:ea typeface="ＭＳ Ｐゴシック" pitchFamily="34" charset="-128"/>
              </a:rPr>
              <a:t>“</a:t>
            </a:r>
            <a:r>
              <a:rPr lang="en-US" altLang="ja-JP" dirty="0" err="1" smtClean="0">
                <a:ea typeface="ＭＳ Ｐゴシック" pitchFamily="34" charset="-128"/>
              </a:rPr>
              <a:t>ic</a:t>
            </a:r>
            <a:r>
              <a:rPr lang="ja-JP" altLang="en-US" smtClean="0">
                <a:ea typeface="ＭＳ Ｐゴシック" pitchFamily="34" charset="-128"/>
              </a:rPr>
              <a:t>”</a:t>
            </a:r>
            <a:r>
              <a:rPr lang="en-US" altLang="ja-JP" smtClean="0">
                <a:ea typeface="ＭＳ Ｐゴシック" pitchFamily="34" charset="-128"/>
              </a:rPr>
              <a:t>   Acid</a:t>
            </a:r>
            <a:endParaRPr lang="en-US" dirty="0" smtClean="0">
              <a:ea typeface="ＭＳ Ｐゴシック" pitchFamily="34" charset="-128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627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The other names for the acids will come from the count based from the </a:t>
            </a:r>
            <a:r>
              <a:rPr lang="ja-JP" altLang="en-US" smtClean="0">
                <a:ea typeface="ＭＳ Ｐゴシック" pitchFamily="34" charset="-128"/>
              </a:rPr>
              <a:t>“</a:t>
            </a:r>
            <a:r>
              <a:rPr lang="en-US" altLang="ja-JP" dirty="0" smtClean="0">
                <a:ea typeface="ＭＳ Ｐゴシック" pitchFamily="34" charset="-128"/>
              </a:rPr>
              <a:t>regular polyatomic</a:t>
            </a:r>
            <a:r>
              <a:rPr lang="ja-JP" altLang="en-US" smtClean="0">
                <a:ea typeface="ＭＳ Ｐゴシック" pitchFamily="34" charset="-128"/>
              </a:rPr>
              <a:t>”</a:t>
            </a:r>
            <a:endParaRPr lang="en-US" altLang="ja-JP" dirty="0" smtClean="0">
              <a:ea typeface="ＭＳ Ｐゴシック" pitchFamily="34" charset="-128"/>
            </a:endParaRPr>
          </a:p>
          <a:p>
            <a:r>
              <a:rPr lang="en-US" dirty="0" smtClean="0">
                <a:ea typeface="ＭＳ Ｐゴシック" pitchFamily="34" charset="-128"/>
              </a:rPr>
              <a:t>H</a:t>
            </a:r>
            <a:r>
              <a:rPr lang="en-US" baseline="-25000" dirty="0" smtClean="0">
                <a:ea typeface="ＭＳ Ｐゴシック" pitchFamily="34" charset="-128"/>
              </a:rPr>
              <a:t>2</a:t>
            </a:r>
            <a:r>
              <a:rPr lang="en-US" dirty="0" smtClean="0">
                <a:ea typeface="ＭＳ Ｐゴシック" pitchFamily="34" charset="-128"/>
              </a:rPr>
              <a:t>SO</a:t>
            </a:r>
            <a:r>
              <a:rPr lang="en-US" sz="2400" baseline="-25000" dirty="0" smtClean="0">
                <a:ea typeface="ＭＳ Ｐゴシック" pitchFamily="34" charset="-128"/>
              </a:rPr>
              <a:t>4</a:t>
            </a:r>
            <a:r>
              <a:rPr lang="en-US" dirty="0" smtClean="0">
                <a:ea typeface="ＭＳ Ｐゴシック" pitchFamily="34" charset="-128"/>
              </a:rPr>
              <a:t>  polyatomic </a:t>
            </a:r>
            <a:r>
              <a:rPr lang="ja-JP" altLang="en-US" smtClean="0">
                <a:ea typeface="ＭＳ Ｐゴシック" pitchFamily="34" charset="-128"/>
              </a:rPr>
              <a:t>“</a:t>
            </a:r>
            <a:r>
              <a:rPr lang="en-US" altLang="ja-JP" dirty="0" smtClean="0">
                <a:ea typeface="ＭＳ Ｐゴシック" pitchFamily="34" charset="-128"/>
              </a:rPr>
              <a:t>ate</a:t>
            </a:r>
            <a:r>
              <a:rPr lang="ja-JP" altLang="en-US" smtClean="0">
                <a:ea typeface="ＭＳ Ｐゴシック" pitchFamily="34" charset="-128"/>
              </a:rPr>
              <a:t>”</a:t>
            </a:r>
            <a:r>
              <a:rPr lang="en-US" altLang="ja-JP" dirty="0" smtClean="0">
                <a:ea typeface="ＭＳ Ｐゴシック" pitchFamily="34" charset="-128"/>
              </a:rPr>
              <a:t> ending so it is Sulfuric Acid </a:t>
            </a:r>
          </a:p>
          <a:p>
            <a:r>
              <a:rPr lang="en-US" dirty="0" smtClean="0">
                <a:ea typeface="ＭＳ Ｐゴシック" pitchFamily="34" charset="-128"/>
              </a:rPr>
              <a:t>H</a:t>
            </a:r>
            <a:r>
              <a:rPr lang="en-US" sz="2400" baseline="-25000" dirty="0" smtClean="0">
                <a:ea typeface="ＭＳ Ｐゴシック" pitchFamily="34" charset="-128"/>
              </a:rPr>
              <a:t>2</a:t>
            </a:r>
            <a:r>
              <a:rPr lang="en-US" dirty="0" smtClean="0">
                <a:ea typeface="ＭＳ Ｐゴシック" pitchFamily="34" charset="-128"/>
              </a:rPr>
              <a:t>SO</a:t>
            </a:r>
            <a:r>
              <a:rPr lang="en-US" sz="2800" baseline="-25000" dirty="0" smtClean="0">
                <a:ea typeface="ＭＳ Ｐゴシック" pitchFamily="34" charset="-128"/>
              </a:rPr>
              <a:t>3</a:t>
            </a:r>
            <a:r>
              <a:rPr lang="en-US" sz="2800" dirty="0" smtClean="0">
                <a:ea typeface="ＭＳ Ｐゴシック" pitchFamily="34" charset="-128"/>
              </a:rPr>
              <a:t> 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altLang="ja-JP" dirty="0" smtClean="0">
                <a:ea typeface="ＭＳ Ｐゴシック" pitchFamily="34" charset="-128"/>
              </a:rPr>
              <a:t>one less oxygen so it is Sulfurous Acid</a:t>
            </a:r>
          </a:p>
          <a:p>
            <a:r>
              <a:rPr lang="en-US" dirty="0" smtClean="0">
                <a:ea typeface="ＭＳ Ｐゴシック" pitchFamily="34" charset="-128"/>
              </a:rPr>
              <a:t>H</a:t>
            </a:r>
            <a:r>
              <a:rPr lang="en-US" sz="2800" baseline="-25000" dirty="0" smtClean="0">
                <a:ea typeface="ＭＳ Ｐゴシック" pitchFamily="34" charset="-128"/>
              </a:rPr>
              <a:t>2</a:t>
            </a:r>
            <a:r>
              <a:rPr lang="en-US" dirty="0" smtClean="0">
                <a:ea typeface="ＭＳ Ｐゴシック" pitchFamily="34" charset="-128"/>
              </a:rPr>
              <a:t>SO</a:t>
            </a:r>
            <a:r>
              <a:rPr lang="en-US" sz="2800" baseline="-25000" dirty="0" smtClean="0">
                <a:ea typeface="ＭＳ Ｐゴシック" pitchFamily="34" charset="-128"/>
              </a:rPr>
              <a:t>2</a:t>
            </a:r>
            <a:r>
              <a:rPr lang="en-US" dirty="0" smtClean="0">
                <a:ea typeface="ＭＳ Ｐゴシック" pitchFamily="34" charset="-128"/>
              </a:rPr>
              <a:t>   two less oxygen will have a prefix and </a:t>
            </a:r>
            <a:r>
              <a:rPr lang="ja-JP" altLang="en-US" smtClean="0">
                <a:ea typeface="ＭＳ Ｐゴシック" pitchFamily="34" charset="-128"/>
              </a:rPr>
              <a:t>“</a:t>
            </a:r>
            <a:r>
              <a:rPr lang="en-US" altLang="ja-JP" dirty="0" err="1" smtClean="0">
                <a:ea typeface="ＭＳ Ｐゴシック" pitchFamily="34" charset="-128"/>
              </a:rPr>
              <a:t>ous</a:t>
            </a:r>
            <a:r>
              <a:rPr lang="ja-JP" altLang="en-US" smtClean="0">
                <a:ea typeface="ＭＳ Ｐゴシック" pitchFamily="34" charset="-128"/>
              </a:rPr>
              <a:t>”</a:t>
            </a:r>
            <a:r>
              <a:rPr lang="en-US" altLang="ja-JP" dirty="0" smtClean="0">
                <a:ea typeface="ＭＳ Ｐゴシック" pitchFamily="34" charset="-128"/>
              </a:rPr>
              <a:t>ending.  Hyposulfurous Acid.</a:t>
            </a:r>
          </a:p>
          <a:p>
            <a:r>
              <a:rPr lang="en-US" dirty="0" smtClean="0">
                <a:ea typeface="ＭＳ Ｐゴシック" pitchFamily="34" charset="-128"/>
              </a:rPr>
              <a:t>H</a:t>
            </a:r>
            <a:r>
              <a:rPr lang="en-US" sz="2800" baseline="-25000" dirty="0" smtClean="0">
                <a:ea typeface="ＭＳ Ｐゴシック" pitchFamily="34" charset="-128"/>
              </a:rPr>
              <a:t>2</a:t>
            </a:r>
            <a:r>
              <a:rPr lang="en-US" dirty="0" smtClean="0">
                <a:ea typeface="ＭＳ Ｐゴシック" pitchFamily="34" charset="-128"/>
              </a:rPr>
              <a:t>SO</a:t>
            </a:r>
            <a:r>
              <a:rPr lang="en-US" sz="2800" baseline="-25000" dirty="0" smtClean="0">
                <a:ea typeface="ＭＳ Ｐゴシック" pitchFamily="34" charset="-128"/>
              </a:rPr>
              <a:t>5</a:t>
            </a:r>
            <a:r>
              <a:rPr lang="en-US" dirty="0" smtClean="0">
                <a:ea typeface="ＭＳ Ｐゴシック" pitchFamily="34" charset="-128"/>
              </a:rPr>
              <a:t>  one more oxygen will have a prefix </a:t>
            </a:r>
            <a:r>
              <a:rPr lang="ja-JP" altLang="en-US" smtClean="0">
                <a:ea typeface="ＭＳ Ｐゴシック" pitchFamily="34" charset="-128"/>
              </a:rPr>
              <a:t>“</a:t>
            </a:r>
            <a:r>
              <a:rPr lang="en-US" altLang="ja-JP" dirty="0" smtClean="0">
                <a:ea typeface="ＭＳ Ｐゴシック" pitchFamily="34" charset="-128"/>
              </a:rPr>
              <a:t>Per</a:t>
            </a:r>
            <a:r>
              <a:rPr lang="ja-JP" altLang="en-US" smtClean="0">
                <a:ea typeface="ＭＳ Ｐゴシック" pitchFamily="34" charset="-128"/>
              </a:rPr>
              <a:t>”</a:t>
            </a:r>
            <a:r>
              <a:rPr lang="en-US" altLang="ja-JP" dirty="0" smtClean="0">
                <a:ea typeface="ＭＳ Ｐゴシック" pitchFamily="34" charset="-128"/>
              </a:rPr>
              <a:t> and the regular </a:t>
            </a:r>
            <a:r>
              <a:rPr lang="ja-JP" altLang="en-US" smtClean="0">
                <a:ea typeface="ＭＳ Ｐゴシック" pitchFamily="34" charset="-128"/>
              </a:rPr>
              <a:t>“</a:t>
            </a:r>
            <a:r>
              <a:rPr lang="en-US" altLang="ja-JP" dirty="0" err="1" smtClean="0">
                <a:ea typeface="ＭＳ Ｐゴシック" pitchFamily="34" charset="-128"/>
              </a:rPr>
              <a:t>ic</a:t>
            </a:r>
            <a:r>
              <a:rPr lang="ja-JP" altLang="en-US" smtClean="0">
                <a:ea typeface="ＭＳ Ｐゴシック" pitchFamily="34" charset="-128"/>
              </a:rPr>
              <a:t>”</a:t>
            </a:r>
            <a:r>
              <a:rPr lang="en-US" altLang="ja-JP" dirty="0" smtClean="0">
                <a:ea typeface="ＭＳ Ｐゴシック" pitchFamily="34" charset="-128"/>
              </a:rPr>
              <a:t> ending.  </a:t>
            </a:r>
            <a:r>
              <a:rPr lang="en-US" altLang="ja-JP" dirty="0" err="1" smtClean="0">
                <a:ea typeface="ＭＳ Ｐゴシック" pitchFamily="34" charset="-128"/>
              </a:rPr>
              <a:t>Persulfuric</a:t>
            </a:r>
            <a:r>
              <a:rPr lang="en-US" altLang="ja-JP" dirty="0" smtClean="0">
                <a:ea typeface="ＭＳ Ｐゴシック" pitchFamily="34" charset="-128"/>
              </a:rPr>
              <a:t> Acid</a:t>
            </a:r>
            <a:endParaRPr lang="en-US" dirty="0" smtClean="0">
              <a:ea typeface="ＭＳ Ｐゴシック" pitchFamily="34" charset="-128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Ionic compounds that are bases are named in the same way as any other ionic compound – the name of the </a:t>
            </a:r>
            <a:r>
              <a:rPr lang="en-US" dirty="0" err="1" smtClean="0"/>
              <a:t>cation</a:t>
            </a:r>
            <a:r>
              <a:rPr lang="en-US" dirty="0" smtClean="0"/>
              <a:t> followed by the name of the anion.</a:t>
            </a:r>
          </a:p>
          <a:p>
            <a:pPr>
              <a:buNone/>
            </a:pPr>
            <a:r>
              <a:rPr lang="en-US" dirty="0" smtClean="0"/>
              <a:t>                Example: </a:t>
            </a:r>
            <a:r>
              <a:rPr lang="en-US" dirty="0" err="1" smtClean="0"/>
              <a:t>NaOH</a:t>
            </a:r>
            <a:r>
              <a:rPr lang="en-US" dirty="0" smtClean="0"/>
              <a:t> (sodium hydroxide)</a:t>
            </a:r>
          </a:p>
          <a:p>
            <a:r>
              <a:rPr lang="en-US" dirty="0" smtClean="0"/>
              <a:t>What is the name for </a:t>
            </a:r>
            <a:r>
              <a:rPr lang="en-US" dirty="0" err="1" smtClean="0"/>
              <a:t>CaOH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		</a:t>
            </a:r>
          </a:p>
          <a:p>
            <a:r>
              <a:rPr lang="en-US" dirty="0" smtClean="0"/>
              <a:t>T</a:t>
            </a:r>
            <a:r>
              <a:rPr lang="en-US" dirty="0" smtClean="0"/>
              <a:t>ransition elements ?? </a:t>
            </a:r>
            <a:r>
              <a:rPr lang="en-US" smtClean="0"/>
              <a:t>- roman </a:t>
            </a:r>
            <a:r>
              <a:rPr lang="en-US" dirty="0" smtClean="0"/>
              <a:t>numera</a:t>
            </a:r>
            <a:r>
              <a:rPr lang="en-US" dirty="0" smtClean="0"/>
              <a:t>l in name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4343400"/>
            <a:ext cx="64342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Calcium hydroxide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Formula Writing for Acids/Bases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formulas for acids as any other formula……</a:t>
            </a:r>
          </a:p>
          <a:p>
            <a:r>
              <a:rPr lang="en-US" dirty="0" smtClean="0"/>
              <a:t>Find the oxidation number</a:t>
            </a:r>
          </a:p>
          <a:p>
            <a:r>
              <a:rPr lang="en-US" dirty="0" smtClean="0"/>
              <a:t>Add subscripts and parenthesis when necessary</a:t>
            </a:r>
          </a:p>
          <a:p>
            <a:r>
              <a:rPr lang="en-US" dirty="0" smtClean="0"/>
              <a:t>Balance positive and negative charges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691</TotalTime>
  <Words>1343</Words>
  <Application>Microsoft Office PowerPoint</Application>
  <PresentationFormat>On-screen Show (4:3)</PresentationFormat>
  <Paragraphs>176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Flow</vt:lpstr>
      <vt:lpstr>Unit 10:  Acids, Bases, Neutralization Reactions and pH. </vt:lpstr>
      <vt:lpstr>Unit 10:  Power Point Index</vt:lpstr>
      <vt:lpstr>Naming Acids</vt:lpstr>
      <vt:lpstr>Naming Acids without Oxygen</vt:lpstr>
      <vt:lpstr>Naming Acids with Oxygen</vt:lpstr>
      <vt:lpstr>Slide 6</vt:lpstr>
      <vt:lpstr>Slide 7</vt:lpstr>
      <vt:lpstr>Naming Bases</vt:lpstr>
      <vt:lpstr>Formula Writing for Acids/Bases</vt:lpstr>
      <vt:lpstr>Slide 10</vt:lpstr>
      <vt:lpstr> Acid Base Reactions</vt:lpstr>
      <vt:lpstr>Acids: General Information</vt:lpstr>
      <vt:lpstr>Bases</vt:lpstr>
      <vt:lpstr>Arrhenius Model</vt:lpstr>
      <vt:lpstr> Bronsted-Lowry Model </vt:lpstr>
      <vt:lpstr>Acid-Base Reactions</vt:lpstr>
      <vt:lpstr>Slide 17</vt:lpstr>
      <vt:lpstr>Calculation Of pH</vt:lpstr>
      <vt:lpstr>Water Dissociation:</vt:lpstr>
      <vt:lpstr>Slide 20</vt:lpstr>
      <vt:lpstr>Example 1:</vt:lpstr>
      <vt:lpstr>Example 2:</vt:lpstr>
      <vt:lpstr>pH</vt:lpstr>
      <vt:lpstr>Slide 24</vt:lpstr>
      <vt:lpstr>Slide 25</vt:lpstr>
      <vt:lpstr>Slide 26</vt:lpstr>
      <vt:lpstr>Slide 27</vt:lpstr>
      <vt:lpstr>Strength of Acids and Bases</vt:lpstr>
      <vt:lpstr>   Strong Acids: </vt:lpstr>
      <vt:lpstr>Slide 30</vt:lpstr>
      <vt:lpstr>Slide 31</vt:lpstr>
      <vt:lpstr>  Weak acids: </vt:lpstr>
      <vt:lpstr>Slide 33</vt:lpstr>
      <vt:lpstr>Strong Bases:  </vt:lpstr>
      <vt:lpstr>Slide 35</vt:lpstr>
      <vt:lpstr>Weak Bases:</vt:lpstr>
      <vt:lpstr>Slide 37</vt:lpstr>
      <vt:lpstr>Slide 38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9:  Acids, Bases, Neutralization Reactions and pH.</dc:title>
  <dc:creator>EPISD</dc:creator>
  <cp:lastModifiedBy>EPISD</cp:lastModifiedBy>
  <cp:revision>58</cp:revision>
  <dcterms:created xsi:type="dcterms:W3CDTF">2012-06-20T13:20:21Z</dcterms:created>
  <dcterms:modified xsi:type="dcterms:W3CDTF">2014-05-23T16:37:09Z</dcterms:modified>
</cp:coreProperties>
</file>