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98" r:id="rId5"/>
    <p:sldId id="299" r:id="rId6"/>
    <p:sldId id="309" r:id="rId7"/>
    <p:sldId id="310" r:id="rId8"/>
    <p:sldId id="301" r:id="rId9"/>
    <p:sldId id="300" r:id="rId10"/>
    <p:sldId id="276" r:id="rId11"/>
    <p:sldId id="259" r:id="rId12"/>
    <p:sldId id="280" r:id="rId13"/>
    <p:sldId id="275" r:id="rId14"/>
    <p:sldId id="260" r:id="rId15"/>
    <p:sldId id="261" r:id="rId16"/>
    <p:sldId id="267" r:id="rId17"/>
    <p:sldId id="279" r:id="rId18"/>
    <p:sldId id="281" r:id="rId19"/>
    <p:sldId id="277" r:id="rId20"/>
    <p:sldId id="266" r:id="rId21"/>
    <p:sldId id="262" r:id="rId22"/>
    <p:sldId id="271" r:id="rId23"/>
    <p:sldId id="278" r:id="rId24"/>
    <p:sldId id="264" r:id="rId25"/>
    <p:sldId id="263" r:id="rId26"/>
    <p:sldId id="274" r:id="rId27"/>
    <p:sldId id="268" r:id="rId28"/>
    <p:sldId id="265" r:id="rId29"/>
    <p:sldId id="270" r:id="rId30"/>
    <p:sldId id="269" r:id="rId31"/>
    <p:sldId id="308" r:id="rId32"/>
    <p:sldId id="258" r:id="rId33"/>
    <p:sldId id="272" r:id="rId34"/>
    <p:sldId id="282" r:id="rId35"/>
    <p:sldId id="284" r:id="rId36"/>
    <p:sldId id="285" r:id="rId37"/>
    <p:sldId id="286" r:id="rId38"/>
    <p:sldId id="288" r:id="rId39"/>
    <p:sldId id="312" r:id="rId40"/>
    <p:sldId id="289" r:id="rId41"/>
    <p:sldId id="290" r:id="rId42"/>
    <p:sldId id="311" r:id="rId43"/>
    <p:sldId id="291" r:id="rId44"/>
    <p:sldId id="294" r:id="rId45"/>
    <p:sldId id="292" r:id="rId46"/>
    <p:sldId id="313" r:id="rId47"/>
    <p:sldId id="314" r:id="rId48"/>
    <p:sldId id="293" r:id="rId49"/>
    <p:sldId id="295" r:id="rId50"/>
    <p:sldId id="315" r:id="rId51"/>
    <p:sldId id="322" r:id="rId52"/>
    <p:sldId id="296" r:id="rId53"/>
    <p:sldId id="316" r:id="rId54"/>
    <p:sldId id="302" r:id="rId55"/>
    <p:sldId id="287" r:id="rId56"/>
    <p:sldId id="303" r:id="rId57"/>
    <p:sldId id="304" r:id="rId58"/>
    <p:sldId id="317" r:id="rId59"/>
    <p:sldId id="305" r:id="rId60"/>
    <p:sldId id="318" r:id="rId61"/>
    <p:sldId id="321" r:id="rId62"/>
    <p:sldId id="320" r:id="rId63"/>
    <p:sldId id="306" r:id="rId64"/>
    <p:sldId id="319" r:id="rId65"/>
    <p:sldId id="307" r:id="rId66"/>
    <p:sldId id="297" r:id="rId67"/>
    <p:sldId id="340" r:id="rId68"/>
    <p:sldId id="341" r:id="rId69"/>
    <p:sldId id="323" r:id="rId70"/>
    <p:sldId id="324" r:id="rId71"/>
    <p:sldId id="325" r:id="rId72"/>
    <p:sldId id="326" r:id="rId73"/>
    <p:sldId id="332" r:id="rId74"/>
    <p:sldId id="328" r:id="rId75"/>
    <p:sldId id="327" r:id="rId76"/>
    <p:sldId id="329" r:id="rId77"/>
    <p:sldId id="330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31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3" autoAdjust="0"/>
    <p:restoredTop sz="94660"/>
  </p:normalViewPr>
  <p:slideViewPr>
    <p:cSldViewPr>
      <p:cViewPr varScale="1">
        <p:scale>
          <a:sx n="66" d="100"/>
          <a:sy n="66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4668A0-EEF3-412C-A7B3-FEC071CB6048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196F6B-38E3-459A-B2B6-383A44F9B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Universe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ESS: Unit 10 - Universe and Stars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65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715000"/>
          </a:xfrm>
        </p:spPr>
      </p:pic>
    </p:spTree>
    <p:extLst>
      <p:ext uri="{BB962C8B-B14F-4D97-AF65-F5344CB8AC3E}">
        <p14:creationId xmlns:p14="http://schemas.microsoft.com/office/powerpoint/2010/main" xmlns="" val="344729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large to measure in “usual” measurements – such as kilometers</a:t>
            </a:r>
          </a:p>
          <a:p>
            <a:r>
              <a:rPr lang="en-US" dirty="0" smtClean="0"/>
              <a:t>Astronomers use an extremely </a:t>
            </a:r>
            <a:r>
              <a:rPr lang="en-US" i="1" dirty="0" smtClean="0"/>
              <a:t>large</a:t>
            </a:r>
            <a:r>
              <a:rPr lang="en-US" dirty="0" smtClean="0"/>
              <a:t> unit of distance – a light year….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LIGHT YEAR </a:t>
            </a:r>
            <a:r>
              <a:rPr lang="en-US" dirty="0" smtClean="0"/>
              <a:t>is the distance that light travels in one year (about 10 trillion kilometers; or 6 trillion miles)</a:t>
            </a:r>
          </a:p>
          <a:p>
            <a:pPr lvl="1"/>
            <a:r>
              <a:rPr lang="en-US" i="1" dirty="0" smtClean="0"/>
              <a:t>EXAMPLE: the star Alpha Centauri is about 43 trillion km from Earth or 4.3 light years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92865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0225"/>
            <a:ext cx="8153399" cy="4498975"/>
          </a:xfrm>
        </p:spPr>
      </p:pic>
    </p:spTree>
    <p:extLst>
      <p:ext uri="{BB962C8B-B14F-4D97-AF65-F5344CB8AC3E}">
        <p14:creationId xmlns:p14="http://schemas.microsoft.com/office/powerpoint/2010/main" xmlns="" val="258323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year………..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8153400" cy="4572000"/>
          </a:xfrm>
        </p:spPr>
      </p:pic>
    </p:spTree>
    <p:extLst>
      <p:ext uri="{BB962C8B-B14F-4D97-AF65-F5344CB8AC3E}">
        <p14:creationId xmlns:p14="http://schemas.microsoft.com/office/powerpoint/2010/main" xmlns="" val="119449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4145280" cy="4727448"/>
          </a:xfrm>
        </p:spPr>
        <p:txBody>
          <a:bodyPr>
            <a:normAutofit/>
          </a:bodyPr>
          <a:lstStyle/>
          <a:p>
            <a:r>
              <a:rPr lang="en-US" dirty="0"/>
              <a:t>The Sun is 150 million km </a:t>
            </a:r>
            <a:r>
              <a:rPr lang="en-US" dirty="0" smtClean="0"/>
              <a:t>from Earth</a:t>
            </a:r>
            <a:r>
              <a:rPr lang="en-US" dirty="0"/>
              <a:t>, slightly more than eight light minutes away –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takes sunlight about eight minutes to travel from the sun to Earth.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219200"/>
            <a:ext cx="3581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57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66800"/>
            <a:ext cx="8183880" cy="3651504"/>
          </a:xfrm>
        </p:spPr>
        <p:txBody>
          <a:bodyPr/>
          <a:lstStyle/>
          <a:p>
            <a:r>
              <a:rPr lang="en-US" dirty="0" smtClean="0"/>
              <a:t>Originally identified individual stars and “hazy” regions</a:t>
            </a:r>
          </a:p>
          <a:p>
            <a:r>
              <a:rPr lang="en-US" dirty="0" smtClean="0"/>
              <a:t>Hazy regions in the night sky - called  </a:t>
            </a:r>
            <a:r>
              <a:rPr lang="en-US" dirty="0" smtClean="0">
                <a:solidFill>
                  <a:srgbClr val="FF0000"/>
                </a:solidFill>
              </a:rPr>
              <a:t>NEBULAE</a:t>
            </a:r>
            <a:r>
              <a:rPr lang="en-US" dirty="0" smtClean="0"/>
              <a:t>, from a Latin word meaning clouds.</a:t>
            </a:r>
          </a:p>
          <a:p>
            <a:pPr lvl="1"/>
            <a:r>
              <a:rPr lang="en-US" dirty="0" smtClean="0"/>
              <a:t>Later discovered to be large groups of stars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GALAXY </a:t>
            </a:r>
            <a:r>
              <a:rPr lang="en-US" dirty="0" smtClean="0"/>
              <a:t>– an enormous group of stars</a:t>
            </a:r>
          </a:p>
        </p:txBody>
      </p:sp>
    </p:spTree>
    <p:extLst>
      <p:ext uri="{BB962C8B-B14F-4D97-AF65-F5344CB8AC3E}">
        <p14:creationId xmlns:p14="http://schemas.microsoft.com/office/powerpoint/2010/main" xmlns="" val="289226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Galaxy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4556796"/>
          </a:xfrm>
        </p:spPr>
      </p:pic>
    </p:spTree>
    <p:extLst>
      <p:ext uri="{BB962C8B-B14F-4D97-AF65-F5344CB8AC3E}">
        <p14:creationId xmlns:p14="http://schemas.microsoft.com/office/powerpoint/2010/main" xmlns="" val="205909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Barred Spiral Galaxy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7200"/>
            <a:ext cx="8153400" cy="4724400"/>
          </a:xfrm>
        </p:spPr>
      </p:pic>
    </p:spTree>
    <p:extLst>
      <p:ext uri="{BB962C8B-B14F-4D97-AF65-F5344CB8AC3E}">
        <p14:creationId xmlns:p14="http://schemas.microsoft.com/office/powerpoint/2010/main" xmlns="" val="153507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357530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NEBULA</a:t>
            </a:r>
            <a:r>
              <a:rPr lang="en-US" dirty="0"/>
              <a:t> – a cloud of dust and gas in space </a:t>
            </a:r>
            <a:endParaRPr lang="en-US" dirty="0" smtClean="0"/>
          </a:p>
          <a:p>
            <a:r>
              <a:rPr lang="en-US" dirty="0" smtClean="0"/>
              <a:t>Sometimes </a:t>
            </a:r>
            <a:r>
              <a:rPr lang="en-US" dirty="0"/>
              <a:t>glow by reflected starlight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576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Orion Nebula – 1500 light </a:t>
            </a:r>
            <a:r>
              <a:rPr lang="en-US" dirty="0" err="1" smtClean="0"/>
              <a:t>yrs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09600"/>
            <a:ext cx="7848600" cy="4648200"/>
          </a:xfrm>
        </p:spPr>
      </p:pic>
    </p:spTree>
    <p:extLst>
      <p:ext uri="{BB962C8B-B14F-4D97-AF65-F5344CB8AC3E}">
        <p14:creationId xmlns:p14="http://schemas.microsoft.com/office/powerpoint/2010/main" xmlns="" val="120103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Astronomers refer to all of the matter and energy in space as the </a:t>
            </a:r>
            <a:r>
              <a:rPr lang="en-US" dirty="0" smtClean="0">
                <a:solidFill>
                  <a:srgbClr val="FF0000"/>
                </a:solidFill>
              </a:rPr>
              <a:t>UNIVERSE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Includes :</a:t>
            </a:r>
          </a:p>
          <a:p>
            <a:r>
              <a:rPr lang="en-US" dirty="0" smtClean="0"/>
              <a:t>Solar system</a:t>
            </a:r>
          </a:p>
          <a:p>
            <a:r>
              <a:rPr lang="en-US" dirty="0" smtClean="0"/>
              <a:t>Stars</a:t>
            </a:r>
            <a:endParaRPr lang="en-US" dirty="0"/>
          </a:p>
          <a:p>
            <a:r>
              <a:rPr lang="en-US" dirty="0" smtClean="0"/>
              <a:t>All other objects in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182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“Cloud”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33400"/>
            <a:ext cx="8077200" cy="4495799"/>
          </a:xfrm>
        </p:spPr>
      </p:pic>
    </p:spTree>
    <p:extLst>
      <p:ext uri="{BB962C8B-B14F-4D97-AF65-F5344CB8AC3E}">
        <p14:creationId xmlns:p14="http://schemas.microsoft.com/office/powerpoint/2010/main" xmlns="" val="397050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galaxies closest to Earth…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Magellanic</a:t>
            </a:r>
            <a:r>
              <a:rPr lang="en-US" dirty="0" smtClean="0"/>
              <a:t> Clouds</a:t>
            </a:r>
          </a:p>
          <a:p>
            <a:r>
              <a:rPr lang="en-US" dirty="0" smtClean="0"/>
              <a:t>100,000 </a:t>
            </a:r>
            <a:r>
              <a:rPr lang="en-US" dirty="0"/>
              <a:t>light years </a:t>
            </a:r>
            <a:r>
              <a:rPr lang="en-US" dirty="0" smtClean="0"/>
              <a:t>away</a:t>
            </a:r>
          </a:p>
          <a:p>
            <a:endParaRPr lang="en-US" dirty="0"/>
          </a:p>
          <a:p>
            <a:r>
              <a:rPr lang="en-US" dirty="0" smtClean="0"/>
              <a:t>Andromeda Galaxy</a:t>
            </a:r>
          </a:p>
          <a:p>
            <a:r>
              <a:rPr lang="en-US" dirty="0" smtClean="0"/>
              <a:t>2,000,000 light years away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313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"/>
            <a:ext cx="7696200" cy="4343399"/>
          </a:xfrm>
        </p:spPr>
      </p:pic>
    </p:spTree>
    <p:extLst>
      <p:ext uri="{BB962C8B-B14F-4D97-AF65-F5344CB8AC3E}">
        <p14:creationId xmlns:p14="http://schemas.microsoft.com/office/powerpoint/2010/main" xmlns="" val="144341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Andromeda Galaxy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30225"/>
            <a:ext cx="8001000" cy="4879975"/>
          </a:xfrm>
        </p:spPr>
      </p:pic>
    </p:spTree>
    <p:extLst>
      <p:ext uri="{BB962C8B-B14F-4D97-AF65-F5344CB8AC3E}">
        <p14:creationId xmlns:p14="http://schemas.microsoft.com/office/powerpoint/2010/main" xmlns="" val="264010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Milky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Billions of stars - enormous amounts of gas in between</a:t>
            </a:r>
            <a:endParaRPr lang="en-US" dirty="0"/>
          </a:p>
          <a:p>
            <a:r>
              <a:rPr lang="en-US" dirty="0" smtClean="0"/>
              <a:t>Also: Dust particles and light gases (such as hydrogen) that have escaped from the inner planets after they formed</a:t>
            </a:r>
          </a:p>
          <a:p>
            <a:pPr lvl="1"/>
            <a:r>
              <a:rPr lang="en-US" dirty="0" smtClean="0"/>
              <a:t>(However, the dust particles and gas molecules are very far apart – so astronomers consider space almost a total vacuum)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80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Milky Way – a spiral galaxy</a:t>
            </a:r>
          </a:p>
          <a:p>
            <a:r>
              <a:rPr lang="en-US" dirty="0" smtClean="0"/>
              <a:t>100,000 light years in diameter</a:t>
            </a:r>
          </a:p>
          <a:p>
            <a:r>
              <a:rPr lang="en-US" dirty="0" smtClean="0"/>
              <a:t>10,000 light years thick</a:t>
            </a:r>
          </a:p>
          <a:p>
            <a:r>
              <a:rPr lang="en-US" dirty="0" smtClean="0"/>
              <a:t>Shaped like a flattened spiral</a:t>
            </a:r>
          </a:p>
          <a:p>
            <a:pPr lvl="1"/>
            <a:r>
              <a:rPr lang="en-US" dirty="0" smtClean="0"/>
              <a:t>A huge disk with long, thin arms spiraling outward</a:t>
            </a:r>
          </a:p>
          <a:p>
            <a:r>
              <a:rPr lang="en-US" dirty="0" smtClean="0"/>
              <a:t>Consists of billions of stars</a:t>
            </a:r>
          </a:p>
          <a:p>
            <a:r>
              <a:rPr lang="en-US" dirty="0" smtClean="0"/>
              <a:t>Sun – A star within the Milky Way galaxy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294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Milky Way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06" y="990600"/>
            <a:ext cx="811541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126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Milky 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719136"/>
            <a:ext cx="8077200" cy="4233863"/>
          </a:xfrm>
        </p:spPr>
      </p:pic>
    </p:spTree>
    <p:extLst>
      <p:ext uri="{BB962C8B-B14F-4D97-AF65-F5344CB8AC3E}">
        <p14:creationId xmlns:p14="http://schemas.microsoft.com/office/powerpoint/2010/main" xmlns="" val="289394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ncient people looking at night sky observed that groups of stars formed patterns </a:t>
            </a:r>
          </a:p>
          <a:p>
            <a:r>
              <a:rPr lang="en-US" dirty="0" smtClean="0"/>
              <a:t>Some named for animals and some named for humans</a:t>
            </a:r>
          </a:p>
          <a:p>
            <a:pPr lvl="1"/>
            <a:r>
              <a:rPr lang="en-US" dirty="0"/>
              <a:t>The swan, the bear, the hunter</a:t>
            </a:r>
          </a:p>
          <a:p>
            <a:r>
              <a:rPr lang="en-US" dirty="0" smtClean="0"/>
              <a:t>Ancient names for these patterns still used when referring to these groups of stars, which astronomers call </a:t>
            </a:r>
            <a:r>
              <a:rPr lang="en-US" dirty="0" smtClean="0">
                <a:solidFill>
                  <a:srgbClr val="FF0000"/>
                </a:solidFill>
              </a:rPr>
              <a:t>CONSTELLATIONS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66408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Hyena Constellation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530225"/>
            <a:ext cx="6248399" cy="4422775"/>
          </a:xfrm>
        </p:spPr>
      </p:pic>
    </p:spTree>
    <p:extLst>
      <p:ext uri="{BB962C8B-B14F-4D97-AF65-F5344CB8AC3E}">
        <p14:creationId xmlns:p14="http://schemas.microsoft.com/office/powerpoint/2010/main" xmlns="" val="19813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990600"/>
          </a:xfrm>
        </p:spPr>
        <p:txBody>
          <a:bodyPr>
            <a:normAutofit/>
          </a:bodyPr>
          <a:lstStyle/>
          <a:p>
            <a:r>
              <a:rPr lang="en-US" sz="1800" dirty="0"/>
              <a:t>(2012) view – each light speck is a </a:t>
            </a:r>
            <a:r>
              <a:rPr lang="en-US" sz="1800" dirty="0" smtClean="0"/>
              <a:t>galaxy – </a:t>
            </a:r>
            <a:r>
              <a:rPr lang="en-US" sz="1800" dirty="0"/>
              <a:t>some of these are as old as 13.2 billion </a:t>
            </a:r>
            <a:r>
              <a:rPr lang="en-US" sz="1800" dirty="0" smtClean="0"/>
              <a:t>years</a:t>
            </a:r>
            <a:r>
              <a:rPr lang="en-US" sz="1800" dirty="0"/>
              <a:t> – the visible Universe is estimated to contain 200 billion galaxies.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11570"/>
            <a:ext cx="8382000" cy="4922430"/>
          </a:xfrm>
        </p:spPr>
      </p:pic>
    </p:spTree>
    <p:extLst>
      <p:ext uri="{BB962C8B-B14F-4D97-AF65-F5344CB8AC3E}">
        <p14:creationId xmlns:p14="http://schemas.microsoft.com/office/powerpoint/2010/main" xmlns="" val="416376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9388" y="530225"/>
            <a:ext cx="5102011" cy="4498975"/>
          </a:xfrm>
        </p:spPr>
      </p:pic>
    </p:spTree>
    <p:extLst>
      <p:ext uri="{BB962C8B-B14F-4D97-AF65-F5344CB8AC3E}">
        <p14:creationId xmlns:p14="http://schemas.microsoft.com/office/powerpoint/2010/main" xmlns="" val="375567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762000"/>
            <a:ext cx="5257800" cy="4343400"/>
          </a:xfrm>
        </p:spPr>
      </p:pic>
    </p:spTree>
    <p:extLst>
      <p:ext uri="{BB962C8B-B14F-4D97-AF65-F5344CB8AC3E}">
        <p14:creationId xmlns:p14="http://schemas.microsoft.com/office/powerpoint/2010/main" xmlns="" val="194594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r>
              <a:rPr lang="en-US" dirty="0" smtClean="0"/>
              <a:t>In Northern Hemisphere, two familiar constellations: </a:t>
            </a:r>
            <a:r>
              <a:rPr lang="en-US" i="1" dirty="0" err="1" smtClean="0"/>
              <a:t>Ursa</a:t>
            </a:r>
            <a:r>
              <a:rPr lang="en-US" i="1" dirty="0" smtClean="0"/>
              <a:t> Major </a:t>
            </a:r>
            <a:r>
              <a:rPr lang="en-US" dirty="0" smtClean="0"/>
              <a:t>(big bear) and </a:t>
            </a:r>
            <a:r>
              <a:rPr lang="en-US" i="1" dirty="0" err="1" smtClean="0"/>
              <a:t>Ursa</a:t>
            </a:r>
            <a:r>
              <a:rPr lang="en-US" i="1" dirty="0" smtClean="0"/>
              <a:t> Minor </a:t>
            </a:r>
            <a:r>
              <a:rPr lang="en-US" dirty="0" smtClean="0"/>
              <a:t>(little bear)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Big Dipper </a:t>
            </a:r>
            <a:r>
              <a:rPr lang="en-US" dirty="0" smtClean="0"/>
              <a:t>- a smaller constellation within </a:t>
            </a:r>
            <a:r>
              <a:rPr lang="en-US" dirty="0" err="1" smtClean="0"/>
              <a:t>Ursa</a:t>
            </a:r>
            <a:r>
              <a:rPr lang="en-US" dirty="0" smtClean="0"/>
              <a:t> Major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Little Dipper </a:t>
            </a:r>
            <a:r>
              <a:rPr lang="en-US" dirty="0"/>
              <a:t>-</a:t>
            </a:r>
            <a:r>
              <a:rPr lang="en-US" dirty="0" smtClean="0"/>
              <a:t> a smaller constellation inside </a:t>
            </a:r>
            <a:r>
              <a:rPr lang="en-US" dirty="0" err="1" smtClean="0"/>
              <a:t>Ursa</a:t>
            </a:r>
            <a:r>
              <a:rPr lang="en-US" dirty="0" smtClean="0"/>
              <a:t> Minor</a:t>
            </a:r>
          </a:p>
          <a:p>
            <a:r>
              <a:rPr lang="en-US" dirty="0" smtClean="0"/>
              <a:t>Both are referred to as </a:t>
            </a:r>
            <a:r>
              <a:rPr lang="en-US" dirty="0" smtClean="0">
                <a:solidFill>
                  <a:srgbClr val="FF0000"/>
                </a:solidFill>
              </a:rPr>
              <a:t>CIRCUMPOLAR CONSTELLATIONS</a:t>
            </a:r>
          </a:p>
          <a:p>
            <a:pPr lvl="1"/>
            <a:r>
              <a:rPr lang="en-US" dirty="0" smtClean="0"/>
              <a:t>because their positions make them visible </a:t>
            </a:r>
            <a:r>
              <a:rPr lang="en-US" dirty="0"/>
              <a:t>throughout the year</a:t>
            </a:r>
            <a:r>
              <a:rPr lang="en-US" dirty="0" smtClean="0"/>
              <a:t>, and they appear to revolve around </a:t>
            </a:r>
            <a:r>
              <a:rPr lang="en-US" i="1" dirty="0" smtClean="0"/>
              <a:t>Polaris </a:t>
            </a:r>
            <a:r>
              <a:rPr lang="en-US" dirty="0" smtClean="0"/>
              <a:t>(the North Star)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04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Ursa</a:t>
            </a:r>
            <a:r>
              <a:rPr lang="en-US" dirty="0" smtClean="0"/>
              <a:t> Major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1" y="685801"/>
            <a:ext cx="7543800" cy="434339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68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Ursa</a:t>
            </a:r>
            <a:r>
              <a:rPr lang="en-US" dirty="0" smtClean="0"/>
              <a:t> Major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33400"/>
            <a:ext cx="7696200" cy="4724400"/>
          </a:xfrm>
        </p:spPr>
      </p:pic>
    </p:spTree>
    <p:extLst>
      <p:ext uri="{BB962C8B-B14F-4D97-AF65-F5344CB8AC3E}">
        <p14:creationId xmlns:p14="http://schemas.microsoft.com/office/powerpoint/2010/main" xmlns="" val="115174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400"/>
            <a:ext cx="8183880" cy="914400"/>
          </a:xfrm>
        </p:spPr>
        <p:txBody>
          <a:bodyPr/>
          <a:lstStyle/>
          <a:p>
            <a:r>
              <a:rPr lang="en-US" dirty="0" err="1" smtClean="0"/>
              <a:t>Ursa</a:t>
            </a:r>
            <a:r>
              <a:rPr lang="en-US" dirty="0" smtClean="0"/>
              <a:t> Minor and </a:t>
            </a:r>
            <a:r>
              <a:rPr lang="en-US" dirty="0" err="1" smtClean="0"/>
              <a:t>Ursa</a:t>
            </a:r>
            <a:r>
              <a:rPr lang="en-US" dirty="0" smtClean="0"/>
              <a:t> Major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468126"/>
            <a:ext cx="7162800" cy="5101308"/>
          </a:xfrm>
        </p:spPr>
      </p:pic>
    </p:spTree>
    <p:extLst>
      <p:ext uri="{BB962C8B-B14F-4D97-AF65-F5344CB8AC3E}">
        <p14:creationId xmlns:p14="http://schemas.microsoft.com/office/powerpoint/2010/main" xmlns="" val="102294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“Dippers”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4696883"/>
          </a:xfrm>
        </p:spPr>
      </p:pic>
    </p:spTree>
    <p:extLst>
      <p:ext uri="{BB962C8B-B14F-4D97-AF65-F5344CB8AC3E}">
        <p14:creationId xmlns:p14="http://schemas.microsoft.com/office/powerpoint/2010/main" xmlns="" val="190348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3727704"/>
          </a:xfrm>
        </p:spPr>
        <p:txBody>
          <a:bodyPr/>
          <a:lstStyle/>
          <a:p>
            <a:r>
              <a:rPr lang="en-US" dirty="0" smtClean="0"/>
              <a:t>Stars differ in:</a:t>
            </a:r>
          </a:p>
          <a:p>
            <a:r>
              <a:rPr lang="en-US" dirty="0" smtClean="0"/>
              <a:t>Size</a:t>
            </a:r>
            <a:endParaRPr lang="en-US" dirty="0"/>
          </a:p>
          <a:p>
            <a:r>
              <a:rPr lang="en-US" dirty="0" smtClean="0"/>
              <a:t>Brightness</a:t>
            </a:r>
            <a:endParaRPr lang="en-US" dirty="0"/>
          </a:p>
          <a:p>
            <a:r>
              <a:rPr lang="en-US" dirty="0" smtClean="0"/>
              <a:t>Color</a:t>
            </a:r>
            <a:endParaRPr lang="en-US" dirty="0"/>
          </a:p>
          <a:p>
            <a:r>
              <a:rPr lang="en-US" dirty="0" smtClean="0"/>
              <a:t>Composition</a:t>
            </a:r>
            <a:endParaRPr lang="en-US" dirty="0"/>
          </a:p>
          <a:p>
            <a:r>
              <a:rPr lang="en-US" dirty="0" smtClean="0"/>
              <a:t>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181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14400"/>
            <a:ext cx="8183880" cy="3803904"/>
          </a:xfrm>
        </p:spPr>
        <p:txBody>
          <a:bodyPr/>
          <a:lstStyle/>
          <a:p>
            <a:r>
              <a:rPr lang="en-US" dirty="0" smtClean="0"/>
              <a:t>Range in diameter from &lt; 100 km to several billion km</a:t>
            </a:r>
          </a:p>
          <a:p>
            <a:r>
              <a:rPr lang="en-US" dirty="0" smtClean="0"/>
              <a:t>Smallest – dwarfs</a:t>
            </a:r>
          </a:p>
          <a:p>
            <a:r>
              <a:rPr lang="en-US" dirty="0" smtClean="0"/>
              <a:t>Largest – </a:t>
            </a:r>
            <a:r>
              <a:rPr lang="en-US" dirty="0" err="1" smtClean="0"/>
              <a:t>supergiants</a:t>
            </a:r>
            <a:endParaRPr lang="en-US" dirty="0" smtClean="0"/>
          </a:p>
          <a:p>
            <a:r>
              <a:rPr lang="en-US" dirty="0" smtClean="0"/>
              <a:t>Main difference between dwarfs and </a:t>
            </a:r>
            <a:r>
              <a:rPr lang="en-US" dirty="0" err="1" smtClean="0"/>
              <a:t>supergiants</a:t>
            </a:r>
            <a:r>
              <a:rPr lang="en-US" dirty="0" smtClean="0"/>
              <a:t> -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67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6229351"/>
          </a:xfrm>
        </p:spPr>
      </p:pic>
    </p:spTree>
    <p:extLst>
      <p:ext uri="{BB962C8B-B14F-4D97-AF65-F5344CB8AC3E}">
        <p14:creationId xmlns:p14="http://schemas.microsoft.com/office/powerpoint/2010/main" xmlns="" val="137038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Astronomers think there are billions of galaxies in the universe</a:t>
            </a:r>
          </a:p>
          <a:p>
            <a:r>
              <a:rPr lang="en-US" dirty="0" smtClean="0"/>
              <a:t>All appear to be moving away from each other at tremendous speeds</a:t>
            </a:r>
          </a:p>
          <a:p>
            <a:r>
              <a:rPr lang="en-US" dirty="0" smtClean="0"/>
              <a:t>Two main hypotheses that attempt to explain the origin of the universe based on the outward movement of galaxies: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big bang theory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steady-state theory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28083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3727704"/>
          </a:xfrm>
        </p:spPr>
        <p:txBody>
          <a:bodyPr/>
          <a:lstStyle/>
          <a:p>
            <a:r>
              <a:rPr lang="en-US" dirty="0" smtClean="0"/>
              <a:t>Dwarfs – very dense</a:t>
            </a:r>
          </a:p>
          <a:p>
            <a:pPr lvl="1"/>
            <a:r>
              <a:rPr lang="en-US" dirty="0" smtClean="0"/>
              <a:t>A cubic centimeter weighs more than one ton</a:t>
            </a:r>
          </a:p>
          <a:p>
            <a:r>
              <a:rPr lang="en-US" dirty="0" smtClean="0"/>
              <a:t>Supergiant – much less dense than dwarf</a:t>
            </a:r>
          </a:p>
          <a:p>
            <a:pPr lvl="1"/>
            <a:r>
              <a:rPr lang="en-US" dirty="0" smtClean="0"/>
              <a:t>Matter is so spread out – it is thinner than our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10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37277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Ancient Greek astronomers classified stars numerically according to their brightness</a:t>
            </a:r>
          </a:p>
          <a:p>
            <a:pPr lvl="1"/>
            <a:r>
              <a:rPr lang="en-US" dirty="0"/>
              <a:t>Brightest = can be seen from Earth – called </a:t>
            </a:r>
            <a:r>
              <a:rPr lang="en-US" i="1" dirty="0">
                <a:solidFill>
                  <a:srgbClr val="FF0000"/>
                </a:solidFill>
              </a:rPr>
              <a:t>first magnitude stars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Sixth magnitude stars </a:t>
            </a:r>
            <a:r>
              <a:rPr lang="en-US" dirty="0"/>
              <a:t>– the faintest stars that can been seen from Earth</a:t>
            </a:r>
          </a:p>
          <a:p>
            <a:r>
              <a:rPr lang="en-US" dirty="0" smtClean="0"/>
              <a:t>Astronomers still use this system when comparing brightness of stars by </a:t>
            </a:r>
            <a:r>
              <a:rPr lang="en-US" i="1" dirty="0" smtClean="0">
                <a:solidFill>
                  <a:srgbClr val="FF0000"/>
                </a:solidFill>
              </a:rPr>
              <a:t>apparent magnitude </a:t>
            </a:r>
            <a:r>
              <a:rPr lang="en-US" dirty="0" smtClean="0"/>
              <a:t>(how bright a star appears from Earth)</a:t>
            </a:r>
            <a:endParaRPr lang="en-US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25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of Stars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33400"/>
            <a:ext cx="8013446" cy="4729958"/>
          </a:xfrm>
        </p:spPr>
      </p:pic>
    </p:spTree>
    <p:extLst>
      <p:ext uri="{BB962C8B-B14F-4D97-AF65-F5344CB8AC3E}">
        <p14:creationId xmlns:p14="http://schemas.microsoft.com/office/powerpoint/2010/main" xmlns="" val="11006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8183880" cy="1051560"/>
          </a:xfrm>
        </p:spPr>
        <p:txBody>
          <a:bodyPr/>
          <a:lstStyle/>
          <a:p>
            <a:r>
              <a:rPr lang="en-US" dirty="0" smtClean="0"/>
              <a:t>Apparent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14400"/>
            <a:ext cx="8183880" cy="3803904"/>
          </a:xfrm>
        </p:spPr>
        <p:txBody>
          <a:bodyPr/>
          <a:lstStyle/>
          <a:p>
            <a:r>
              <a:rPr lang="en-US" dirty="0" smtClean="0"/>
              <a:t>To an observer on Earth:</a:t>
            </a:r>
          </a:p>
          <a:p>
            <a:r>
              <a:rPr lang="en-US" dirty="0" smtClean="0"/>
              <a:t>A first magnitude star is 100 times brighter than a sixth-magnitude star</a:t>
            </a:r>
          </a:p>
          <a:p>
            <a:r>
              <a:rPr lang="en-US" dirty="0" smtClean="0"/>
              <a:t>Apparent  magnitudes of stars brighter than first magnitude are expressed as values less than 1.0</a:t>
            </a:r>
          </a:p>
          <a:p>
            <a:pPr lvl="1"/>
            <a:r>
              <a:rPr lang="en-US" i="1" dirty="0" smtClean="0"/>
              <a:t>Example: Sirius (the brightest star in the night sky) has an apparent magnitude of nearly -1.5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52351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Apparent Magnitudes of </a:t>
            </a:r>
            <a:r>
              <a:rPr lang="en-US" dirty="0"/>
              <a:t>S</a:t>
            </a:r>
            <a:r>
              <a:rPr lang="en-US" dirty="0" smtClean="0"/>
              <a:t>ome Celestial </a:t>
            </a:r>
            <a:r>
              <a:rPr lang="en-US" dirty="0"/>
              <a:t>B</a:t>
            </a:r>
            <a:r>
              <a:rPr lang="en-US" dirty="0" smtClean="0"/>
              <a:t>odies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9593124"/>
              </p:ext>
            </p:extLst>
          </p:nvPr>
        </p:nvGraphicFramePr>
        <p:xfrm>
          <a:off x="503238" y="533396"/>
          <a:ext cx="8183562" cy="382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/>
                <a:gridCol w="4091781"/>
              </a:tblGrid>
              <a:tr h="425027">
                <a:tc>
                  <a:txBody>
                    <a:bodyPr/>
                    <a:lstStyle/>
                    <a:p>
                      <a:r>
                        <a:rPr lang="en-US" dirty="0" smtClean="0"/>
                        <a:t>Celestial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Apparent Magnitude</a:t>
                      </a:r>
                      <a:endParaRPr lang="en-US" dirty="0"/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-26.5</a:t>
                      </a:r>
                      <a:endParaRPr lang="en-US" dirty="0"/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r>
                        <a:rPr lang="en-US" dirty="0" smtClean="0"/>
                        <a:t>Full moon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-12.5</a:t>
                      </a:r>
                      <a:endParaRPr lang="en-US" dirty="0"/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r>
                        <a:rPr lang="en-US" dirty="0" smtClean="0"/>
                        <a:t>Venus (at brightest)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-4.0</a:t>
                      </a:r>
                      <a:endParaRPr lang="en-US" dirty="0"/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r>
                        <a:rPr lang="en-US" dirty="0" smtClean="0"/>
                        <a:t>Sirius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-1.5</a:t>
                      </a:r>
                      <a:endParaRPr lang="en-US" dirty="0"/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r>
                        <a:rPr lang="en-US" dirty="0" smtClean="0"/>
                        <a:t>Canopus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-0.7</a:t>
                      </a:r>
                      <a:endParaRPr lang="en-US" dirty="0"/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r>
                        <a:rPr lang="en-US" dirty="0" smtClean="0"/>
                        <a:t>Alpha Centauri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</a:t>
                      </a:r>
                      <a:endParaRPr lang="en-US" dirty="0"/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r>
                        <a:rPr lang="en-US" dirty="0" smtClean="0"/>
                        <a:t>Altair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1.0</a:t>
                      </a:r>
                      <a:endParaRPr lang="en-US" dirty="0"/>
                    </a:p>
                  </a:txBody>
                  <a:tcPr/>
                </a:tc>
              </a:tr>
              <a:tr h="425027">
                <a:tc>
                  <a:txBody>
                    <a:bodyPr/>
                    <a:lstStyle/>
                    <a:p>
                      <a:r>
                        <a:rPr lang="en-US" dirty="0" smtClean="0"/>
                        <a:t>Polaris (North Star)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786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of Stars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3727704"/>
          </a:xfrm>
        </p:spPr>
        <p:txBody>
          <a:bodyPr/>
          <a:lstStyle/>
          <a:p>
            <a:r>
              <a:rPr lang="en-US" dirty="0" smtClean="0"/>
              <a:t>Stars (on a clear night) appear red, yellow, or blue</a:t>
            </a:r>
          </a:p>
          <a:p>
            <a:r>
              <a:rPr lang="en-US" dirty="0" smtClean="0"/>
              <a:t>Color depends on surface temperature</a:t>
            </a:r>
          </a:p>
          <a:p>
            <a:r>
              <a:rPr lang="en-US" dirty="0" smtClean="0"/>
              <a:t>Red – surface temp. about 3,000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en-US" dirty="0"/>
          </a:p>
          <a:p>
            <a:r>
              <a:rPr lang="en-US" dirty="0" smtClean="0"/>
              <a:t>Blue – surface temp. 30,000</a:t>
            </a:r>
            <a:r>
              <a:rPr lang="en-US" baseline="30000" dirty="0" smtClean="0"/>
              <a:t>0</a:t>
            </a:r>
            <a:r>
              <a:rPr lang="en-US" dirty="0" smtClean="0"/>
              <a:t>C+</a:t>
            </a:r>
          </a:p>
          <a:p>
            <a:r>
              <a:rPr lang="en-US" dirty="0" smtClean="0"/>
              <a:t>Yellow – (like the Sun) surface  temp. of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about 5,500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052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8153400" cy="6019800"/>
          </a:xfrm>
        </p:spPr>
      </p:pic>
    </p:spTree>
    <p:extLst>
      <p:ext uri="{BB962C8B-B14F-4D97-AF65-F5344CB8AC3E}">
        <p14:creationId xmlns:p14="http://schemas.microsoft.com/office/powerpoint/2010/main" xmlns="" val="353100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8458200" cy="5981055"/>
          </a:xfrm>
        </p:spPr>
      </p:pic>
    </p:spTree>
    <p:extLst>
      <p:ext uri="{BB962C8B-B14F-4D97-AF65-F5344CB8AC3E}">
        <p14:creationId xmlns:p14="http://schemas.microsoft.com/office/powerpoint/2010/main" xmlns="" val="215917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3727704"/>
          </a:xfrm>
        </p:spPr>
        <p:txBody>
          <a:bodyPr/>
          <a:lstStyle/>
          <a:p>
            <a:r>
              <a:rPr lang="en-US" dirty="0" smtClean="0"/>
              <a:t>Astronomers discovered many elements on Earth also present in stars</a:t>
            </a:r>
          </a:p>
          <a:p>
            <a:r>
              <a:rPr lang="en-US" dirty="0" smtClean="0"/>
              <a:t>Stars consist mainly of hydrogen and helium with traces of other elements</a:t>
            </a:r>
          </a:p>
          <a:p>
            <a:pPr lvl="1"/>
            <a:r>
              <a:rPr lang="en-US" i="1" dirty="0" smtClean="0"/>
              <a:t>Example: The Sun is made of 82% hydrogen and 17% helium – other one percent composed of many other elements</a:t>
            </a:r>
          </a:p>
          <a:p>
            <a:pPr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403336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Distances to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Astronomers use procedure called </a:t>
            </a:r>
            <a:r>
              <a:rPr lang="en-US" dirty="0" smtClean="0">
                <a:solidFill>
                  <a:srgbClr val="FF0000"/>
                </a:solidFill>
              </a:rPr>
              <a:t>PARALLAX METHOD </a:t>
            </a:r>
            <a:r>
              <a:rPr lang="en-US" dirty="0" smtClean="0"/>
              <a:t>to determine a star’s distance from Earth</a:t>
            </a:r>
          </a:p>
          <a:p>
            <a:r>
              <a:rPr lang="en-US" dirty="0" smtClean="0"/>
              <a:t>Measures change in position of nearby stars</a:t>
            </a:r>
          </a:p>
          <a:p>
            <a:r>
              <a:rPr lang="en-US" dirty="0" smtClean="0"/>
              <a:t>Compare photographs of stars position 6 months apart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theory states that: a violent explosion spread hydrogen in all directions with a “big bang” 15-20 billion years ago</a:t>
            </a:r>
          </a:p>
          <a:p>
            <a:r>
              <a:rPr lang="en-US" dirty="0" smtClean="0"/>
              <a:t>Expanding cloud of hydrogen gas, mixed with dust particles and other gases, gradually condensed into galaxies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219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68" y="457200"/>
            <a:ext cx="8390732" cy="6019800"/>
          </a:xfrm>
        </p:spPr>
      </p:pic>
    </p:spTree>
    <p:extLst>
      <p:ext uri="{BB962C8B-B14F-4D97-AF65-F5344CB8AC3E}">
        <p14:creationId xmlns:p14="http://schemas.microsoft.com/office/powerpoint/2010/main" xmlns="" val="408586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Distance</a:t>
            </a:r>
            <a:endParaRPr lang="en-US" dirty="0"/>
          </a:p>
        </p:txBody>
      </p:sp>
      <p:pic>
        <p:nvPicPr>
          <p:cNvPr id="4" name="Content Placeholder 3" descr="Measurements of Parallax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62000"/>
            <a:ext cx="3504406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838200"/>
            <a:ext cx="8183880" cy="3880104"/>
          </a:xfrm>
        </p:spPr>
        <p:txBody>
          <a:bodyPr/>
          <a:lstStyle/>
          <a:p>
            <a:r>
              <a:rPr lang="en-US" dirty="0" smtClean="0"/>
              <a:t>Astronomers think that stars form from clouds of dust and gas in outer space</a:t>
            </a:r>
          </a:p>
          <a:p>
            <a:r>
              <a:rPr lang="en-US" dirty="0" smtClean="0"/>
              <a:t>Dust and gas particles in clouds exert  gravitational force on each other</a:t>
            </a:r>
          </a:p>
          <a:p>
            <a:r>
              <a:rPr lang="en-US" dirty="0" smtClean="0"/>
              <a:t>Cloud begins to contract and grow warmer</a:t>
            </a:r>
          </a:p>
          <a:p>
            <a:r>
              <a:rPr lang="en-US" dirty="0" smtClean="0"/>
              <a:t>Over millions of years, cloud of dust and gas eventually becomes hot enough to glow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183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0225"/>
            <a:ext cx="8153400" cy="5870575"/>
          </a:xfrm>
        </p:spPr>
      </p:pic>
    </p:spTree>
    <p:extLst>
      <p:ext uri="{BB962C8B-B14F-4D97-AF65-F5344CB8AC3E}">
        <p14:creationId xmlns:p14="http://schemas.microsoft.com/office/powerpoint/2010/main" xmlns="" val="113331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762000"/>
            <a:ext cx="8183880" cy="39563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it begins to glow, a star passes through several stages</a:t>
            </a:r>
          </a:p>
          <a:p>
            <a:r>
              <a:rPr lang="en-US" dirty="0" smtClean="0"/>
              <a:t>New stars appear dull red because it is still relatively cool</a:t>
            </a:r>
          </a:p>
          <a:p>
            <a:r>
              <a:rPr lang="en-US" dirty="0" smtClean="0"/>
              <a:t>As a young star contracts, it becomes hotter  </a:t>
            </a:r>
          </a:p>
          <a:p>
            <a:r>
              <a:rPr lang="en-US" dirty="0" smtClean="0"/>
              <a:t>Color changes … </a:t>
            </a:r>
          </a:p>
          <a:p>
            <a:r>
              <a:rPr lang="en-US" dirty="0" smtClean="0"/>
              <a:t>dull red -&gt;bright red -&gt; orange -&gt;yellow and finally to bright blue-white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370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Star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30225"/>
            <a:ext cx="7848600" cy="4422775"/>
          </a:xfrm>
        </p:spPr>
      </p:pic>
    </p:spTree>
    <p:extLst>
      <p:ext uri="{BB962C8B-B14F-4D97-AF65-F5344CB8AC3E}">
        <p14:creationId xmlns:p14="http://schemas.microsoft.com/office/powerpoint/2010/main" xmlns="" val="251854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838200"/>
            <a:ext cx="8183880" cy="3880104"/>
          </a:xfrm>
        </p:spPr>
        <p:txBody>
          <a:bodyPr/>
          <a:lstStyle/>
          <a:p>
            <a:r>
              <a:rPr lang="en-US" dirty="0" smtClean="0"/>
              <a:t>When stars interior temperature reaches several million degrees Celsius – hydrogen atoms are changed into helium by thermonuclear fusion</a:t>
            </a:r>
          </a:p>
          <a:p>
            <a:r>
              <a:rPr lang="en-US" dirty="0" smtClean="0"/>
              <a:t>Our Sun is currently in this stage of its “life”</a:t>
            </a:r>
          </a:p>
          <a:p>
            <a:r>
              <a:rPr lang="en-US" dirty="0" smtClean="0"/>
              <a:t>In this stage, the star stops contracting and glows steadily</a:t>
            </a:r>
          </a:p>
        </p:txBody>
      </p:sp>
    </p:spTree>
    <p:extLst>
      <p:ext uri="{BB962C8B-B14F-4D97-AF65-F5344CB8AC3E}">
        <p14:creationId xmlns:p14="http://schemas.microsoft.com/office/powerpoint/2010/main" xmlns="" val="241219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Cycle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– no more hydrogen for thermonuclear fusion</a:t>
            </a:r>
          </a:p>
          <a:p>
            <a:r>
              <a:rPr lang="en-US" dirty="0" smtClean="0"/>
              <a:t>Core of star collapses</a:t>
            </a:r>
          </a:p>
          <a:p>
            <a:r>
              <a:rPr lang="en-US" dirty="0" smtClean="0"/>
              <a:t>Generates tremendous heat</a:t>
            </a:r>
          </a:p>
          <a:p>
            <a:r>
              <a:rPr lang="en-US" dirty="0" smtClean="0"/>
              <a:t>Heat causes star to expand by millions of kilometers</a:t>
            </a:r>
          </a:p>
          <a:p>
            <a:r>
              <a:rPr lang="en-US" dirty="0" smtClean="0"/>
              <a:t>Star becomes much cooler red giant or supergiant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316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0225"/>
            <a:ext cx="8153400" cy="5718175"/>
          </a:xfrm>
        </p:spPr>
      </p:pic>
    </p:spTree>
    <p:extLst>
      <p:ext uri="{BB962C8B-B14F-4D97-AF65-F5344CB8AC3E}">
        <p14:creationId xmlns:p14="http://schemas.microsoft.com/office/powerpoint/2010/main" xmlns="" val="82028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short time –</a:t>
            </a:r>
          </a:p>
          <a:p>
            <a:r>
              <a:rPr lang="en-US" dirty="0" smtClean="0"/>
              <a:t>Red giant collapses completely with a bright explosion (outer layer removed)</a:t>
            </a:r>
          </a:p>
          <a:p>
            <a:r>
              <a:rPr lang="en-US" dirty="0" smtClean="0"/>
              <a:t>Bright explosion of red giant is called </a:t>
            </a:r>
            <a:r>
              <a:rPr lang="en-US" dirty="0" smtClean="0">
                <a:solidFill>
                  <a:srgbClr val="FF0000"/>
                </a:solidFill>
              </a:rPr>
              <a:t>nova</a:t>
            </a:r>
          </a:p>
          <a:p>
            <a:r>
              <a:rPr lang="en-US" dirty="0" smtClean="0"/>
              <a:t>Star then shrinks - becomes white dwarf</a:t>
            </a:r>
          </a:p>
          <a:p>
            <a:r>
              <a:rPr lang="en-US" dirty="0" smtClean="0"/>
              <a:t>In time, star contracts further to small solid body of heavier elements (iron and carbon)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088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30225"/>
            <a:ext cx="8229600" cy="4187825"/>
          </a:xfrm>
        </p:spPr>
      </p:pic>
    </p:spTree>
    <p:extLst>
      <p:ext uri="{BB962C8B-B14F-4D97-AF65-F5344CB8AC3E}">
        <p14:creationId xmlns:p14="http://schemas.microsoft.com/office/powerpoint/2010/main" xmlns="" val="247080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183880" cy="1051560"/>
          </a:xfrm>
        </p:spPr>
        <p:txBody>
          <a:bodyPr/>
          <a:lstStyle/>
          <a:p>
            <a:r>
              <a:rPr lang="en-US" dirty="0" smtClean="0"/>
              <a:t>Red Supergiant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81000"/>
            <a:ext cx="6072647" cy="5334000"/>
          </a:xfrm>
        </p:spPr>
      </p:pic>
    </p:spTree>
    <p:extLst>
      <p:ext uri="{BB962C8B-B14F-4D97-AF65-F5344CB8AC3E}">
        <p14:creationId xmlns:p14="http://schemas.microsoft.com/office/powerpoint/2010/main" xmlns="" val="206446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85800"/>
            <a:ext cx="7924800" cy="4572000"/>
          </a:xfrm>
        </p:spPr>
      </p:pic>
    </p:spTree>
    <p:extLst>
      <p:ext uri="{BB962C8B-B14F-4D97-AF65-F5344CB8AC3E}">
        <p14:creationId xmlns:p14="http://schemas.microsoft.com/office/powerpoint/2010/main" xmlns="" val="11104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Dwarf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0225"/>
            <a:ext cx="8077199" cy="4575175"/>
          </a:xfrm>
        </p:spPr>
      </p:pic>
    </p:spTree>
    <p:extLst>
      <p:ext uri="{BB962C8B-B14F-4D97-AF65-F5344CB8AC3E}">
        <p14:creationId xmlns:p14="http://schemas.microsoft.com/office/powerpoint/2010/main" xmlns="" val="168128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183880" cy="35753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 super giants may explode violently</a:t>
            </a:r>
          </a:p>
          <a:p>
            <a:r>
              <a:rPr lang="en-US" dirty="0" smtClean="0"/>
              <a:t>Then collapse into objects so dense that their gravitational forces do not allow light rays to escape</a:t>
            </a:r>
          </a:p>
          <a:p>
            <a:r>
              <a:rPr lang="en-US" dirty="0" smtClean="0"/>
              <a:t>These invisible objects are called </a:t>
            </a:r>
            <a:r>
              <a:rPr lang="en-US" dirty="0" smtClean="0">
                <a:solidFill>
                  <a:srgbClr val="FF0000"/>
                </a:solidFill>
              </a:rPr>
              <a:t>BLACK HOLES</a:t>
            </a:r>
          </a:p>
          <a:p>
            <a:r>
              <a:rPr lang="en-US" dirty="0" smtClean="0"/>
              <a:t>Astronomers think black holes may exist at the centers of many galaxies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745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69" y="530225"/>
            <a:ext cx="8289131" cy="6099175"/>
          </a:xfrm>
        </p:spPr>
      </p:pic>
    </p:spTree>
    <p:extLst>
      <p:ext uri="{BB962C8B-B14F-4D97-AF65-F5344CB8AC3E}">
        <p14:creationId xmlns:p14="http://schemas.microsoft.com/office/powerpoint/2010/main" xmlns="" val="274654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cycle of a star estimated to be about 10 billion years</a:t>
            </a:r>
          </a:p>
          <a:p>
            <a:r>
              <a:rPr lang="en-US" dirty="0" smtClean="0"/>
              <a:t>Our Sun is about halfway through its life cycle</a:t>
            </a:r>
          </a:p>
          <a:p>
            <a:r>
              <a:rPr lang="en-US" dirty="0" smtClean="0"/>
              <a:t>Expected to continue to generate heat and light at its current rate for at least another 5 billion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999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259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Studying the Stars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Rockets and Space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3657600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Chinese - first rockets propelled by gunpowder – 1040</a:t>
            </a:r>
          </a:p>
          <a:p>
            <a:pPr lvl="1"/>
            <a:r>
              <a:rPr lang="en-US" dirty="0" smtClean="0"/>
              <a:t>Used to ward off evil spirits, as weapons and for fireworks</a:t>
            </a:r>
          </a:p>
        </p:txBody>
      </p:sp>
      <p:pic>
        <p:nvPicPr>
          <p:cNvPr id="4" name="Picture 3" descr="firewo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124200"/>
            <a:ext cx="4114800" cy="2169622"/>
          </a:xfrm>
          <a:prstGeom prst="rect">
            <a:avLst/>
          </a:prstGeom>
        </p:spPr>
      </p:pic>
      <p:pic>
        <p:nvPicPr>
          <p:cNvPr id="5" name="Picture 4" descr="bursting-of-bamboo fire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838200"/>
            <a:ext cx="2861588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85800"/>
            <a:ext cx="7848600" cy="5333999"/>
          </a:xfrm>
        </p:spPr>
      </p:pic>
    </p:spTree>
    <p:extLst>
      <p:ext uri="{BB962C8B-B14F-4D97-AF65-F5344CB8AC3E}">
        <p14:creationId xmlns:p14="http://schemas.microsoft.com/office/powerpoint/2010/main" xmlns="" val="261273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4450080" cy="4422648"/>
          </a:xfrm>
        </p:spPr>
        <p:txBody>
          <a:bodyPr>
            <a:normAutofit/>
          </a:bodyPr>
          <a:lstStyle/>
          <a:p>
            <a:r>
              <a:rPr lang="en-US" dirty="0" smtClean="0"/>
              <a:t>First American rocket – 1926 – Physicist Robert H. Goddard</a:t>
            </a:r>
          </a:p>
          <a:p>
            <a:pPr lvl="1"/>
            <a:r>
              <a:rPr lang="en-US" dirty="0" smtClean="0"/>
              <a:t>Used liquid fuel</a:t>
            </a:r>
          </a:p>
          <a:p>
            <a:r>
              <a:rPr lang="en-US" dirty="0" smtClean="0"/>
              <a:t>By 1930 – he had built bigger/better rocket</a:t>
            </a:r>
          </a:p>
          <a:p>
            <a:pPr lvl="1"/>
            <a:r>
              <a:rPr lang="en-US" dirty="0" smtClean="0"/>
              <a:t>Travelled 800 km/hr reached altitude &gt;600 </a:t>
            </a:r>
            <a:r>
              <a:rPr lang="en-US" dirty="0" smtClean="0"/>
              <a:t>meter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r._Robert_H._Godd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762000"/>
            <a:ext cx="3124200" cy="4089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Goddards</a:t>
            </a:r>
            <a:r>
              <a:rPr lang="en-US" dirty="0" smtClean="0"/>
              <a:t>’ Rockets</a:t>
            </a:r>
            <a:endParaRPr lang="en-US" dirty="0"/>
          </a:p>
        </p:txBody>
      </p:sp>
      <p:pic>
        <p:nvPicPr>
          <p:cNvPr id="4" name="Content Placeholder 3" descr="Goddard roc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3454091" cy="4495801"/>
          </a:xfrm>
        </p:spPr>
      </p:pic>
      <p:pic>
        <p:nvPicPr>
          <p:cNvPr id="5" name="Picture 4" descr="rocket de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762000"/>
            <a:ext cx="3429000" cy="4599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95400"/>
            <a:ext cx="4267200" cy="4187952"/>
          </a:xfrm>
        </p:spPr>
        <p:txBody>
          <a:bodyPr/>
          <a:lstStyle/>
          <a:p>
            <a:r>
              <a:rPr lang="en-US" dirty="0" smtClean="0"/>
              <a:t>During World War II, German Scientists built rocket weapons that travelled 5,000 km/hr and carried one-ton bombs a distance of almost 250 km.</a:t>
            </a:r>
            <a:endParaRPr lang="en-US" dirty="0"/>
          </a:p>
        </p:txBody>
      </p:sp>
      <p:pic>
        <p:nvPicPr>
          <p:cNvPr id="4" name="Picture 3" descr="German soldi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4040909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10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en-US" dirty="0" smtClean="0"/>
              <a:t>erman </a:t>
            </a:r>
            <a:r>
              <a:rPr lang="en-US" dirty="0" smtClean="0"/>
              <a:t>troops loading rockets into a 15 cm </a:t>
            </a:r>
            <a:r>
              <a:rPr lang="en-US" dirty="0" err="1" smtClean="0"/>
              <a:t>nbw</a:t>
            </a:r>
            <a:r>
              <a:rPr lang="en-US" dirty="0" smtClean="0"/>
              <a:t> 41 </a:t>
            </a:r>
            <a:r>
              <a:rPr lang="en-US" dirty="0" smtClean="0"/>
              <a:t>launcher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3459480" cy="105156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Germa</a:t>
            </a:r>
            <a:r>
              <a:rPr lang="en-US" b="0" dirty="0" smtClean="0">
                <a:solidFill>
                  <a:schemeClr val="tx1"/>
                </a:solidFill>
              </a:rPr>
              <a:t>n</a:t>
            </a: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V2 rocket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German V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533400"/>
            <a:ext cx="4724400" cy="539025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German Rockets</a:t>
            </a:r>
            <a:endParaRPr lang="en-US" dirty="0"/>
          </a:p>
        </p:txBody>
      </p:sp>
      <p:pic>
        <p:nvPicPr>
          <p:cNvPr id="4" name="Content Placeholder 3" descr="German rocke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54"/>
          <a:stretch>
            <a:fillRect/>
          </a:stretch>
        </p:blipFill>
        <p:spPr>
          <a:xfrm>
            <a:off x="457200" y="706972"/>
            <a:ext cx="8077200" cy="40174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8183880" cy="1051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010400" cy="4187952"/>
          </a:xfrm>
        </p:spPr>
        <p:txBody>
          <a:bodyPr/>
          <a:lstStyle/>
          <a:p>
            <a:r>
              <a:rPr lang="en-US" dirty="0" smtClean="0"/>
              <a:t>By late 1950’s the USA and the Soviet Union had built rockets that could travel into space</a:t>
            </a:r>
            <a:endParaRPr lang="en-US" dirty="0"/>
          </a:p>
        </p:txBody>
      </p:sp>
      <p:pic>
        <p:nvPicPr>
          <p:cNvPr id="5" name="Picture 4" descr="first space rocket 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514600"/>
            <a:ext cx="4800600" cy="3690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viet first-space-rocket monu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3352800" cy="5567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200400"/>
            <a:ext cx="414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Memorial to first Soviet Rocket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Oscillating Universe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Related to Big Bang Theory</a:t>
            </a:r>
          </a:p>
          <a:p>
            <a:r>
              <a:rPr lang="en-US" dirty="0" smtClean="0"/>
              <a:t>States: universe periodically oscillates (expands and contracts)</a:t>
            </a:r>
          </a:p>
          <a:p>
            <a:r>
              <a:rPr lang="en-US" dirty="0" smtClean="0"/>
              <a:t>According to this theory – galaxies moving away from one another will eventually slow down and stop….</a:t>
            </a:r>
          </a:p>
          <a:p>
            <a:r>
              <a:rPr lang="en-US" dirty="0" smtClean="0"/>
              <a:t>Then will begin to move toward one another</a:t>
            </a:r>
          </a:p>
          <a:p>
            <a:r>
              <a:rPr lang="en-US" dirty="0" smtClean="0"/>
              <a:t>In time, all galaxies will form a huge mass of densely packed matter, which will again undergo a violent explosion (or big bang)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48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Steady-State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Less-widely accepted theory</a:t>
            </a:r>
          </a:p>
          <a:p>
            <a:r>
              <a:rPr lang="en-US" dirty="0" smtClean="0"/>
              <a:t>States the universe is continually being renewed</a:t>
            </a:r>
          </a:p>
          <a:p>
            <a:r>
              <a:rPr lang="en-US" dirty="0" smtClean="0"/>
              <a:t>According to this theory – as galaxies move outward new galaxies take their place</a:t>
            </a:r>
          </a:p>
          <a:p>
            <a:r>
              <a:rPr lang="en-US" dirty="0" smtClean="0"/>
              <a:t>No evidence that new matter is being created between the galaxies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980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5002</TotalTime>
  <Words>1539</Words>
  <Application>Microsoft Office PowerPoint</Application>
  <PresentationFormat>On-screen Show (4:3)</PresentationFormat>
  <Paragraphs>213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Aspect</vt:lpstr>
      <vt:lpstr>The Universe </vt:lpstr>
      <vt:lpstr>The Universe</vt:lpstr>
      <vt:lpstr>(2012) view – each light speck is a galaxy – some of these are as old as 13.2 billion years – the visible Universe is estimated to contain 200 billion galaxies.</vt:lpstr>
      <vt:lpstr>Origin of the Universe</vt:lpstr>
      <vt:lpstr>Big Bang Theory</vt:lpstr>
      <vt:lpstr>Big Bang Theory</vt:lpstr>
      <vt:lpstr>Slide 7</vt:lpstr>
      <vt:lpstr>Oscillating Universe Hypothesis</vt:lpstr>
      <vt:lpstr>Steady-State Theory</vt:lpstr>
      <vt:lpstr>Slide 10</vt:lpstr>
      <vt:lpstr>Size of the Universe</vt:lpstr>
      <vt:lpstr>Light Year</vt:lpstr>
      <vt:lpstr>Light year………..</vt:lpstr>
      <vt:lpstr>Size of the Universe</vt:lpstr>
      <vt:lpstr>Composition of the Universe</vt:lpstr>
      <vt:lpstr>Spiral Galaxy</vt:lpstr>
      <vt:lpstr>Barred Spiral Galaxy</vt:lpstr>
      <vt:lpstr>Nebula</vt:lpstr>
      <vt:lpstr>Orion Nebula – 1500 light yrs</vt:lpstr>
      <vt:lpstr>Space “Cloud”</vt:lpstr>
      <vt:lpstr>Galaxies</vt:lpstr>
      <vt:lpstr>Galaxies</vt:lpstr>
      <vt:lpstr>Andromeda Galaxy</vt:lpstr>
      <vt:lpstr>Milky Way</vt:lpstr>
      <vt:lpstr>Earth’s Galaxy</vt:lpstr>
      <vt:lpstr>Milky Way</vt:lpstr>
      <vt:lpstr>Milky Way</vt:lpstr>
      <vt:lpstr>Constellations</vt:lpstr>
      <vt:lpstr>Hyena Constellation</vt:lpstr>
      <vt:lpstr>Constellations</vt:lpstr>
      <vt:lpstr>Constellations</vt:lpstr>
      <vt:lpstr> </vt:lpstr>
      <vt:lpstr>Ursa Major</vt:lpstr>
      <vt:lpstr>Ursa Major</vt:lpstr>
      <vt:lpstr>Ursa Minor and Ursa Major</vt:lpstr>
      <vt:lpstr>“Dippers”</vt:lpstr>
      <vt:lpstr>Stars</vt:lpstr>
      <vt:lpstr>Size of Stars</vt:lpstr>
      <vt:lpstr>Slide 39</vt:lpstr>
      <vt:lpstr>Density of Stars</vt:lpstr>
      <vt:lpstr>Magnitude of Stars</vt:lpstr>
      <vt:lpstr>Magnitude of Stars </vt:lpstr>
      <vt:lpstr>Apparent Magnitude</vt:lpstr>
      <vt:lpstr>Apparent Magnitudes of Some Celestial Bodies</vt:lpstr>
      <vt:lpstr>Temperature of Stars </vt:lpstr>
      <vt:lpstr>Slide 46</vt:lpstr>
      <vt:lpstr>Slide 47</vt:lpstr>
      <vt:lpstr>Composition of Stars</vt:lpstr>
      <vt:lpstr>Distances to Stars</vt:lpstr>
      <vt:lpstr>Slide 50</vt:lpstr>
      <vt:lpstr>Calculating Distance</vt:lpstr>
      <vt:lpstr>Life Cycle of a Star</vt:lpstr>
      <vt:lpstr>Slide 53</vt:lpstr>
      <vt:lpstr>Life Cycle of a Star</vt:lpstr>
      <vt:lpstr>Life Cycle of a Star</vt:lpstr>
      <vt:lpstr>Life Cycle of a Star</vt:lpstr>
      <vt:lpstr>Life Cycle of a Star</vt:lpstr>
      <vt:lpstr>Slide 58</vt:lpstr>
      <vt:lpstr>Life Cycle of a Star</vt:lpstr>
      <vt:lpstr>Red Supergiant</vt:lpstr>
      <vt:lpstr>Nova</vt:lpstr>
      <vt:lpstr>White Dwarf</vt:lpstr>
      <vt:lpstr>Life Cycle of a Star</vt:lpstr>
      <vt:lpstr>Slide 64</vt:lpstr>
      <vt:lpstr>Life Cycle of a Star</vt:lpstr>
      <vt:lpstr>Slide 66</vt:lpstr>
      <vt:lpstr>Studying the Stars</vt:lpstr>
      <vt:lpstr>Slide 68</vt:lpstr>
      <vt:lpstr>Rockets and Space Exploration</vt:lpstr>
      <vt:lpstr>Slide 70</vt:lpstr>
      <vt:lpstr>Goddards’ Rockets</vt:lpstr>
      <vt:lpstr>Rockets</vt:lpstr>
      <vt:lpstr>German V2 rocket</vt:lpstr>
      <vt:lpstr>History of German Rockets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Company>EPISD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Universe</dc:title>
  <dc:creator>Alma Huckaby</dc:creator>
  <cp:lastModifiedBy>EPISD</cp:lastModifiedBy>
  <cp:revision>39</cp:revision>
  <dcterms:created xsi:type="dcterms:W3CDTF">2014-03-30T22:10:57Z</dcterms:created>
  <dcterms:modified xsi:type="dcterms:W3CDTF">2014-04-04T19:11:00Z</dcterms:modified>
</cp:coreProperties>
</file>