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57" r:id="rId4"/>
    <p:sldId id="299" r:id="rId5"/>
    <p:sldId id="266" r:id="rId6"/>
    <p:sldId id="267" r:id="rId7"/>
    <p:sldId id="268" r:id="rId8"/>
    <p:sldId id="258" r:id="rId9"/>
    <p:sldId id="269" r:id="rId10"/>
    <p:sldId id="271" r:id="rId11"/>
    <p:sldId id="272" r:id="rId12"/>
    <p:sldId id="273" r:id="rId13"/>
    <p:sldId id="274" r:id="rId14"/>
    <p:sldId id="275" r:id="rId15"/>
    <p:sldId id="270" r:id="rId16"/>
    <p:sldId id="259" r:id="rId17"/>
    <p:sldId id="276" r:id="rId18"/>
    <p:sldId id="277" r:id="rId19"/>
    <p:sldId id="278" r:id="rId20"/>
    <p:sldId id="279" r:id="rId21"/>
    <p:sldId id="260" r:id="rId22"/>
    <p:sldId id="280" r:id="rId23"/>
    <p:sldId id="282" r:id="rId24"/>
    <p:sldId id="283" r:id="rId25"/>
    <p:sldId id="263" r:id="rId26"/>
    <p:sldId id="286" r:id="rId27"/>
    <p:sldId id="261" r:id="rId28"/>
    <p:sldId id="262" r:id="rId29"/>
    <p:sldId id="281" r:id="rId30"/>
    <p:sldId id="287" r:id="rId31"/>
    <p:sldId id="302" r:id="rId32"/>
    <p:sldId id="292" r:id="rId33"/>
    <p:sldId id="303" r:id="rId34"/>
    <p:sldId id="264" r:id="rId35"/>
    <p:sldId id="305" r:id="rId36"/>
    <p:sldId id="304" r:id="rId37"/>
    <p:sldId id="306" r:id="rId38"/>
    <p:sldId id="308" r:id="rId39"/>
    <p:sldId id="309" r:id="rId40"/>
    <p:sldId id="307" r:id="rId41"/>
    <p:sldId id="289" r:id="rId42"/>
    <p:sldId id="291" r:id="rId43"/>
    <p:sldId id="300" r:id="rId44"/>
    <p:sldId id="301" r:id="rId45"/>
    <p:sldId id="290" r:id="rId46"/>
    <p:sldId id="293" r:id="rId47"/>
    <p:sldId id="310" r:id="rId48"/>
    <p:sldId id="311" r:id="rId49"/>
    <p:sldId id="312" r:id="rId50"/>
    <p:sldId id="313" r:id="rId51"/>
    <p:sldId id="314" r:id="rId52"/>
    <p:sldId id="294" r:id="rId53"/>
    <p:sldId id="295" r:id="rId54"/>
    <p:sldId id="296" r:id="rId55"/>
    <p:sldId id="297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1CBE83E-22D1-4920-B518-7CEC0427F8A0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73B40BF-C759-4CA2-962B-F99BF48E3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E83E-22D1-4920-B518-7CEC0427F8A0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40BF-C759-4CA2-962B-F99BF48E3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E83E-22D1-4920-B518-7CEC0427F8A0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40BF-C759-4CA2-962B-F99BF48E3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E83E-22D1-4920-B518-7CEC0427F8A0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40BF-C759-4CA2-962B-F99BF48E3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E83E-22D1-4920-B518-7CEC0427F8A0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40BF-C759-4CA2-962B-F99BF48E3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E83E-22D1-4920-B518-7CEC0427F8A0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40BF-C759-4CA2-962B-F99BF48E3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E83E-22D1-4920-B518-7CEC0427F8A0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40BF-C759-4CA2-962B-F99BF48E3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E83E-22D1-4920-B518-7CEC0427F8A0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40BF-C759-4CA2-962B-F99BF48E3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E83E-22D1-4920-B518-7CEC0427F8A0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40BF-C759-4CA2-962B-F99BF48E3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E83E-22D1-4920-B518-7CEC0427F8A0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40BF-C759-4CA2-962B-F99BF48E3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E83E-22D1-4920-B518-7CEC0427F8A0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40BF-C759-4CA2-962B-F99BF48E3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1CBE83E-22D1-4920-B518-7CEC0427F8A0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73B40BF-C759-4CA2-962B-F99BF48E3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Sun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Our Star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35824"/>
            <a:ext cx="43434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627888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Earth Science – </a:t>
            </a:r>
            <a:r>
              <a:rPr lang="en-US" dirty="0" err="1" smtClean="0"/>
              <a:t>Tarbuck</a:t>
            </a:r>
            <a:r>
              <a:rPr lang="en-US" dirty="0" smtClean="0"/>
              <a:t>/</a:t>
            </a:r>
            <a:r>
              <a:rPr lang="en-US" dirty="0" err="1" smtClean="0"/>
              <a:t>Lutgens</a:t>
            </a:r>
            <a:r>
              <a:rPr lang="en-US" dirty="0" smtClean="0"/>
              <a:t>/</a:t>
            </a:r>
            <a:r>
              <a:rPr lang="en-US" dirty="0" err="1" smtClean="0"/>
              <a:t>Tasa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4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viewed telescopically, photosphere has a grainy texture</a:t>
            </a:r>
          </a:p>
          <a:p>
            <a:r>
              <a:rPr lang="en-US" dirty="0" smtClean="0"/>
              <a:t>Grainy texture results from numerous comparatively small, bright markings called </a:t>
            </a:r>
            <a:r>
              <a:rPr lang="en-US" dirty="0" smtClean="0">
                <a:solidFill>
                  <a:schemeClr val="tx1"/>
                </a:solidFill>
              </a:rPr>
              <a:t>granules</a:t>
            </a:r>
            <a:r>
              <a:rPr lang="en-US" dirty="0" smtClean="0"/>
              <a:t> (</a:t>
            </a:r>
            <a:r>
              <a:rPr lang="en-US" dirty="0" err="1" smtClean="0"/>
              <a:t>granuum</a:t>
            </a:r>
            <a:r>
              <a:rPr lang="en-US" dirty="0" smtClean="0"/>
              <a:t> = small grain that is surrounded by narrow dark regions)</a:t>
            </a:r>
          </a:p>
        </p:txBody>
      </p:sp>
    </p:spTree>
    <p:extLst>
      <p:ext uri="{BB962C8B-B14F-4D97-AF65-F5344CB8AC3E}">
        <p14:creationId xmlns:p14="http://schemas.microsoft.com/office/powerpoint/2010/main" val="402522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Granules are about the size of Texas and owe their brightness to gases that are rising from below</a:t>
            </a:r>
          </a:p>
          <a:p>
            <a:r>
              <a:rPr lang="en-US" dirty="0" smtClean="0"/>
              <a:t>As this gas spreads laterally, the cooling causes it to darken and sink back into the interior</a:t>
            </a:r>
          </a:p>
          <a:p>
            <a:r>
              <a:rPr lang="en-US" dirty="0" smtClean="0"/>
              <a:t>Each granule survives for only 10-20 minutes</a:t>
            </a:r>
          </a:p>
          <a:p>
            <a:r>
              <a:rPr lang="en-US" dirty="0" smtClean="0"/>
              <a:t>Combined motion of old granules being replaced by new ones gives the appearance of boiling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8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3524"/>
            <a:ext cx="8153400" cy="538124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6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38200"/>
            <a:ext cx="5269838" cy="526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2438400"/>
            <a:ext cx="26212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Granules of the</a:t>
            </a:r>
          </a:p>
          <a:p>
            <a:r>
              <a:rPr lang="en-US" dirty="0"/>
              <a:t>s</a:t>
            </a:r>
            <a:r>
              <a:rPr lang="en-US" dirty="0" smtClean="0"/>
              <a:t>olar photosphere.  </a:t>
            </a:r>
          </a:p>
          <a:p>
            <a:r>
              <a:rPr lang="en-US" dirty="0" smtClean="0"/>
              <a:t>Granules appear as</a:t>
            </a:r>
          </a:p>
          <a:p>
            <a:r>
              <a:rPr lang="en-US" dirty="0"/>
              <a:t>y</a:t>
            </a:r>
            <a:r>
              <a:rPr lang="en-US" dirty="0" smtClean="0"/>
              <a:t>ellow-orange patches. </a:t>
            </a:r>
          </a:p>
          <a:p>
            <a:r>
              <a:rPr lang="en-US" dirty="0" smtClean="0"/>
              <a:t>Each granule is about</a:t>
            </a:r>
          </a:p>
          <a:p>
            <a:r>
              <a:rPr lang="en-US" dirty="0"/>
              <a:t>t</a:t>
            </a:r>
            <a:r>
              <a:rPr lang="en-US" dirty="0" smtClean="0"/>
              <a:t>he size of Texas and</a:t>
            </a:r>
          </a:p>
          <a:p>
            <a:r>
              <a:rPr lang="en-US" dirty="0"/>
              <a:t>l</a:t>
            </a:r>
            <a:r>
              <a:rPr lang="en-US" dirty="0" smtClean="0"/>
              <a:t>asts for only 10-20 </a:t>
            </a:r>
          </a:p>
          <a:p>
            <a:r>
              <a:rPr lang="en-US" dirty="0"/>
              <a:t>m</a:t>
            </a:r>
            <a:r>
              <a:rPr lang="en-US" dirty="0" smtClean="0"/>
              <a:t>inutes before being</a:t>
            </a:r>
          </a:p>
          <a:p>
            <a:r>
              <a:rPr lang="en-US" dirty="0"/>
              <a:t>r</a:t>
            </a:r>
            <a:r>
              <a:rPr lang="en-US" dirty="0" smtClean="0"/>
              <a:t>eplaced by a new</a:t>
            </a:r>
          </a:p>
          <a:p>
            <a:r>
              <a:rPr lang="en-US" dirty="0"/>
              <a:t>g</a:t>
            </a:r>
            <a:r>
              <a:rPr lang="en-US" dirty="0" smtClean="0"/>
              <a:t>ranule.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9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up and down movement of gas is called convection (occurs in all fluids)</a:t>
            </a:r>
          </a:p>
          <a:p>
            <a:r>
              <a:rPr lang="en-US" dirty="0" smtClean="0"/>
              <a:t>Convection produces the grainy appearance of the photosphere </a:t>
            </a:r>
          </a:p>
          <a:p>
            <a:r>
              <a:rPr lang="en-US" dirty="0" smtClean="0"/>
              <a:t>Is responsible for the transfer of energy in the uppermost part of the Sun’s interior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8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33400"/>
            <a:ext cx="5943600" cy="5938317"/>
          </a:xfrm>
        </p:spPr>
      </p:pic>
    </p:spTree>
    <p:extLst>
      <p:ext uri="{BB962C8B-B14F-4D97-AF65-F5344CB8AC3E}">
        <p14:creationId xmlns:p14="http://schemas.microsoft.com/office/powerpoint/2010/main" val="265627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Chromosphere  (color sphere)</a:t>
            </a:r>
          </a:p>
          <a:p>
            <a:r>
              <a:rPr lang="en-US" dirty="0" smtClean="0"/>
              <a:t>Just above photosphere</a:t>
            </a:r>
          </a:p>
          <a:p>
            <a:r>
              <a:rPr lang="en-US" dirty="0" smtClean="0"/>
              <a:t>Relatively thin layer of hot, incandescent gases a few thousand kilometers thick</a:t>
            </a:r>
          </a:p>
          <a:p>
            <a:r>
              <a:rPr lang="en-US" dirty="0" smtClean="0"/>
              <a:t>Observable for a few minutes </a:t>
            </a:r>
            <a:r>
              <a:rPr lang="en-US" dirty="0"/>
              <a:t>d</a:t>
            </a:r>
            <a:r>
              <a:rPr lang="en-US" dirty="0" smtClean="0"/>
              <a:t>uring a solar eclipse; or by using a special instrument that blocks out the light from the photosphere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38200"/>
            <a:ext cx="5565775" cy="5565775"/>
          </a:xfrm>
        </p:spPr>
      </p:pic>
      <p:sp>
        <p:nvSpPr>
          <p:cNvPr id="5" name="TextBox 4"/>
          <p:cNvSpPr txBox="1"/>
          <p:nvPr/>
        </p:nvSpPr>
        <p:spPr>
          <a:xfrm>
            <a:off x="685800" y="2514600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chromosphere</a:t>
            </a:r>
          </a:p>
          <a:p>
            <a:r>
              <a:rPr lang="en-US" dirty="0"/>
              <a:t>a</a:t>
            </a:r>
            <a:r>
              <a:rPr lang="en-US" dirty="0" smtClean="0"/>
              <a:t>ppears as a thin red rim around the </a:t>
            </a:r>
            <a:r>
              <a:rPr lang="en-US" dirty="0"/>
              <a:t>S</a:t>
            </a:r>
            <a:r>
              <a:rPr lang="en-US" dirty="0" smtClean="0"/>
              <a:t>un.  Hydrogen</a:t>
            </a:r>
          </a:p>
          <a:p>
            <a:r>
              <a:rPr lang="en-US" dirty="0"/>
              <a:t>o</a:t>
            </a:r>
            <a:r>
              <a:rPr lang="en-US" dirty="0" smtClean="0"/>
              <a:t>utput accounts for this spheres red color.</a:t>
            </a:r>
          </a:p>
        </p:txBody>
      </p:sp>
    </p:spTree>
    <p:extLst>
      <p:ext uri="{BB962C8B-B14F-4D97-AF65-F5344CB8AC3E}">
        <p14:creationId xmlns:p14="http://schemas.microsoft.com/office/powerpoint/2010/main" val="382114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top of the chromosphere contains numerous </a:t>
            </a:r>
            <a:r>
              <a:rPr lang="en-US" dirty="0" smtClean="0">
                <a:solidFill>
                  <a:schemeClr val="tx1"/>
                </a:solidFill>
              </a:rPr>
              <a:t>spicules </a:t>
            </a:r>
            <a:r>
              <a:rPr lang="en-US" dirty="0" smtClean="0"/>
              <a:t>(</a:t>
            </a:r>
            <a:r>
              <a:rPr lang="en-US" i="1" dirty="0" err="1" smtClean="0"/>
              <a:t>spica</a:t>
            </a:r>
            <a:r>
              <a:rPr lang="en-US" dirty="0" smtClean="0"/>
              <a:t> = point)</a:t>
            </a:r>
          </a:p>
          <a:p>
            <a:r>
              <a:rPr lang="en-US" dirty="0" smtClean="0"/>
              <a:t>Flame-like </a:t>
            </a:r>
            <a:r>
              <a:rPr lang="en-US" dirty="0" smtClean="0"/>
              <a:t>structures that extend upward about 10,000 kilometers into the lower corona</a:t>
            </a:r>
          </a:p>
          <a:p>
            <a:r>
              <a:rPr lang="en-US" dirty="0" smtClean="0"/>
              <a:t>Spicules are produced by the turbulent motion of the granules below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077200" cy="5638800"/>
          </a:xfrm>
        </p:spPr>
      </p:pic>
    </p:spTree>
    <p:extLst>
      <p:ext uri="{BB962C8B-B14F-4D97-AF65-F5344CB8AC3E}">
        <p14:creationId xmlns:p14="http://schemas.microsoft.com/office/powerpoint/2010/main" val="366913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your knowledge: Pre-Quiz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these questions……..</a:t>
            </a:r>
          </a:p>
          <a:p>
            <a:pPr marL="68580" indent="0">
              <a:buNone/>
            </a:pPr>
            <a:r>
              <a:rPr lang="en-US" dirty="0" smtClean="0"/>
              <a:t>	1. Why is the Sun so important to 	inhabitants of Earth?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2. Why is the Sun significant to the 	study of astronomy?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3. Describe the </a:t>
            </a:r>
            <a:r>
              <a:rPr lang="en-US" dirty="0"/>
              <a:t>Sun in </a:t>
            </a:r>
            <a:r>
              <a:rPr lang="en-US" dirty="0" smtClean="0"/>
              <a:t>relationship </a:t>
            </a:r>
            <a:r>
              <a:rPr lang="en-US" dirty="0"/>
              <a:t>to </a:t>
            </a:r>
            <a:r>
              <a:rPr lang="en-US" dirty="0" smtClean="0"/>
              <a:t>	other stars in the universe.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142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6" y="838200"/>
            <a:ext cx="8265884" cy="5614893"/>
          </a:xfrm>
        </p:spPr>
      </p:pic>
    </p:spTree>
    <p:extLst>
      <p:ext uri="{BB962C8B-B14F-4D97-AF65-F5344CB8AC3E}">
        <p14:creationId xmlns:p14="http://schemas.microsoft.com/office/powerpoint/2010/main" val="413332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Outermost </a:t>
            </a:r>
            <a:r>
              <a:rPr lang="en-US" dirty="0" smtClean="0"/>
              <a:t>portion </a:t>
            </a:r>
            <a:r>
              <a:rPr lang="en-US" dirty="0" smtClean="0"/>
              <a:t>of the solar atmosphere is the </a:t>
            </a:r>
            <a:r>
              <a:rPr lang="en-US" dirty="0" smtClean="0">
                <a:solidFill>
                  <a:schemeClr val="tx1"/>
                </a:solidFill>
              </a:rPr>
              <a:t>corona</a:t>
            </a:r>
            <a:r>
              <a:rPr lang="en-US" dirty="0" smtClean="0"/>
              <a:t> (</a:t>
            </a:r>
            <a:r>
              <a:rPr lang="en-US" i="1" dirty="0" smtClean="0"/>
              <a:t>corona </a:t>
            </a:r>
            <a:r>
              <a:rPr lang="en-US" dirty="0" smtClean="0"/>
              <a:t>= crown)</a:t>
            </a:r>
            <a:endParaRPr lang="en-US" dirty="0"/>
          </a:p>
          <a:p>
            <a:r>
              <a:rPr lang="en-US" dirty="0" smtClean="0"/>
              <a:t>Visible only when photosphere is blocked</a:t>
            </a:r>
            <a:endParaRPr lang="en-US" dirty="0"/>
          </a:p>
          <a:p>
            <a:r>
              <a:rPr lang="en-US" dirty="0" smtClean="0"/>
              <a:t>Envelope of ionized gases extends about 1 million kilometers or so from the Sun</a:t>
            </a:r>
          </a:p>
          <a:p>
            <a:r>
              <a:rPr lang="en-US" dirty="0"/>
              <a:t>P</a:t>
            </a:r>
            <a:r>
              <a:rPr lang="en-US" dirty="0" smtClean="0"/>
              <a:t>roduces a glow about half as bright as the full Moon</a:t>
            </a:r>
          </a:p>
        </p:txBody>
      </p:sp>
    </p:spTree>
    <p:extLst>
      <p:ext uri="{BB962C8B-B14F-4D97-AF65-F5344CB8AC3E}">
        <p14:creationId xmlns:p14="http://schemas.microsoft.com/office/powerpoint/2010/main" val="21616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Corona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3802380" cy="30632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654300"/>
            <a:ext cx="4495800" cy="374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428593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Corona at Total Solar Eclipse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28800" y="6096000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96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 increases upward from the photosphere exceeding 1 million K at the top of the corona</a:t>
            </a:r>
          </a:p>
          <a:p>
            <a:pPr lvl="1"/>
            <a:r>
              <a:rPr lang="en-US" dirty="0" smtClean="0"/>
              <a:t>NOTE: Although the coronal temperature exceeds that of the photosphere by many times, it radiates much less energy overall because of its very low density.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720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temperature of corona probably caused by sound waves generated by convection motion of photosphere.</a:t>
            </a:r>
          </a:p>
          <a:p>
            <a:r>
              <a:rPr lang="en-US" dirty="0" smtClean="0"/>
              <a:t>….Just as boiling water makes noise, energetic sound waves generated in the photosphere are believed to be absorbed by the gases of the corona, thereby increasing the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78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04800"/>
            <a:ext cx="8229599" cy="6248400"/>
          </a:xfrm>
        </p:spPr>
      </p:pic>
    </p:spTree>
    <p:extLst>
      <p:ext uri="{BB962C8B-B14F-4D97-AF65-F5344CB8AC3E}">
        <p14:creationId xmlns:p14="http://schemas.microsoft.com/office/powerpoint/2010/main" val="163492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these questions………..</a:t>
            </a:r>
          </a:p>
          <a:p>
            <a:pPr marL="365760" lvl="1" indent="0">
              <a:buNone/>
            </a:pPr>
            <a:r>
              <a:rPr lang="en-US" dirty="0" smtClean="0"/>
              <a:t>1. Describe the photosphere, chromosphere, and corona. </a:t>
            </a:r>
          </a:p>
          <a:p>
            <a:pPr marL="365760" lvl="1" indent="0">
              <a:buNone/>
            </a:pPr>
            <a:r>
              <a:rPr lang="en-US" dirty="0" smtClean="0"/>
              <a:t>2. Why are there no distinct boundaries </a:t>
            </a:r>
            <a:r>
              <a:rPr lang="en-US" dirty="0"/>
              <a:t>between the layers of the Sun? </a:t>
            </a: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3. Why is the photosphere considered the Sun’s surface?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7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At outer fringe of corona, ionized gases have speeds great enough to escape the gravitational pull of the Sun.  </a:t>
            </a:r>
          </a:p>
          <a:p>
            <a:r>
              <a:rPr lang="en-US" dirty="0" smtClean="0"/>
              <a:t>The streams of protons and electrons that boil from the corona constitute the </a:t>
            </a:r>
            <a:r>
              <a:rPr lang="en-US" dirty="0" smtClean="0">
                <a:solidFill>
                  <a:schemeClr val="tx1"/>
                </a:solidFill>
              </a:rPr>
              <a:t>solar wind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Solar winds travel outward through the solar system at high speeds (250-800 km/sec)</a:t>
            </a:r>
          </a:p>
          <a:p>
            <a:r>
              <a:rPr lang="en-US" dirty="0" smtClean="0"/>
              <a:t>Much of it is lost to interstellar space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99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/>
          <a:lstStyle/>
          <a:p>
            <a:r>
              <a:rPr lang="en-US" dirty="0" smtClean="0"/>
              <a:t>Solar Wind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953000"/>
          </a:xfrm>
        </p:spPr>
      </p:pic>
    </p:spTree>
    <p:extLst>
      <p:ext uri="{BB962C8B-B14F-4D97-AF65-F5344CB8AC3E}">
        <p14:creationId xmlns:p14="http://schemas.microsoft.com/office/powerpoint/2010/main" val="193332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winds interact with the bodies in the solar system</a:t>
            </a:r>
          </a:p>
          <a:p>
            <a:r>
              <a:rPr lang="en-US" dirty="0"/>
              <a:t>B</a:t>
            </a:r>
            <a:r>
              <a:rPr lang="en-US" dirty="0" smtClean="0"/>
              <a:t>ombard lunar rocks and alter their appearance</a:t>
            </a:r>
          </a:p>
          <a:p>
            <a:r>
              <a:rPr lang="en-US" dirty="0" smtClean="0"/>
              <a:t>Earth’s magnetic field prevents the solar </a:t>
            </a:r>
            <a:r>
              <a:rPr lang="en-US" dirty="0"/>
              <a:t>w</a:t>
            </a:r>
            <a:r>
              <a:rPr lang="en-US" dirty="0" smtClean="0"/>
              <a:t>inds from reaching the surface; however these streams of charged particles interact with gases in our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2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“average” star</a:t>
            </a:r>
          </a:p>
          <a:p>
            <a:r>
              <a:rPr lang="en-US" dirty="0" smtClean="0"/>
              <a:t>Diameter equal to 109 Earth diameters</a:t>
            </a:r>
          </a:p>
          <a:p>
            <a:r>
              <a:rPr lang="en-US" dirty="0" smtClean="0"/>
              <a:t>Provides </a:t>
            </a:r>
            <a:r>
              <a:rPr lang="en-US" dirty="0"/>
              <a:t>energy that allows life to flourish</a:t>
            </a:r>
          </a:p>
          <a:p>
            <a:r>
              <a:rPr lang="en-US" dirty="0" smtClean="0"/>
              <a:t>Volume1.25 million times as great as that of Earth</a:t>
            </a:r>
          </a:p>
          <a:p>
            <a:r>
              <a:rPr lang="en-US" dirty="0"/>
              <a:t>Eight light minutes away from us (compared to 4 light years for the </a:t>
            </a:r>
            <a:r>
              <a:rPr lang="en-US" dirty="0" smtClean="0"/>
              <a:t>next </a:t>
            </a:r>
            <a:r>
              <a:rPr lang="en-US" dirty="0"/>
              <a:t>nearest star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7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Active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Sun’s energy that reaches Earth is the result of a rather steady, continuous emission from the photosphere</a:t>
            </a:r>
          </a:p>
          <a:p>
            <a:r>
              <a:rPr lang="en-US" dirty="0" smtClean="0"/>
              <a:t>In addition to this predictable aspect of our Sun’s energy output is a much more irregular component, characterized by explosive surface activity that includes </a:t>
            </a:r>
            <a:r>
              <a:rPr lang="en-US" dirty="0" smtClean="0">
                <a:solidFill>
                  <a:schemeClr val="tx1"/>
                </a:solidFill>
              </a:rPr>
              <a:t>sun spots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1"/>
                </a:solidFill>
              </a:rPr>
              <a:t>prominences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chemeClr val="tx1"/>
                </a:solidFill>
              </a:rPr>
              <a:t>solar flares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93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Sunspots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most conspicuous features on the Suns surface</a:t>
            </a:r>
          </a:p>
          <a:p>
            <a:r>
              <a:rPr lang="en-US" dirty="0" smtClean="0"/>
              <a:t>1610 </a:t>
            </a:r>
            <a:r>
              <a:rPr lang="en-US" dirty="0" err="1" smtClean="0"/>
              <a:t>Gallileo</a:t>
            </a:r>
            <a:r>
              <a:rPr lang="en-US" dirty="0" smtClean="0"/>
              <a:t> observed sunspots and from their motion, deduced that the Sun rotates on its axis about once per month</a:t>
            </a:r>
          </a:p>
          <a:p>
            <a:r>
              <a:rPr lang="en-US" dirty="0" smtClean="0"/>
              <a:t>Later observations indicated that the rotation varied by latitude – between 25 &amp; 33 days for one rotation (varies due to gaseous state)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7396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879" y="685800"/>
            <a:ext cx="7024744" cy="1143000"/>
          </a:xfrm>
        </p:spPr>
        <p:txBody>
          <a:bodyPr/>
          <a:lstStyle/>
          <a:p>
            <a:pPr algn="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477000" cy="6212747"/>
          </a:xfrm>
        </p:spPr>
      </p:pic>
    </p:spTree>
    <p:extLst>
      <p:ext uri="{BB962C8B-B14F-4D97-AF65-F5344CB8AC3E}">
        <p14:creationId xmlns:p14="http://schemas.microsoft.com/office/powerpoint/2010/main" val="270257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52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Sunspots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 as small, dark pores about 1,600 km in diameter</a:t>
            </a:r>
          </a:p>
          <a:p>
            <a:r>
              <a:rPr lang="en-US" dirty="0" smtClean="0"/>
              <a:t>Most last only a few hours; some grow very large (larger than Earth) and last for months</a:t>
            </a:r>
          </a:p>
          <a:p>
            <a:r>
              <a:rPr lang="en-US" dirty="0" smtClean="0"/>
              <a:t>Largest often occur in pairs surrounded by several smaller sunspots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9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259932" cy="6324600"/>
          </a:xfrm>
        </p:spPr>
      </p:pic>
    </p:spTree>
    <p:extLst>
      <p:ext uri="{BB962C8B-B14F-4D97-AF65-F5344CB8AC3E}">
        <p14:creationId xmlns:p14="http://schemas.microsoft.com/office/powerpoint/2010/main" val="10898182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Sunspots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757108" cy="3508977"/>
          </a:xfrm>
        </p:spPr>
        <p:txBody>
          <a:bodyPr/>
          <a:lstStyle/>
          <a:p>
            <a:r>
              <a:rPr lang="en-US" dirty="0" smtClean="0"/>
              <a:t>An individual sunspot contains a black center - the </a:t>
            </a:r>
            <a:r>
              <a:rPr lang="en-US" dirty="0" smtClean="0">
                <a:solidFill>
                  <a:schemeClr val="tx1"/>
                </a:solidFill>
              </a:rPr>
              <a:t>umbra </a:t>
            </a:r>
            <a:r>
              <a:rPr lang="en-US" dirty="0" smtClean="0"/>
              <a:t>(</a:t>
            </a:r>
            <a:r>
              <a:rPr lang="en-US" i="1" dirty="0" smtClean="0"/>
              <a:t>umbra</a:t>
            </a:r>
            <a:r>
              <a:rPr lang="en-US" dirty="0" smtClean="0"/>
              <a:t> = shadow)</a:t>
            </a:r>
          </a:p>
          <a:p>
            <a:r>
              <a:rPr lang="en-US" dirty="0" smtClean="0"/>
              <a:t>Rimmed by a lighter region – the </a:t>
            </a:r>
            <a:r>
              <a:rPr lang="en-US" dirty="0" smtClean="0">
                <a:solidFill>
                  <a:schemeClr val="tx1"/>
                </a:solidFill>
              </a:rPr>
              <a:t>penumbra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paene</a:t>
            </a:r>
            <a:r>
              <a:rPr lang="en-US" dirty="0" smtClean="0"/>
              <a:t> = almost ; </a:t>
            </a:r>
            <a:r>
              <a:rPr lang="en-US" i="1" dirty="0" smtClean="0"/>
              <a:t>umbra</a:t>
            </a:r>
            <a:r>
              <a:rPr lang="en-US" dirty="0" smtClean="0"/>
              <a:t> = shadow)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69218"/>
            <a:ext cx="3383280" cy="357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8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Sunspots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During the 19</a:t>
            </a:r>
            <a:r>
              <a:rPr lang="en-US" baseline="30000" dirty="0" smtClean="0"/>
              <a:t>th</a:t>
            </a:r>
            <a:r>
              <a:rPr lang="en-US" dirty="0" smtClean="0"/>
              <a:t> century it was believed that a tiny planet named Vulcan (SPOCKS home?) orbited between Mercury and the Sun</a:t>
            </a:r>
          </a:p>
          <a:p>
            <a:r>
              <a:rPr lang="en-US" dirty="0" smtClean="0"/>
              <a:t>In the search for Vulcan an accurate record of sunspot occurrences was kept</a:t>
            </a:r>
          </a:p>
          <a:p>
            <a:r>
              <a:rPr lang="en-US" dirty="0" smtClean="0"/>
              <a:t>Although the planet was never found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)</a:t>
            </a:r>
            <a:r>
              <a:rPr lang="en-US" dirty="0" smtClean="0">
                <a:sym typeface="Wingdings" panose="05000000000000000000" pitchFamily="2" charset="2"/>
              </a:rPr>
              <a:t> the sunspot data showed that the number of sunspots on the solar disk varies in an 11 year cycle.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5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3" y="609600"/>
            <a:ext cx="8137027" cy="5867400"/>
          </a:xfrm>
        </p:spPr>
      </p:pic>
    </p:spTree>
    <p:extLst>
      <p:ext uri="{BB962C8B-B14F-4D97-AF65-F5344CB8AC3E}">
        <p14:creationId xmlns:p14="http://schemas.microsoft.com/office/powerpoint/2010/main" val="278116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Sunspot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– the number of sunspots increases to a maximum (100 or more at one time)</a:t>
            </a:r>
          </a:p>
          <a:p>
            <a:r>
              <a:rPr lang="en-US" dirty="0" smtClean="0"/>
              <a:t>Then over a period of 5-7 years, numbers decline to a minimum (few to none visible)</a:t>
            </a:r>
          </a:p>
          <a:p>
            <a:r>
              <a:rPr lang="en-US" dirty="0" smtClean="0"/>
              <a:t>Cycle repeats about every 11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9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7634"/>
            <a:ext cx="8305800" cy="6351766"/>
          </a:xfrm>
        </p:spPr>
      </p:pic>
    </p:spTree>
    <p:extLst>
      <p:ext uri="{BB962C8B-B14F-4D97-AF65-F5344CB8AC3E}">
        <p14:creationId xmlns:p14="http://schemas.microsoft.com/office/powerpoint/2010/main" val="196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024744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457200"/>
            <a:ext cx="7973854" cy="5943600"/>
          </a:xfrm>
        </p:spPr>
      </p:pic>
    </p:spTree>
    <p:extLst>
      <p:ext uri="{BB962C8B-B14F-4D97-AF65-F5344CB8AC3E}">
        <p14:creationId xmlns:p14="http://schemas.microsoft.com/office/powerpoint/2010/main" val="403039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Prominences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Prominence (</a:t>
            </a:r>
            <a:r>
              <a:rPr lang="en-US" i="1" dirty="0" err="1" smtClean="0"/>
              <a:t>prominere</a:t>
            </a:r>
            <a:r>
              <a:rPr lang="en-US" i="1" dirty="0" smtClean="0"/>
              <a:t> </a:t>
            </a:r>
            <a:r>
              <a:rPr lang="en-US" dirty="0" smtClean="0"/>
              <a:t>= to jut out)</a:t>
            </a:r>
          </a:p>
          <a:p>
            <a:r>
              <a:rPr lang="en-US" dirty="0" smtClean="0"/>
              <a:t>A spectacular features of the active Sun</a:t>
            </a:r>
          </a:p>
          <a:p>
            <a:r>
              <a:rPr lang="en-US" dirty="0" smtClean="0"/>
              <a:t>Huge cloud-like structures</a:t>
            </a:r>
          </a:p>
          <a:p>
            <a:r>
              <a:rPr lang="en-US" dirty="0" smtClean="0"/>
              <a:t>Consist of concentrations of </a:t>
            </a:r>
            <a:r>
              <a:rPr lang="en-US" dirty="0" err="1" smtClean="0"/>
              <a:t>chromospheric</a:t>
            </a:r>
            <a:r>
              <a:rPr lang="en-US" dirty="0" smtClean="0"/>
              <a:t> gases</a:t>
            </a:r>
          </a:p>
          <a:p>
            <a:r>
              <a:rPr lang="en-US" dirty="0" smtClean="0"/>
              <a:t>Best observed on the “edge” of the Sun</a:t>
            </a:r>
          </a:p>
          <a:p>
            <a:r>
              <a:rPr lang="en-US" dirty="0"/>
              <a:t>Appear as bright arches that extend into the corona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870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600" cy="6122756"/>
          </a:xfrm>
        </p:spPr>
      </p:pic>
    </p:spTree>
    <p:extLst>
      <p:ext uri="{BB962C8B-B14F-4D97-AF65-F5344CB8AC3E}">
        <p14:creationId xmlns:p14="http://schemas.microsoft.com/office/powerpoint/2010/main" val="271841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Prominences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Quiescent prominences </a:t>
            </a:r>
            <a:r>
              <a:rPr lang="en-US" dirty="0" smtClean="0"/>
              <a:t>– seem to hang motionless for days at a time</a:t>
            </a:r>
          </a:p>
          <a:p>
            <a:r>
              <a:rPr lang="en-US" dirty="0" smtClean="0"/>
              <a:t>Photographs reveal that material within them actually falls like luminescent rain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Eruptive prominences </a:t>
            </a:r>
            <a:r>
              <a:rPr lang="en-US" dirty="0" smtClean="0"/>
              <a:t>– rise explosively</a:t>
            </a:r>
          </a:p>
          <a:p>
            <a:r>
              <a:rPr lang="en-US" dirty="0" smtClean="0"/>
              <a:t>Reach speeds of 1,000 km/sec; may leave the Sun entirely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3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6" y="332562"/>
            <a:ext cx="8186814" cy="6144438"/>
          </a:xfrm>
        </p:spPr>
      </p:pic>
    </p:spTree>
    <p:extLst>
      <p:ext uri="{BB962C8B-B14F-4D97-AF65-F5344CB8AC3E}">
        <p14:creationId xmlns:p14="http://schemas.microsoft.com/office/powerpoint/2010/main" val="419962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Flares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flares – brief outbursts that normally last an hour or so</a:t>
            </a:r>
          </a:p>
          <a:p>
            <a:r>
              <a:rPr lang="en-US" dirty="0" smtClean="0"/>
              <a:t>Appear as a sudden brightening of the region above a sunspot cluster</a:t>
            </a:r>
          </a:p>
          <a:p>
            <a:r>
              <a:rPr lang="en-US" dirty="0" smtClean="0"/>
              <a:t>During their existence, enormous quantities of energy are released across the entire the entire EM spectrum (much of it in the form of UV, radio, and X-ray radiation)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9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Solar </a:t>
            </a:r>
            <a:br>
              <a:rPr lang="en-US" dirty="0" smtClean="0"/>
            </a:br>
            <a:r>
              <a:rPr lang="en-US" dirty="0" smtClean="0"/>
              <a:t>Flare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976" y="762000"/>
            <a:ext cx="5562600" cy="5562600"/>
          </a:xfrm>
        </p:spPr>
      </p:pic>
    </p:spTree>
    <p:extLst>
      <p:ext uri="{BB962C8B-B14F-4D97-AF65-F5344CB8AC3E}">
        <p14:creationId xmlns:p14="http://schemas.microsoft.com/office/powerpoint/2010/main" val="18824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Flare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Fast-moving atomic particles are ejected from solar flares</a:t>
            </a:r>
          </a:p>
          <a:p>
            <a:r>
              <a:rPr lang="en-US" dirty="0" smtClean="0"/>
              <a:t>These ejected particles cause the </a:t>
            </a:r>
            <a:r>
              <a:rPr lang="en-US" i="1" dirty="0" smtClean="0"/>
              <a:t>solar wind </a:t>
            </a:r>
            <a:r>
              <a:rPr lang="en-US" dirty="0" smtClean="0"/>
              <a:t>to intensify</a:t>
            </a:r>
          </a:p>
          <a:p>
            <a:r>
              <a:rPr lang="en-US" dirty="0" smtClean="0"/>
              <a:t>Although a major flare could endanger a manned space flight, these are rare events</a:t>
            </a:r>
          </a:p>
          <a:p>
            <a:r>
              <a:rPr lang="en-US" dirty="0" smtClean="0"/>
              <a:t>Within hours after large outbursts the ejected particles enter Earth’s ionosphere affecting radio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6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Flares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spectacular effects of solar flares are the auroras (also called the Northern and Southern lights)</a:t>
            </a:r>
          </a:p>
          <a:p>
            <a:r>
              <a:rPr lang="en-US" dirty="0" smtClean="0"/>
              <a:t>Following a strong solar flare Earth’s upper atmosphere is set aglow for several nights</a:t>
            </a:r>
          </a:p>
          <a:p>
            <a:r>
              <a:rPr lang="en-US" dirty="0" smtClean="0"/>
              <a:t>These auroras vary in intensity with the 11-year sunspot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1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331200" cy="6248400"/>
          </a:xfrm>
        </p:spPr>
      </p:pic>
    </p:spTree>
    <p:extLst>
      <p:ext uri="{BB962C8B-B14F-4D97-AF65-F5344CB8AC3E}">
        <p14:creationId xmlns:p14="http://schemas.microsoft.com/office/powerpoint/2010/main" val="151628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mportance of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Primary source of energy</a:t>
            </a:r>
          </a:p>
          <a:p>
            <a:r>
              <a:rPr lang="en-US" dirty="0" smtClean="0"/>
              <a:t>Everything – from food we eat to fossil fuels we burn in vehicles and power plants is ultimately derived from solar energy</a:t>
            </a:r>
          </a:p>
          <a:p>
            <a:r>
              <a:rPr lang="en-US" dirty="0" smtClean="0"/>
              <a:t>Important in Astronomy – the only star close enough to permit easy study of its surface</a:t>
            </a:r>
          </a:p>
          <a:p>
            <a:r>
              <a:rPr lang="en-US" dirty="0" smtClean="0"/>
              <a:t>Compared to other stars (many of which are larger, smaller, hotter, cooler, more red, or more blue) the Sun is an “average” star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18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229600" cy="6278881"/>
          </a:xfrm>
        </p:spPr>
      </p:pic>
    </p:spTree>
    <p:extLst>
      <p:ext uri="{BB962C8B-B14F-4D97-AF65-F5344CB8AC3E}">
        <p14:creationId xmlns:p14="http://schemas.microsoft.com/office/powerpoint/2010/main" val="381992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305800" cy="6229350"/>
          </a:xfrm>
        </p:spPr>
      </p:pic>
    </p:spTree>
    <p:extLst>
      <p:ext uri="{BB962C8B-B14F-4D97-AF65-F5344CB8AC3E}">
        <p14:creationId xmlns:p14="http://schemas.microsoft.com/office/powerpoint/2010/main" val="118430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04800"/>
            <a:ext cx="8343899" cy="6248400"/>
          </a:xfrm>
        </p:spPr>
      </p:pic>
    </p:spTree>
    <p:extLst>
      <p:ext uri="{BB962C8B-B14F-4D97-AF65-F5344CB8AC3E}">
        <p14:creationId xmlns:p14="http://schemas.microsoft.com/office/powerpoint/2010/main" val="33180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these questions……………</a:t>
            </a:r>
          </a:p>
          <a:p>
            <a:pPr marL="342900" lvl="1"/>
            <a:r>
              <a:rPr lang="en-US" sz="2400" dirty="0" smtClean="0"/>
              <a:t>Briefly describe the solar wind.</a:t>
            </a:r>
          </a:p>
          <a:p>
            <a:r>
              <a:rPr lang="en-US" dirty="0" smtClean="0"/>
              <a:t>What did Galileo learn about the Sun from his observations of sunspots?</a:t>
            </a:r>
          </a:p>
          <a:p>
            <a:r>
              <a:rPr lang="en-US" dirty="0" smtClean="0"/>
              <a:t>Briefly describe the 11-year sunspot cycle.</a:t>
            </a:r>
          </a:p>
          <a:p>
            <a:r>
              <a:rPr lang="en-US" dirty="0" smtClean="0"/>
              <a:t>What are prominences?</a:t>
            </a:r>
          </a:p>
          <a:p>
            <a:r>
              <a:rPr lang="en-US" dirty="0" smtClean="0"/>
              <a:t>How do solar flares affect the solar wind?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Solar Interior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these questions………..</a:t>
            </a:r>
          </a:p>
          <a:p>
            <a:r>
              <a:rPr lang="en-US" dirty="0" smtClean="0"/>
              <a:t>What is the source of the Sun’s energy?</a:t>
            </a:r>
          </a:p>
          <a:p>
            <a:r>
              <a:rPr lang="en-US" dirty="0" smtClean="0"/>
              <a:t>What “fuel” does the Sun consume?</a:t>
            </a:r>
          </a:p>
          <a:p>
            <a:r>
              <a:rPr lang="en-US" dirty="0" smtClean="0"/>
              <a:t>What happens to the matter that is consumed in the proton-proton chain reaction?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Because the Sun is gaseous throughout, no sharp boundaries exist between the layers</a:t>
            </a:r>
          </a:p>
          <a:p>
            <a:r>
              <a:rPr lang="en-US" dirty="0" smtClean="0"/>
              <a:t>However, for convenience of discussion……</a:t>
            </a:r>
          </a:p>
          <a:p>
            <a:r>
              <a:rPr lang="en-US" dirty="0" smtClean="0"/>
              <a:t>Generally divided into four parts:</a:t>
            </a:r>
          </a:p>
          <a:p>
            <a:pPr lvl="1"/>
            <a:r>
              <a:rPr lang="en-US" dirty="0" smtClean="0"/>
              <a:t>The solar interior</a:t>
            </a:r>
          </a:p>
          <a:p>
            <a:pPr lvl="1"/>
            <a:r>
              <a:rPr lang="en-US" dirty="0" smtClean="0"/>
              <a:t>The visible surface (photosphere)</a:t>
            </a:r>
          </a:p>
          <a:p>
            <a:pPr lvl="1"/>
            <a:r>
              <a:rPr lang="en-US" dirty="0" smtClean="0"/>
              <a:t>Two layers of its atmosphere:</a:t>
            </a:r>
          </a:p>
          <a:p>
            <a:pPr lvl="2"/>
            <a:r>
              <a:rPr lang="en-US" dirty="0" smtClean="0"/>
              <a:t>Chromosphere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orona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6095999" cy="6248400"/>
          </a:xfrm>
        </p:spPr>
      </p:pic>
      <p:sp>
        <p:nvSpPr>
          <p:cNvPr id="5" name="TextBox 4"/>
          <p:cNvSpPr txBox="1"/>
          <p:nvPr/>
        </p:nvSpPr>
        <p:spPr>
          <a:xfrm>
            <a:off x="6689834" y="24384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suns interior makes up all but a tiny fraction of the solar mass.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Photos</a:t>
            </a:r>
            <a:r>
              <a:rPr lang="en-US" dirty="0" smtClean="0"/>
              <a:t> = light; </a:t>
            </a:r>
            <a:r>
              <a:rPr lang="en-US" i="1" dirty="0" smtClean="0"/>
              <a:t>sphere</a:t>
            </a:r>
            <a:r>
              <a:rPr lang="en-US" dirty="0" smtClean="0"/>
              <a:t> = ball</a:t>
            </a:r>
            <a:endParaRPr lang="en-US" dirty="0"/>
          </a:p>
          <a:p>
            <a:r>
              <a:rPr lang="en-US" dirty="0" smtClean="0"/>
              <a:t>Radiates most of the sunlight we see</a:t>
            </a:r>
          </a:p>
          <a:p>
            <a:r>
              <a:rPr lang="en-US" dirty="0" smtClean="0"/>
              <a:t>Appears as the bright disk of the Sun</a:t>
            </a:r>
          </a:p>
          <a:p>
            <a:r>
              <a:rPr lang="en-US" dirty="0" smtClean="0"/>
              <a:t>Although it is considered to be the Sun’s “surface” it is unlike most surfaces to which we are accustomed</a:t>
            </a:r>
          </a:p>
        </p:txBody>
      </p:sp>
    </p:spTree>
    <p:extLst>
      <p:ext uri="{BB962C8B-B14F-4D97-AF65-F5344CB8AC3E}">
        <p14:creationId xmlns:p14="http://schemas.microsoft.com/office/powerpoint/2010/main" val="292187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Consists of a </a:t>
            </a:r>
            <a:r>
              <a:rPr lang="en-US" dirty="0" smtClean="0"/>
              <a:t>layer </a:t>
            </a:r>
            <a:r>
              <a:rPr lang="en-US" dirty="0"/>
              <a:t>of incandescent gas less than 500 kilometers (300 miles) </a:t>
            </a:r>
            <a:r>
              <a:rPr lang="en-US" dirty="0" smtClean="0"/>
              <a:t>thick</a:t>
            </a:r>
          </a:p>
          <a:p>
            <a:r>
              <a:rPr lang="en-US" dirty="0" smtClean="0"/>
              <a:t>Pressure less than 1/100 of our atmosphere</a:t>
            </a:r>
          </a:p>
          <a:p>
            <a:r>
              <a:rPr lang="en-US" dirty="0" smtClean="0"/>
              <a:t>Neither smooth, nor uniformly bright</a:t>
            </a:r>
          </a:p>
          <a:p>
            <a:r>
              <a:rPr lang="en-US" dirty="0" smtClean="0"/>
              <a:t>Has numerous blemishes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363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431</TotalTime>
  <Words>1474</Words>
  <Application>Microsoft Office PowerPoint</Application>
  <PresentationFormat>On-screen Show (4:3)</PresentationFormat>
  <Paragraphs>163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Austin</vt:lpstr>
      <vt:lpstr>The Sun</vt:lpstr>
      <vt:lpstr>Test your knowledge: Pre-Quiz</vt:lpstr>
      <vt:lpstr>Our Star</vt:lpstr>
      <vt:lpstr>PowerPoint Presentation</vt:lpstr>
      <vt:lpstr>Importance of Sun</vt:lpstr>
      <vt:lpstr>Structure of the Sun</vt:lpstr>
      <vt:lpstr>PowerPoint Presentation</vt:lpstr>
      <vt:lpstr>Photosphere</vt:lpstr>
      <vt:lpstr>Photosphere</vt:lpstr>
      <vt:lpstr>Photosphere</vt:lpstr>
      <vt:lpstr>Granules</vt:lpstr>
      <vt:lpstr>PowerPoint Presentation</vt:lpstr>
      <vt:lpstr>Granules</vt:lpstr>
      <vt:lpstr>Convection</vt:lpstr>
      <vt:lpstr>PowerPoint Presentation</vt:lpstr>
      <vt:lpstr>Chromosphere</vt:lpstr>
      <vt:lpstr>PowerPoint Presentation</vt:lpstr>
      <vt:lpstr>Chromosphere</vt:lpstr>
      <vt:lpstr>PowerPoint Presentation</vt:lpstr>
      <vt:lpstr>PowerPoint Presentation</vt:lpstr>
      <vt:lpstr>Corona</vt:lpstr>
      <vt:lpstr>Corona</vt:lpstr>
      <vt:lpstr>Corona</vt:lpstr>
      <vt:lpstr>Corona</vt:lpstr>
      <vt:lpstr>PowerPoint Presentation</vt:lpstr>
      <vt:lpstr>CONCEPT CHECK</vt:lpstr>
      <vt:lpstr>Solar Wind</vt:lpstr>
      <vt:lpstr>Solar Wind</vt:lpstr>
      <vt:lpstr>Solar Wind</vt:lpstr>
      <vt:lpstr>The Active Sun</vt:lpstr>
      <vt:lpstr>Sunspots</vt:lpstr>
      <vt:lpstr>PowerPoint Presentation</vt:lpstr>
      <vt:lpstr>PowerPoint Presentation</vt:lpstr>
      <vt:lpstr>Sunspots</vt:lpstr>
      <vt:lpstr>PowerPoint Presentation</vt:lpstr>
      <vt:lpstr>Sunspots</vt:lpstr>
      <vt:lpstr>Sunspots</vt:lpstr>
      <vt:lpstr>PowerPoint Presentation</vt:lpstr>
      <vt:lpstr>Sunspot cycles</vt:lpstr>
      <vt:lpstr>PowerPoint Presentation</vt:lpstr>
      <vt:lpstr>Prominences</vt:lpstr>
      <vt:lpstr>PowerPoint Presentation</vt:lpstr>
      <vt:lpstr>Types of Prominences</vt:lpstr>
      <vt:lpstr>PowerPoint Presentation</vt:lpstr>
      <vt:lpstr>Solar Flares</vt:lpstr>
      <vt:lpstr>Solar  Flare</vt:lpstr>
      <vt:lpstr>Solar Flare</vt:lpstr>
      <vt:lpstr>Solar Flares</vt:lpstr>
      <vt:lpstr>PowerPoint Presentation</vt:lpstr>
      <vt:lpstr>PowerPoint Presentation</vt:lpstr>
      <vt:lpstr>PowerPoint Presentation</vt:lpstr>
      <vt:lpstr>PowerPoint Presentation</vt:lpstr>
      <vt:lpstr>CONCEPT CHECK</vt:lpstr>
      <vt:lpstr>The Solar Interior</vt:lpstr>
      <vt:lpstr>CONCEPT CHECK</vt:lpstr>
    </vt:vector>
  </TitlesOfParts>
  <Company>EPISD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Sun</dc:title>
  <dc:creator>Alma Huckaby</dc:creator>
  <cp:lastModifiedBy>Alma Huckaby</cp:lastModifiedBy>
  <cp:revision>30</cp:revision>
  <dcterms:created xsi:type="dcterms:W3CDTF">2014-04-20T18:08:51Z</dcterms:created>
  <dcterms:modified xsi:type="dcterms:W3CDTF">2014-04-27T00:28:16Z</dcterms:modified>
</cp:coreProperties>
</file>