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9" r:id="rId4"/>
    <p:sldId id="261" r:id="rId5"/>
    <p:sldId id="283" r:id="rId6"/>
    <p:sldId id="257" r:id="rId7"/>
    <p:sldId id="284" r:id="rId8"/>
    <p:sldId id="258" r:id="rId9"/>
    <p:sldId id="290" r:id="rId10"/>
    <p:sldId id="275" r:id="rId11"/>
    <p:sldId id="293" r:id="rId12"/>
    <p:sldId id="276" r:id="rId13"/>
    <p:sldId id="291" r:id="rId14"/>
    <p:sldId id="277" r:id="rId15"/>
    <p:sldId id="285" r:id="rId16"/>
    <p:sldId id="278" r:id="rId17"/>
    <p:sldId id="286" r:id="rId18"/>
    <p:sldId id="279" r:id="rId19"/>
    <p:sldId id="287" r:id="rId20"/>
    <p:sldId id="280" r:id="rId21"/>
    <p:sldId id="294" r:id="rId22"/>
    <p:sldId id="281" r:id="rId23"/>
    <p:sldId id="288" r:id="rId24"/>
    <p:sldId id="282" r:id="rId25"/>
    <p:sldId id="306" r:id="rId26"/>
    <p:sldId id="307" r:id="rId27"/>
    <p:sldId id="308" r:id="rId28"/>
    <p:sldId id="317" r:id="rId29"/>
    <p:sldId id="309" r:id="rId30"/>
    <p:sldId id="292" r:id="rId31"/>
    <p:sldId id="310" r:id="rId32"/>
    <p:sldId id="318" r:id="rId33"/>
    <p:sldId id="295" r:id="rId34"/>
    <p:sldId id="319" r:id="rId35"/>
    <p:sldId id="324" r:id="rId36"/>
    <p:sldId id="320" r:id="rId37"/>
    <p:sldId id="325" r:id="rId38"/>
    <p:sldId id="322" r:id="rId39"/>
    <p:sldId id="328" r:id="rId40"/>
    <p:sldId id="323" r:id="rId41"/>
    <p:sldId id="329" r:id="rId42"/>
    <p:sldId id="326" r:id="rId43"/>
    <p:sldId id="327" r:id="rId44"/>
    <p:sldId id="296" r:id="rId45"/>
    <p:sldId id="330" r:id="rId46"/>
    <p:sldId id="297" r:id="rId47"/>
    <p:sldId id="331" r:id="rId48"/>
    <p:sldId id="260" r:id="rId49"/>
    <p:sldId id="305" r:id="rId50"/>
    <p:sldId id="334" r:id="rId51"/>
    <p:sldId id="263" r:id="rId52"/>
    <p:sldId id="311" r:id="rId53"/>
    <p:sldId id="332" r:id="rId54"/>
    <p:sldId id="341" r:id="rId55"/>
    <p:sldId id="335" r:id="rId56"/>
    <p:sldId id="342" r:id="rId57"/>
    <p:sldId id="333" r:id="rId58"/>
    <p:sldId id="344" r:id="rId59"/>
    <p:sldId id="345" r:id="rId60"/>
    <p:sldId id="298" r:id="rId61"/>
    <p:sldId id="336" r:id="rId62"/>
    <p:sldId id="346" r:id="rId63"/>
    <p:sldId id="337" r:id="rId64"/>
    <p:sldId id="338" r:id="rId65"/>
    <p:sldId id="339" r:id="rId66"/>
    <p:sldId id="351" r:id="rId67"/>
    <p:sldId id="340" r:id="rId68"/>
    <p:sldId id="347" r:id="rId69"/>
    <p:sldId id="348" r:id="rId70"/>
    <p:sldId id="349" r:id="rId71"/>
    <p:sldId id="350" r:id="rId72"/>
    <p:sldId id="352" r:id="rId73"/>
    <p:sldId id="355" r:id="rId74"/>
    <p:sldId id="353" r:id="rId75"/>
    <p:sldId id="354" r:id="rId76"/>
    <p:sldId id="356" r:id="rId77"/>
    <p:sldId id="304" r:id="rId78"/>
    <p:sldId id="357" r:id="rId79"/>
    <p:sldId id="358" r:id="rId80"/>
    <p:sldId id="360" r:id="rId81"/>
    <p:sldId id="264" r:id="rId82"/>
    <p:sldId id="299" r:id="rId83"/>
    <p:sldId id="313" r:id="rId84"/>
    <p:sldId id="359" r:id="rId85"/>
    <p:sldId id="300" r:id="rId86"/>
    <p:sldId id="301" r:id="rId87"/>
    <p:sldId id="314" r:id="rId88"/>
    <p:sldId id="361" r:id="rId89"/>
    <p:sldId id="302" r:id="rId90"/>
    <p:sldId id="315" r:id="rId91"/>
    <p:sldId id="362" r:id="rId92"/>
    <p:sldId id="303" r:id="rId93"/>
    <p:sldId id="316" r:id="rId94"/>
    <p:sldId id="363" r:id="rId95"/>
    <p:sldId id="266" r:id="rId96"/>
    <p:sldId id="364" r:id="rId97"/>
    <p:sldId id="267" r:id="rId98"/>
    <p:sldId id="367" r:id="rId99"/>
    <p:sldId id="368" r:id="rId100"/>
    <p:sldId id="269" r:id="rId101"/>
    <p:sldId id="369" r:id="rId102"/>
    <p:sldId id="372" r:id="rId103"/>
    <p:sldId id="377" r:id="rId104"/>
    <p:sldId id="371" r:id="rId105"/>
    <p:sldId id="366" r:id="rId106"/>
    <p:sldId id="370" r:id="rId107"/>
    <p:sldId id="374" r:id="rId108"/>
    <p:sldId id="268" r:id="rId109"/>
    <p:sldId id="375" r:id="rId110"/>
    <p:sldId id="376" r:id="rId111"/>
    <p:sldId id="365" r:id="rId112"/>
    <p:sldId id="265" r:id="rId113"/>
    <p:sldId id="270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578" autoAdjust="0"/>
  </p:normalViewPr>
  <p:slideViewPr>
    <p:cSldViewPr>
      <p:cViewPr>
        <p:scale>
          <a:sx n="40" d="100"/>
          <a:sy n="40" d="100"/>
        </p:scale>
        <p:origin x="-840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1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80679C-A960-4C87-8818-EE120911308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FE9D1F-E538-48F7-A0E1-BB0D3FB29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Solar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Sun and Planets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" t="31500" r="-208" b="31500"/>
          <a:stretch/>
        </p:blipFill>
        <p:spPr>
          <a:xfrm>
            <a:off x="2895600" y="4857750"/>
            <a:ext cx="6096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63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Nebular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As solar nebula contracted (due to gravity) most of the material collected in the center to form the hot </a:t>
            </a:r>
            <a:r>
              <a:rPr lang="en-US" sz="3200" i="1" dirty="0" smtClean="0"/>
              <a:t>protosun.</a:t>
            </a:r>
          </a:p>
          <a:p>
            <a:r>
              <a:rPr lang="en-US" sz="3200" dirty="0" smtClean="0"/>
              <a:t>Remaining materials formed a thick, flattened, rotating disk, within which matter gradually cooled and condensed into grains and clumps of icy, rocky material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790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Comets: dirty snowballs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094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Loose collection of </a:t>
            </a:r>
            <a:r>
              <a:rPr lang="en-US" sz="3200" dirty="0" smtClean="0"/>
              <a:t>rocky </a:t>
            </a:r>
            <a:r>
              <a:rPr lang="en-US" sz="3200" dirty="0" smtClean="0"/>
              <a:t>materials, dust, water ice, and frozen gases (methane, ammonia, and carbon dioxide)</a:t>
            </a:r>
          </a:p>
          <a:p>
            <a:r>
              <a:rPr lang="en-US" sz="3200" dirty="0" smtClean="0"/>
              <a:t>Most </a:t>
            </a:r>
            <a:r>
              <a:rPr lang="en-US" sz="3200" dirty="0" smtClean="0"/>
              <a:t>in outer reaches of </a:t>
            </a:r>
            <a:r>
              <a:rPr lang="en-US" sz="3200" dirty="0" smtClean="0"/>
              <a:t>solar </a:t>
            </a:r>
            <a:r>
              <a:rPr lang="en-US" sz="3200" dirty="0" smtClean="0"/>
              <a:t>system and take hundreds of thousands of years to </a:t>
            </a:r>
            <a:r>
              <a:rPr lang="en-US" sz="3200" dirty="0" smtClean="0"/>
              <a:t>orbit once around </a:t>
            </a:r>
            <a:r>
              <a:rPr lang="en-US" sz="3200" dirty="0" smtClean="0"/>
              <a:t>the sun</a:t>
            </a:r>
          </a:p>
        </p:txBody>
      </p:sp>
    </p:spTree>
    <p:extLst>
      <p:ext uri="{BB962C8B-B14F-4D97-AF65-F5344CB8AC3E}">
        <p14:creationId xmlns:p14="http://schemas.microsoft.com/office/powerpoint/2010/main" xmlns="" val="3487879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Comet Hale </a:t>
            </a:r>
            <a:r>
              <a:rPr lang="en-US" sz="3600" dirty="0" err="1" smtClean="0"/>
              <a:t>bopp</a:t>
            </a:r>
            <a:r>
              <a:rPr lang="en-US" sz="3600" dirty="0" smtClean="0"/>
              <a:t> - 1995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219200"/>
            <a:ext cx="3579812" cy="3579812"/>
          </a:xfrm>
        </p:spPr>
      </p:pic>
    </p:spTree>
    <p:extLst>
      <p:ext uri="{BB962C8B-B14F-4D97-AF65-F5344CB8AC3E}">
        <p14:creationId xmlns:p14="http://schemas.microsoft.com/office/powerpoint/2010/main" xmlns="" val="44671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CoMET</a:t>
            </a:r>
            <a:r>
              <a:rPr lang="en-US" sz="3600" dirty="0" smtClean="0"/>
              <a:t> 209P/LINEAR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14" y="1100137"/>
            <a:ext cx="8543686" cy="4803479"/>
          </a:xfrm>
        </p:spPr>
      </p:pic>
      <p:sp>
        <p:nvSpPr>
          <p:cNvPr id="5" name="TextBox 4"/>
          <p:cNvSpPr txBox="1"/>
          <p:nvPr/>
        </p:nvSpPr>
        <p:spPr>
          <a:xfrm>
            <a:off x="685800" y="5964018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Comet 209P/LINEAR, a tiny periodic comet discovered in 2004 </a:t>
            </a:r>
            <a:r>
              <a:rPr lang="en-US" sz="2400" dirty="0" smtClean="0"/>
              <a:t>by </a:t>
            </a:r>
            <a:r>
              <a:rPr lang="en-US" sz="2400" dirty="0"/>
              <a:t>the Lincoln Near-Earth Asteroid Research project (LINEAR).</a:t>
            </a:r>
          </a:p>
        </p:txBody>
      </p:sp>
    </p:spTree>
    <p:extLst>
      <p:ext uri="{BB962C8B-B14F-4D97-AF65-F5344CB8AC3E}">
        <p14:creationId xmlns:p14="http://schemas.microsoft.com/office/powerpoint/2010/main" xmlns="" val="358719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Comet </a:t>
            </a:r>
            <a:r>
              <a:rPr lang="en-US" sz="3600" dirty="0" err="1" smtClean="0"/>
              <a:t>Elenin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Elenin</a:t>
            </a:r>
            <a:r>
              <a:rPr lang="en-US" sz="3200" dirty="0"/>
              <a:t> is an average sized comet that was discovered by Russian astronomer Leonid </a:t>
            </a:r>
            <a:r>
              <a:rPr lang="en-US" sz="3200" dirty="0" err="1"/>
              <a:t>Elenin</a:t>
            </a:r>
            <a:r>
              <a:rPr lang="en-US" sz="3200" dirty="0"/>
              <a:t> on December 10, 2010.  It is also known as comet C/2010 X1. It is a long-period comet and takes about 10,000 years to complete one orbit around our Sun. 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87738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Elenin</a:t>
            </a:r>
            <a:r>
              <a:rPr lang="en-US" sz="3600" dirty="0" smtClean="0"/>
              <a:t> comet - 2011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43000"/>
            <a:ext cx="8077200" cy="5486400"/>
          </a:xfrm>
        </p:spPr>
      </p:pic>
    </p:spTree>
    <p:extLst>
      <p:ext uri="{BB962C8B-B14F-4D97-AF65-F5344CB8AC3E}">
        <p14:creationId xmlns:p14="http://schemas.microsoft.com/office/powerpoint/2010/main" xmlns="" val="2937739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“Regular” visiting comets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comets </a:t>
            </a:r>
            <a:r>
              <a:rPr lang="en-US" sz="3200" dirty="0"/>
              <a:t>make regular encounters with </a:t>
            </a:r>
            <a:r>
              <a:rPr lang="en-US" sz="3200" dirty="0" smtClean="0"/>
              <a:t>inner </a:t>
            </a:r>
            <a:r>
              <a:rPr lang="en-US" sz="3200" dirty="0"/>
              <a:t>solar system (Halley’s Comet</a:t>
            </a:r>
            <a:r>
              <a:rPr lang="en-US" sz="3200" dirty="0" smtClean="0"/>
              <a:t>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(next visible in 2061)</a:t>
            </a:r>
            <a:endParaRPr lang="en-US" sz="3200" dirty="0"/>
          </a:p>
          <a:p>
            <a:r>
              <a:rPr lang="en-US" sz="3200" dirty="0" err="1"/>
              <a:t>Encke’s</a:t>
            </a:r>
            <a:r>
              <a:rPr lang="en-US" sz="3200" dirty="0"/>
              <a:t> Comet orbits </a:t>
            </a:r>
            <a:r>
              <a:rPr lang="en-US" sz="3200" dirty="0" smtClean="0"/>
              <a:t>Sun </a:t>
            </a:r>
            <a:r>
              <a:rPr lang="en-US" sz="3200" dirty="0"/>
              <a:t>once every </a:t>
            </a:r>
            <a:r>
              <a:rPr lang="en-US" sz="32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smtClean="0"/>
              <a:t>years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(last seen November 2013)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156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Halleys</a:t>
            </a:r>
            <a:r>
              <a:rPr lang="en-US" sz="3600" dirty="0" smtClean="0"/>
              <a:t> comet - 1986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126" y="1100138"/>
            <a:ext cx="7097973" cy="3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55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Comet </a:t>
            </a:r>
            <a:r>
              <a:rPr lang="en-US" sz="3600" dirty="0" err="1"/>
              <a:t>encke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8432696" cy="5595633"/>
          </a:xfrm>
        </p:spPr>
      </p:pic>
    </p:spTree>
    <p:extLst>
      <p:ext uri="{BB962C8B-B14F-4D97-AF65-F5344CB8AC3E}">
        <p14:creationId xmlns:p14="http://schemas.microsoft.com/office/powerpoint/2010/main" xmlns="" val="117764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Meteoroids: visitors to earth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Meteoroid </a:t>
            </a:r>
            <a:r>
              <a:rPr lang="en-US" sz="3200" dirty="0"/>
              <a:t>– </a:t>
            </a:r>
            <a:r>
              <a:rPr lang="en-US" sz="3200" dirty="0" smtClean="0"/>
              <a:t>when object is in </a:t>
            </a:r>
            <a:r>
              <a:rPr lang="en-US" sz="3200" dirty="0"/>
              <a:t>space</a:t>
            </a:r>
          </a:p>
          <a:p>
            <a:r>
              <a:rPr lang="en-US" sz="3200" dirty="0"/>
              <a:t>Meteor – </a:t>
            </a:r>
            <a:r>
              <a:rPr lang="en-US" sz="3200" dirty="0" smtClean="0"/>
              <a:t>when it is traveling </a:t>
            </a:r>
            <a:r>
              <a:rPr lang="en-US" sz="3200" dirty="0"/>
              <a:t>through our </a:t>
            </a:r>
            <a:r>
              <a:rPr lang="en-US" sz="3200" dirty="0" smtClean="0"/>
              <a:t>atmosphere (so –called “shooting star”)</a:t>
            </a:r>
            <a:endParaRPr lang="en-US" sz="3200" dirty="0"/>
          </a:p>
          <a:p>
            <a:r>
              <a:rPr lang="en-US" sz="3200" dirty="0"/>
              <a:t>Meteorite – </a:t>
            </a:r>
            <a:r>
              <a:rPr lang="en-US" sz="3200" dirty="0" smtClean="0"/>
              <a:t>when it has landed </a:t>
            </a:r>
            <a:r>
              <a:rPr lang="en-US" sz="3200" dirty="0"/>
              <a:t>on Earths </a:t>
            </a:r>
            <a:r>
              <a:rPr lang="en-US" sz="3200" dirty="0" smtClean="0"/>
              <a:t>surface</a:t>
            </a:r>
          </a:p>
          <a:p>
            <a:r>
              <a:rPr lang="en-US" sz="3200" dirty="0" smtClean="0"/>
              <a:t>Meteor shower – when Earth encounters a swarm of meteoroids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855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Artist rendition of meteor shower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96156"/>
            <a:ext cx="8305800" cy="5715000"/>
          </a:xfrm>
        </p:spPr>
      </p:pic>
    </p:spTree>
    <p:extLst>
      <p:ext uri="{BB962C8B-B14F-4D97-AF65-F5344CB8AC3E}">
        <p14:creationId xmlns:p14="http://schemas.microsoft.com/office/powerpoint/2010/main" xmlns="" val="148884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Protosun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68" y="1100138"/>
            <a:ext cx="8796932" cy="5300662"/>
          </a:xfrm>
        </p:spPr>
      </p:pic>
    </p:spTree>
    <p:extLst>
      <p:ext uri="{BB962C8B-B14F-4D97-AF65-F5344CB8AC3E}">
        <p14:creationId xmlns:p14="http://schemas.microsoft.com/office/powerpoint/2010/main" xmlns="" val="347342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115300" cy="548640"/>
          </a:xfrm>
        </p:spPr>
        <p:txBody>
          <a:bodyPr/>
          <a:lstStyle/>
          <a:p>
            <a:r>
              <a:rPr lang="en-US" sz="3600" dirty="0" smtClean="0"/>
              <a:t>Meteor crater – Winslow Arizona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56" y="1100138"/>
            <a:ext cx="8856006" cy="5376862"/>
          </a:xfrm>
        </p:spPr>
      </p:pic>
    </p:spTree>
    <p:extLst>
      <p:ext uri="{BB962C8B-B14F-4D97-AF65-F5344CB8AC3E}">
        <p14:creationId xmlns:p14="http://schemas.microsoft.com/office/powerpoint/2010/main" xmlns="" val="1898858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Major Meteor showers - 2014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7305521"/>
              </p:ext>
            </p:extLst>
          </p:nvPr>
        </p:nvGraphicFramePr>
        <p:xfrm>
          <a:off x="838200" y="1066800"/>
          <a:ext cx="7521576" cy="4445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07192"/>
                <a:gridCol w="2507192"/>
                <a:gridCol w="2507192"/>
              </a:tblGrid>
              <a:tr h="251778">
                <a:tc>
                  <a:txBody>
                    <a:bodyPr/>
                    <a:lstStyle/>
                    <a:p>
                      <a:r>
                        <a:rPr lang="en-US" dirty="0" smtClean="0"/>
                        <a:t>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 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</a:t>
                      </a:r>
                      <a:r>
                        <a:rPr lang="en-US" baseline="0" dirty="0" smtClean="0"/>
                        <a:t> Comet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Quadrantids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1861 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Eta </a:t>
                      </a:r>
                      <a:r>
                        <a:rPr lang="en-US" dirty="0" err="1" smtClean="0"/>
                        <a:t>Aquarids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3-5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Halley’s</a:t>
                      </a:r>
                      <a:r>
                        <a:rPr lang="en-US" baseline="0" dirty="0" smtClean="0"/>
                        <a:t> Comet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Delta </a:t>
                      </a:r>
                      <a:r>
                        <a:rPr lang="en-US" dirty="0" err="1" smtClean="0"/>
                        <a:t>Aquarids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Perseids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1862</a:t>
                      </a:r>
                      <a:r>
                        <a:rPr lang="en-US" baseline="0" dirty="0" smtClean="0"/>
                        <a:t> III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Draconids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7-10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</a:t>
                      </a:r>
                      <a:r>
                        <a:rPr lang="en-US" dirty="0" err="1" smtClean="0"/>
                        <a:t>Giacobini-Zinner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Orionids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Halley’s Comet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Taurids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3-13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</a:t>
                      </a:r>
                      <a:r>
                        <a:rPr lang="en-US" dirty="0" err="1" smtClean="0"/>
                        <a:t>Encke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Andromedids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</a:t>
                      </a:r>
                      <a:r>
                        <a:rPr lang="en-US" dirty="0" err="1" smtClean="0"/>
                        <a:t>Biela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Leonids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 1866 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Geminids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728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Dwarf Planets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“famous” dwarf planet – Pluto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When considered a planet………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had the most eccentric orbit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usually was farthest from Sun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was smallest planet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still made mostly of frozen 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0503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pluto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90600"/>
            <a:ext cx="4814046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49555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47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Nebular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Repeated collisions resulted in most of the material eventually collecting into asteroid-sized objects called </a:t>
            </a:r>
            <a:r>
              <a:rPr lang="en-US" sz="3200" dirty="0" smtClean="0">
                <a:solidFill>
                  <a:srgbClr val="FF0000"/>
                </a:solidFill>
              </a:rPr>
              <a:t>planetesimals.</a:t>
            </a:r>
          </a:p>
          <a:p>
            <a:r>
              <a:rPr lang="en-US" sz="3200" dirty="0" smtClean="0"/>
              <a:t>Composition of the planetesimals largely determined by proximity to the protosun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734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050"/>
            <a:ext cx="8686800" cy="6566608"/>
          </a:xfrm>
        </p:spPr>
      </p:pic>
    </p:spTree>
    <p:extLst>
      <p:ext uri="{BB962C8B-B14F-4D97-AF65-F5344CB8AC3E}">
        <p14:creationId xmlns:p14="http://schemas.microsoft.com/office/powerpoint/2010/main" xmlns="" val="335961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Nebular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628"/>
            <a:ext cx="7734300" cy="3579849"/>
          </a:xfrm>
        </p:spPr>
        <p:txBody>
          <a:bodyPr>
            <a:noAutofit/>
          </a:bodyPr>
          <a:lstStyle/>
          <a:p>
            <a:r>
              <a:rPr lang="en-US" sz="3200" dirty="0" smtClean="0"/>
              <a:t>Temperatures highest in inner solar system </a:t>
            </a:r>
          </a:p>
          <a:p>
            <a:r>
              <a:rPr lang="en-US" sz="3200" dirty="0" smtClean="0"/>
              <a:t>Temperatures decrease toward outer edge of the disk</a:t>
            </a:r>
          </a:p>
          <a:p>
            <a:r>
              <a:rPr lang="en-US" sz="3200" dirty="0" smtClean="0"/>
              <a:t>Therefore, between present orbits of Mercury and Mars, planetesimals were composed of materials with high melting points (metals and rocky substances)</a:t>
            </a:r>
          </a:p>
        </p:txBody>
      </p:sp>
    </p:spTree>
    <p:extLst>
      <p:ext uri="{BB962C8B-B14F-4D97-AF65-F5344CB8AC3E}">
        <p14:creationId xmlns:p14="http://schemas.microsoft.com/office/powerpoint/2010/main" xmlns="" val="316620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1348" cy="6553200"/>
          </a:xfrm>
        </p:spPr>
      </p:pic>
    </p:spTree>
    <p:extLst>
      <p:ext uri="{BB962C8B-B14F-4D97-AF65-F5344CB8AC3E}">
        <p14:creationId xmlns:p14="http://schemas.microsoft.com/office/powerpoint/2010/main" xmlns="" val="141560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Nebular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Through repeated collisions and accretions (sticking together) these asteroid sized bodies combined to </a:t>
            </a:r>
            <a:r>
              <a:rPr lang="en-US" sz="3200" dirty="0" smtClean="0"/>
              <a:t>form </a:t>
            </a:r>
            <a:r>
              <a:rPr lang="en-US" sz="3200" dirty="0"/>
              <a:t>the four </a:t>
            </a:r>
            <a:r>
              <a:rPr lang="en-US" sz="3200" dirty="0">
                <a:solidFill>
                  <a:srgbClr val="FF0000"/>
                </a:solidFill>
              </a:rPr>
              <a:t>protoplanets </a:t>
            </a:r>
            <a:r>
              <a:rPr lang="en-US" sz="3200" dirty="0"/>
              <a:t>that eventually </a:t>
            </a:r>
            <a:r>
              <a:rPr lang="en-US" sz="3200" dirty="0" smtClean="0"/>
              <a:t>became </a:t>
            </a:r>
            <a:r>
              <a:rPr lang="en-US" sz="3200" dirty="0"/>
              <a:t>Mercury, Venus, Earth and Mars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7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4" y="19844"/>
            <a:ext cx="9256711" cy="5009356"/>
          </a:xfrm>
        </p:spPr>
      </p:pic>
    </p:spTree>
    <p:extLst>
      <p:ext uri="{BB962C8B-B14F-4D97-AF65-F5344CB8AC3E}">
        <p14:creationId xmlns:p14="http://schemas.microsoft.com/office/powerpoint/2010/main" xmlns="" val="136646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Nebular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Planetesimals that formed beyond the orbit of Mars, (low temperatures) contained high percentages of ices – water, carbon dioxide, ammonia, and methane – as well as small amounts of rocky and metallic debris</a:t>
            </a:r>
          </a:p>
          <a:p>
            <a:r>
              <a:rPr lang="en-US" sz="3200" dirty="0" smtClean="0"/>
              <a:t>The four outer planets developed from these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35594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569230"/>
          </a:xfrm>
        </p:spPr>
      </p:pic>
    </p:spTree>
    <p:extLst>
      <p:ext uri="{BB962C8B-B14F-4D97-AF65-F5344CB8AC3E}">
        <p14:creationId xmlns:p14="http://schemas.microsoft.com/office/powerpoint/2010/main" xmlns="" val="360339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Solar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Largest objects in solar system (excluding the Sun) known as planets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ight major planets and three dwarf planets positively identified so far.</a:t>
            </a:r>
          </a:p>
        </p:txBody>
      </p:sp>
    </p:spTree>
    <p:extLst>
      <p:ext uri="{BB962C8B-B14F-4D97-AF65-F5344CB8AC3E}">
        <p14:creationId xmlns:p14="http://schemas.microsoft.com/office/powerpoint/2010/main" xmlns="" val="16073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Nebular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Took roughly a billion years after the protoplanets formed for the planets to gravitationally accumulate most of the interplanetary debris</a:t>
            </a:r>
          </a:p>
          <a:p>
            <a:r>
              <a:rPr lang="en-US" sz="3200" dirty="0" smtClean="0"/>
              <a:t>This was a period of intense bombardment as the planets cleared their orbits of much of the leftover material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034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solar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00137"/>
            <a:ext cx="8763000" cy="5453063"/>
          </a:xfrm>
        </p:spPr>
      </p:pic>
    </p:spTree>
    <p:extLst>
      <p:ext uri="{BB962C8B-B14F-4D97-AF65-F5344CB8AC3E}">
        <p14:creationId xmlns:p14="http://schemas.microsoft.com/office/powerpoint/2010/main" xmlns="" val="2056656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11440" cy="548640"/>
          </a:xfrm>
        </p:spPr>
        <p:txBody>
          <a:bodyPr/>
          <a:lstStyle/>
          <a:p>
            <a:r>
              <a:rPr lang="en-US" sz="3600" dirty="0" smtClean="0"/>
              <a:t>The Planets: internal structure</a:t>
            </a:r>
            <a:br>
              <a:rPr lang="en-US" sz="3600" dirty="0" smtClean="0"/>
            </a:br>
            <a:r>
              <a:rPr lang="en-US" sz="3600" dirty="0" smtClean="0"/>
              <a:t>and atmospheres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planets </a:t>
            </a:r>
            <a:r>
              <a:rPr lang="en-US" sz="3200" dirty="0" smtClean="0"/>
              <a:t>fall into two </a:t>
            </a:r>
            <a:r>
              <a:rPr lang="en-US" sz="3200" dirty="0"/>
              <a:t>main </a:t>
            </a:r>
            <a:r>
              <a:rPr lang="en-US" sz="3200" dirty="0" smtClean="0"/>
              <a:t>groups based on location, size, and density: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terrestrial </a:t>
            </a:r>
            <a:r>
              <a:rPr lang="en-US" sz="3200" dirty="0" smtClean="0"/>
              <a:t>(Earth-like) planets</a:t>
            </a:r>
            <a:r>
              <a:rPr lang="en-US" sz="32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dirty="0" smtClean="0"/>
              <a:t>Jovian (Jupiter-like) planets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053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planets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1143000"/>
            <a:ext cx="8991600" cy="5504690"/>
          </a:xfrm>
        </p:spPr>
      </p:pic>
    </p:spTree>
    <p:extLst>
      <p:ext uri="{BB962C8B-B14F-4D97-AF65-F5344CB8AC3E}">
        <p14:creationId xmlns:p14="http://schemas.microsoft.com/office/powerpoint/2010/main" xmlns="" val="392145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20940" cy="548640"/>
          </a:xfrm>
        </p:spPr>
        <p:txBody>
          <a:bodyPr/>
          <a:lstStyle/>
          <a:p>
            <a:r>
              <a:rPr lang="en-US" dirty="0" smtClean="0"/>
              <a:t>Jovian planets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3962400"/>
          </a:xfrm>
        </p:spPr>
      </p:pic>
    </p:spTree>
    <p:extLst>
      <p:ext uri="{BB962C8B-B14F-4D97-AF65-F5344CB8AC3E}">
        <p14:creationId xmlns:p14="http://schemas.microsoft.com/office/powerpoint/2010/main" xmlns="" val="13730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Planets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Because of their relative locations, the four terrestrial planets are also known as </a:t>
            </a:r>
            <a:r>
              <a:rPr lang="en-US" sz="3200" i="1" dirty="0" smtClean="0"/>
              <a:t>“inner planets”</a:t>
            </a:r>
          </a:p>
          <a:p>
            <a:r>
              <a:rPr lang="en-US" sz="3200" dirty="0" smtClean="0"/>
              <a:t>Four Jovian planets also known as </a:t>
            </a:r>
            <a:r>
              <a:rPr lang="en-US" sz="3200" i="1" dirty="0" smtClean="0"/>
              <a:t>“outer planets” </a:t>
            </a:r>
            <a:r>
              <a:rPr lang="en-US" sz="3200" dirty="0" smtClean="0"/>
              <a:t>and also as the </a:t>
            </a:r>
            <a:r>
              <a:rPr lang="en-US" sz="3200" i="1" dirty="0" smtClean="0"/>
              <a:t>“gas giants”</a:t>
            </a:r>
          </a:p>
          <a:p>
            <a:r>
              <a:rPr lang="en-US" sz="3200" dirty="0" smtClean="0"/>
              <a:t>A correlation exists between location and size (inner planets are smaller)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82366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Planets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properties that differ: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density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chemical compositions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orbital periods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number of satellites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5254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Internal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Shortly after Earth formed, the segregation of material resulted in the formation of three major layers (defined by their chemical composition)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 - crust, mantle, and core</a:t>
            </a:r>
          </a:p>
          <a:p>
            <a:r>
              <a:rPr lang="en-US" sz="3200" dirty="0" smtClean="0"/>
              <a:t>This type of chemical separation occurred in other planets as well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3234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Earth’s layers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" y="1386840"/>
            <a:ext cx="4937760" cy="3017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895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43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"/>
            <a:ext cx="7429500" cy="548640"/>
          </a:xfrm>
        </p:spPr>
        <p:txBody>
          <a:bodyPr/>
          <a:lstStyle/>
          <a:p>
            <a:r>
              <a:rPr lang="en-US" sz="3600" dirty="0" smtClean="0"/>
              <a:t>Terrestrial planets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90600"/>
            <a:ext cx="752094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Dense</a:t>
            </a:r>
          </a:p>
          <a:p>
            <a:r>
              <a:rPr lang="en-US" sz="3500" dirty="0" smtClean="0"/>
              <a:t>Relatively large cores of iron, iron compounds, and nickel</a:t>
            </a:r>
          </a:p>
          <a:p>
            <a:r>
              <a:rPr lang="en-US" sz="3500" dirty="0" smtClean="0"/>
              <a:t>From center outward - amount of metallic iron decreases while the amount of rocky silicate minerals increase</a:t>
            </a:r>
          </a:p>
          <a:p>
            <a:r>
              <a:rPr lang="en-US" sz="3200" dirty="0" smtClean="0"/>
              <a:t>Outer cores of Earth and  Mercury are </a:t>
            </a:r>
            <a:r>
              <a:rPr lang="en-US" sz="3500" dirty="0" smtClean="0"/>
              <a:t>liquid, where cores of Venus and Mars are thought to be partially molten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4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2606040" cy="2225040"/>
          </a:xfrm>
        </p:spPr>
        <p:txBody>
          <a:bodyPr/>
          <a:lstStyle/>
          <a:p>
            <a:r>
              <a:rPr lang="en-US" dirty="0" smtClean="0"/>
              <a:t>8 Planets - </a:t>
            </a:r>
            <a:br>
              <a:rPr lang="en-US" dirty="0" smtClean="0"/>
            </a:br>
            <a:r>
              <a:rPr lang="en-US" dirty="0" smtClean="0"/>
              <a:t>formerly the 9 planets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81000"/>
            <a:ext cx="5030685" cy="6259610"/>
          </a:xfrm>
        </p:spPr>
      </p:pic>
    </p:spTree>
    <p:extLst>
      <p:ext uri="{BB962C8B-B14F-4D97-AF65-F5344CB8AC3E}">
        <p14:creationId xmlns:p14="http://schemas.microsoft.com/office/powerpoint/2010/main" xmlns="" val="220121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63840" cy="548640"/>
          </a:xfrm>
        </p:spPr>
        <p:txBody>
          <a:bodyPr/>
          <a:lstStyle/>
          <a:p>
            <a:r>
              <a:rPr lang="en-US" dirty="0" smtClean="0"/>
              <a:t>Internal structure of terrestrial planets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66800"/>
            <a:ext cx="8686800" cy="5486400"/>
          </a:xfrm>
        </p:spPr>
      </p:pic>
    </p:spTree>
    <p:extLst>
      <p:ext uri="{BB962C8B-B14F-4D97-AF65-F5344CB8AC3E}">
        <p14:creationId xmlns:p14="http://schemas.microsoft.com/office/powerpoint/2010/main" xmlns="" val="5409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Terrestrial planets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Silicate minerals and other lighter compounds make up the mantles of the terrestrial planets</a:t>
            </a:r>
          </a:p>
          <a:p>
            <a:r>
              <a:rPr lang="en-US" sz="3200" dirty="0" smtClean="0"/>
              <a:t>Crusts are also composed of silicates, and are relatively thin compared to their mantles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21331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Magnetic Fields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01940" cy="52239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planets, except Venus and Mars, have significant magnetic fields generated by flow in their liquid outer cores, or liquid mantles.</a:t>
            </a:r>
          </a:p>
          <a:p>
            <a:r>
              <a:rPr lang="en-US" sz="3200" dirty="0" smtClean="0"/>
              <a:t>Venus has a weak field due to the interaction between the solar wind and its uppermost atmosphere (ionosphere) </a:t>
            </a:r>
          </a:p>
          <a:p>
            <a:r>
              <a:rPr lang="en-US" sz="3200" dirty="0" smtClean="0"/>
              <a:t>Mars’ weak magnetic field is thought to be a remnant from when its interior was hotter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01847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Mercury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43" y="990600"/>
            <a:ext cx="8434307" cy="5638800"/>
          </a:xfrm>
        </p:spPr>
      </p:pic>
    </p:spTree>
    <p:extLst>
      <p:ext uri="{BB962C8B-B14F-4D97-AF65-F5344CB8AC3E}">
        <p14:creationId xmlns:p14="http://schemas.microsoft.com/office/powerpoint/2010/main" xmlns="" val="3429738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Mercury: The quick planet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477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small planet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3,030 miles (4,875 km) across 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(3/8ths the width of Earth)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Closest to the Sun (36 million miles)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Surface temperature 348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 (660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F)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Hot enough to melt lead</a:t>
            </a:r>
          </a:p>
        </p:txBody>
      </p:sp>
    </p:spTree>
    <p:extLst>
      <p:ext uri="{BB962C8B-B14F-4D97-AF65-F5344CB8AC3E}">
        <p14:creationId xmlns:p14="http://schemas.microsoft.com/office/powerpoint/2010/main" xmlns="" val="1176144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1756"/>
            <a:ext cx="7620000" cy="6781800"/>
          </a:xfrm>
        </p:spPr>
      </p:pic>
    </p:spTree>
    <p:extLst>
      <p:ext uri="{BB962C8B-B14F-4D97-AF65-F5344CB8AC3E}">
        <p14:creationId xmlns:p14="http://schemas.microsoft.com/office/powerpoint/2010/main" xmlns="" val="135540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20940" cy="40809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Small orbit – goes around the Sun at about 29.8 </a:t>
            </a:r>
            <a:r>
              <a:rPr lang="en-US" sz="3200" dirty="0" smtClean="0"/>
              <a:t>miles/second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Lopsided orbit (when nearer the Sun it moves faster)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Mercury year </a:t>
            </a:r>
            <a:r>
              <a:rPr lang="en-US" sz="3200" dirty="0" smtClean="0"/>
              <a:t> - about </a:t>
            </a:r>
            <a:r>
              <a:rPr lang="en-US" sz="3200" dirty="0"/>
              <a:t>88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Turns slowly on its axis – one  Mercury day is 176 Earth days (it’s day is twice as long as its year)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143720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3063240" cy="1600200"/>
          </a:xfrm>
        </p:spPr>
        <p:txBody>
          <a:bodyPr/>
          <a:lstStyle/>
          <a:p>
            <a:r>
              <a:rPr lang="en-US" sz="3600" dirty="0" smtClean="0"/>
              <a:t>Craters on</a:t>
            </a:r>
            <a:br>
              <a:rPr lang="en-US" sz="3600" dirty="0" smtClean="0"/>
            </a:br>
            <a:r>
              <a:rPr lang="en-US" sz="3600" dirty="0" smtClean="0"/>
              <a:t>the surface of mercury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04800"/>
            <a:ext cx="4900496" cy="6340265"/>
          </a:xfrm>
        </p:spPr>
      </p:pic>
    </p:spTree>
    <p:extLst>
      <p:ext uri="{BB962C8B-B14F-4D97-AF65-F5344CB8AC3E}">
        <p14:creationId xmlns:p14="http://schemas.microsoft.com/office/powerpoint/2010/main" xmlns="" val="29504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Mercury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No significant atmosphere</a:t>
            </a:r>
          </a:p>
          <a:p>
            <a:r>
              <a:rPr lang="en-US" sz="3200" dirty="0"/>
              <a:t>V</a:t>
            </a:r>
            <a:r>
              <a:rPr lang="en-US" sz="3200" dirty="0" smtClean="0"/>
              <a:t>olcanic activity discovered in 2008</a:t>
            </a:r>
          </a:p>
          <a:p>
            <a:r>
              <a:rPr lang="en-US" sz="3200" dirty="0" smtClean="0"/>
              <a:t>Surface covered with craters from collisions</a:t>
            </a:r>
          </a:p>
          <a:p>
            <a:r>
              <a:rPr lang="en-US" sz="3200" dirty="0" smtClean="0"/>
              <a:t>Highest temperature on Mercury in its largest crater </a:t>
            </a:r>
            <a:r>
              <a:rPr lang="en-US" sz="3200" dirty="0" err="1" smtClean="0"/>
              <a:t>Caloris</a:t>
            </a:r>
            <a:endParaRPr lang="en-US" sz="3200" dirty="0" smtClean="0"/>
          </a:p>
          <a:p>
            <a:r>
              <a:rPr lang="en-US" sz="3200" dirty="0" err="1" smtClean="0"/>
              <a:t>Caloris</a:t>
            </a:r>
            <a:r>
              <a:rPr lang="en-US" sz="3200" dirty="0" smtClean="0"/>
              <a:t> – 810 miles across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5913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381000"/>
            <a:ext cx="3162300" cy="4434840"/>
          </a:xfrm>
        </p:spPr>
        <p:txBody>
          <a:bodyPr/>
          <a:lstStyle/>
          <a:p>
            <a:r>
              <a:rPr lang="en-US" sz="3200" dirty="0" err="1" smtClean="0"/>
              <a:t>Caloris</a:t>
            </a:r>
            <a:r>
              <a:rPr lang="en-US" sz="3200" dirty="0" smtClean="0"/>
              <a:t> basin – impact area shown here in false color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5601730" cy="6096000"/>
          </a:xfrm>
        </p:spPr>
      </p:pic>
    </p:spTree>
    <p:extLst>
      <p:ext uri="{BB962C8B-B14F-4D97-AF65-F5344CB8AC3E}">
        <p14:creationId xmlns:p14="http://schemas.microsoft.com/office/powerpoint/2010/main" xmlns="" val="417800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Solar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Planet </a:t>
            </a:r>
            <a:r>
              <a:rPr lang="en-US" sz="3200" dirty="0"/>
              <a:t>- a large body composed of rock and gas that orbits a star, and </a:t>
            </a:r>
            <a:r>
              <a:rPr lang="en-US" sz="3200" dirty="0" smtClean="0"/>
              <a:t>has </a:t>
            </a:r>
            <a:r>
              <a:rPr lang="en-US" sz="3200" dirty="0"/>
              <a:t>a nearly spherical shape from its own gravity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4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Searching for mercury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Look </a:t>
            </a:r>
            <a:r>
              <a:rPr lang="en-US" sz="3200" dirty="0"/>
              <a:t>i</a:t>
            </a:r>
            <a:r>
              <a:rPr lang="en-US" sz="3200" dirty="0" smtClean="0"/>
              <a:t>n eastern sky just before sunrise …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In the Dawn : appears in the sky up to just under an hour before the Sun rises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western sky just after sunset…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In the Evening : visible in the sky for just under an hour or so after the Sun sets</a:t>
            </a:r>
          </a:p>
          <a:p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46601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991600" cy="548640"/>
          </a:xfrm>
        </p:spPr>
        <p:txBody>
          <a:bodyPr/>
          <a:lstStyle/>
          <a:p>
            <a:r>
              <a:rPr lang="en-US" sz="3600" dirty="0" smtClean="0"/>
              <a:t>The Moon and mercury early morning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8" y="1100138"/>
            <a:ext cx="8919632" cy="5635498"/>
          </a:xfrm>
        </p:spPr>
      </p:pic>
    </p:spTree>
    <p:extLst>
      <p:ext uri="{BB962C8B-B14F-4D97-AF65-F5344CB8AC3E}">
        <p14:creationId xmlns:p14="http://schemas.microsoft.com/office/powerpoint/2010/main" xmlns="" val="313856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Mercury’s namesake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Mercury, the messenger of the ancient Roman gods,</a:t>
            </a:r>
          </a:p>
          <a:p>
            <a:r>
              <a:rPr lang="en-US" sz="3200" dirty="0" smtClean="0"/>
              <a:t>Usually shown with little wings on his helmet and on his sandals</a:t>
            </a:r>
          </a:p>
          <a:p>
            <a:r>
              <a:rPr lang="en-US" sz="3200" dirty="0" smtClean="0"/>
              <a:t>These showed how rapidly he moved when he was carrying messages</a:t>
            </a:r>
          </a:p>
          <a:p>
            <a:r>
              <a:rPr lang="en-US" sz="3200" dirty="0" smtClean="0"/>
              <a:t>Because the planet Mercury moves across the sky more rapidly than the other planets, it was named for the speedy messenger of the gods.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1017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066800"/>
            <a:ext cx="3124200" cy="3596640"/>
          </a:xfrm>
        </p:spPr>
        <p:txBody>
          <a:bodyPr/>
          <a:lstStyle/>
          <a:p>
            <a:pPr algn="ctr"/>
            <a:r>
              <a:rPr lang="en-US" sz="3600" dirty="0" smtClean="0"/>
              <a:t>    mercury</a:t>
            </a:r>
            <a:br>
              <a:rPr lang="en-US" sz="3600" dirty="0" smtClean="0"/>
            </a:br>
            <a:r>
              <a:rPr lang="en-US" sz="3600" dirty="0" smtClean="0"/>
              <a:t>messenger of the gods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599"/>
            <a:ext cx="5334000" cy="6434425"/>
          </a:xfrm>
        </p:spPr>
      </p:pic>
    </p:spTree>
    <p:extLst>
      <p:ext uri="{BB962C8B-B14F-4D97-AF65-F5344CB8AC3E}">
        <p14:creationId xmlns:p14="http://schemas.microsoft.com/office/powerpoint/2010/main" xmlns="" val="367216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039100" cy="548640"/>
          </a:xfrm>
        </p:spPr>
        <p:txBody>
          <a:bodyPr/>
          <a:lstStyle/>
          <a:p>
            <a:r>
              <a:rPr lang="en-US" sz="3600" dirty="0" smtClean="0"/>
              <a:t>Venus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95003"/>
            <a:ext cx="6775720" cy="6643947"/>
          </a:xfrm>
        </p:spPr>
      </p:pic>
      <p:sp>
        <p:nvSpPr>
          <p:cNvPr id="3" name="TextBox 2"/>
          <p:cNvSpPr txBox="1"/>
          <p:nvPr/>
        </p:nvSpPr>
        <p:spPr>
          <a:xfrm>
            <a:off x="290886" y="1981200"/>
            <a:ext cx="1329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</a:t>
            </a:r>
          </a:p>
          <a:p>
            <a:pPr algn="ctr"/>
            <a:r>
              <a:rPr lang="en-US" sz="3200" b="1" dirty="0" smtClean="0"/>
              <a:t> Veiled</a:t>
            </a:r>
          </a:p>
          <a:p>
            <a:pPr algn="ctr"/>
            <a:r>
              <a:rPr lang="en-US" sz="3200" b="1" dirty="0"/>
              <a:t>P</a:t>
            </a:r>
            <a:r>
              <a:rPr lang="en-US" sz="3200" b="1" dirty="0" smtClean="0"/>
              <a:t>lanet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0799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Venus: A shrouded mystery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3749040" cy="51477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Brightest of all the stars and planets in the sky (only Sun and Moon are brighter)</a:t>
            </a:r>
          </a:p>
          <a:p>
            <a:r>
              <a:rPr lang="en-US" sz="3200" dirty="0" smtClean="0"/>
              <a:t>Can be seen just before sunrise or just after sunset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28773"/>
            <a:ext cx="4368120" cy="294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5196007"/>
            <a:ext cx="3834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Named after the Roman goddess </a:t>
            </a:r>
            <a:r>
              <a:rPr lang="en-US" sz="2800" b="1" dirty="0" smtClean="0"/>
              <a:t>of love.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87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990600"/>
            <a:ext cx="7863520" cy="5624240"/>
          </a:xfrm>
        </p:spPr>
      </p:pic>
    </p:spTree>
    <p:extLst>
      <p:ext uri="{BB962C8B-B14F-4D97-AF65-F5344CB8AC3E}">
        <p14:creationId xmlns:p14="http://schemas.microsoft.com/office/powerpoint/2010/main" xmlns="" val="10507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venus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Planet from Sun </a:t>
            </a:r>
          </a:p>
          <a:p>
            <a:r>
              <a:rPr lang="en-US" sz="3200" dirty="0" smtClean="0"/>
              <a:t>Venus </a:t>
            </a:r>
            <a:r>
              <a:rPr lang="en-US" sz="3200" dirty="0" smtClean="0"/>
              <a:t>– has an atmosphere, </a:t>
            </a:r>
            <a:endParaRPr lang="en-US" sz="3200" dirty="0" smtClean="0"/>
          </a:p>
          <a:p>
            <a:r>
              <a:rPr lang="en-US" sz="3200" dirty="0" smtClean="0"/>
              <a:t>	</a:t>
            </a:r>
            <a:r>
              <a:rPr lang="en-US" sz="3200" dirty="0" smtClean="0"/>
              <a:t>with clouds</a:t>
            </a:r>
          </a:p>
          <a:p>
            <a:r>
              <a:rPr lang="en-US" sz="3200" dirty="0" smtClean="0"/>
              <a:t>	</a:t>
            </a:r>
            <a:r>
              <a:rPr lang="en-US" sz="3200" dirty="0" smtClean="0"/>
              <a:t>very </a:t>
            </a:r>
            <a:r>
              <a:rPr lang="en-US" sz="3200" dirty="0" smtClean="0"/>
              <a:t>hot greenhouse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9591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548640"/>
          </a:xfrm>
        </p:spPr>
        <p:txBody>
          <a:bodyPr/>
          <a:lstStyle/>
          <a:p>
            <a:r>
              <a:rPr lang="en-US" sz="3600" dirty="0" smtClean="0"/>
              <a:t>thick layer of yellow clouds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52" y="1100138"/>
            <a:ext cx="7690312" cy="3852862"/>
          </a:xfrm>
        </p:spPr>
      </p:pic>
      <p:sp>
        <p:nvSpPr>
          <p:cNvPr id="3" name="TextBox 2"/>
          <p:cNvSpPr txBox="1"/>
          <p:nvPr/>
        </p:nvSpPr>
        <p:spPr>
          <a:xfrm>
            <a:off x="1828800" y="5830669"/>
            <a:ext cx="666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Clouds composed of Sulfuric Acid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2666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0809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Similar in size to Earth – sometimes called our “twin” - but ONLY because of size</a:t>
            </a:r>
          </a:p>
          <a:p>
            <a:r>
              <a:rPr lang="en-US" sz="3200" dirty="0" smtClean="0"/>
              <a:t>Like Earth – probably </a:t>
            </a:r>
            <a:r>
              <a:rPr lang="en-US" sz="3200" dirty="0" smtClean="0"/>
              <a:t>has </a:t>
            </a:r>
            <a:r>
              <a:rPr lang="en-US" sz="3200" dirty="0" smtClean="0"/>
              <a:t>hot </a:t>
            </a:r>
            <a:r>
              <a:rPr lang="en-US" sz="3200" dirty="0" smtClean="0"/>
              <a:t>liquid core </a:t>
            </a:r>
            <a:endParaRPr lang="en-US" sz="3200" dirty="0" smtClean="0"/>
          </a:p>
          <a:p>
            <a:r>
              <a:rPr lang="en-US" sz="3200" dirty="0" smtClean="0"/>
              <a:t>Surface temperature about 890 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F (477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 </a:t>
            </a:r>
          </a:p>
          <a:p>
            <a:r>
              <a:rPr lang="en-US" sz="3200" dirty="0" smtClean="0"/>
              <a:t>Orbit nearest to a perfect circle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9021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</p:spPr>
      </p:pic>
    </p:spTree>
    <p:extLst>
      <p:ext uri="{BB962C8B-B14F-4D97-AF65-F5344CB8AC3E}">
        <p14:creationId xmlns:p14="http://schemas.microsoft.com/office/powerpoint/2010/main" xmlns="" val="152729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81756"/>
            <a:ext cx="6705600" cy="6705600"/>
          </a:xfrm>
        </p:spPr>
      </p:pic>
    </p:spTree>
    <p:extLst>
      <p:ext uri="{BB962C8B-B14F-4D97-AF65-F5344CB8AC3E}">
        <p14:creationId xmlns:p14="http://schemas.microsoft.com/office/powerpoint/2010/main" xmlns="" val="30075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Atmosphere </a:t>
            </a:r>
            <a:r>
              <a:rPr lang="en-US" sz="3200" dirty="0" smtClean="0"/>
              <a:t>– </a:t>
            </a:r>
            <a:r>
              <a:rPr lang="en-US" sz="3200" dirty="0" smtClean="0"/>
              <a:t>thick; </a:t>
            </a:r>
            <a:r>
              <a:rPr lang="en-US" sz="3200" dirty="0" smtClean="0"/>
              <a:t>standing on the planet would feel like being at the bottom </a:t>
            </a:r>
            <a:r>
              <a:rPr lang="en-US" sz="3200" dirty="0"/>
              <a:t>of the </a:t>
            </a:r>
            <a:r>
              <a:rPr lang="en-US" sz="3200" dirty="0" smtClean="0"/>
              <a:t>ocean</a:t>
            </a:r>
          </a:p>
          <a:p>
            <a:r>
              <a:rPr lang="en-US" sz="3200" dirty="0" smtClean="0"/>
              <a:t>Atmosphere -</a:t>
            </a:r>
            <a:r>
              <a:rPr lang="en-US" sz="3200" dirty="0" smtClean="0"/>
              <a:t> </a:t>
            </a:r>
            <a:r>
              <a:rPr lang="en-US" sz="3200" dirty="0" smtClean="0"/>
              <a:t>almost </a:t>
            </a:r>
            <a:r>
              <a:rPr lang="en-US" sz="3200" dirty="0" smtClean="0"/>
              <a:t>entirely </a:t>
            </a:r>
            <a:r>
              <a:rPr lang="en-US" sz="3200" dirty="0" smtClean="0"/>
              <a:t>carbon </a:t>
            </a:r>
            <a:r>
              <a:rPr lang="en-US" sz="3200" dirty="0" smtClean="0"/>
              <a:t>dioxide – no oxygen</a:t>
            </a:r>
          </a:p>
          <a:p>
            <a:r>
              <a:rPr lang="en-US" sz="3200" dirty="0" smtClean="0"/>
              <a:t>Lightning-filled clouds contain water mixed with sulfuric acid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8005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 lightning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4" y="1100138"/>
            <a:ext cx="8733895" cy="5148262"/>
          </a:xfrm>
        </p:spPr>
      </p:pic>
    </p:spTree>
    <p:extLst>
      <p:ext uri="{BB962C8B-B14F-4D97-AF65-F5344CB8AC3E}">
        <p14:creationId xmlns:p14="http://schemas.microsoft.com/office/powerpoint/2010/main" xmlns="" val="332630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6343651"/>
          </a:xfrm>
        </p:spPr>
      </p:pic>
    </p:spTree>
    <p:extLst>
      <p:ext uri="{BB962C8B-B14F-4D97-AF65-F5344CB8AC3E}">
        <p14:creationId xmlns:p14="http://schemas.microsoft.com/office/powerpoint/2010/main" xmlns="" val="278976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 weather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5376372"/>
          </a:xfrm>
        </p:spPr>
        <p:txBody>
          <a:bodyPr>
            <a:norm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nly 1/6 as much daylight gets through the clouds – so light is always dim</a:t>
            </a:r>
          </a:p>
          <a:p>
            <a:r>
              <a:rPr lang="en-US" sz="3200" dirty="0" smtClean="0"/>
              <a:t>Pressure of atmosphere 88 times Earths</a:t>
            </a:r>
          </a:p>
          <a:p>
            <a:r>
              <a:rPr lang="en-US" sz="3200" dirty="0" smtClean="0"/>
              <a:t>Constant lightning up in the clouds</a:t>
            </a:r>
          </a:p>
          <a:p>
            <a:r>
              <a:rPr lang="en-US" sz="3200" dirty="0" smtClean="0"/>
              <a:t>Acid rain falls from the sky but never reaches the ground  - blistering heat evaporates drops before they 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57178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7675212" cy="6260139"/>
          </a:xfrm>
        </p:spPr>
      </p:pic>
    </p:spTree>
    <p:extLst>
      <p:ext uri="{BB962C8B-B14F-4D97-AF65-F5344CB8AC3E}">
        <p14:creationId xmlns:p14="http://schemas.microsoft.com/office/powerpoint/2010/main" xmlns="" val="424333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548640"/>
          </a:xfrm>
        </p:spPr>
        <p:txBody>
          <a:bodyPr/>
          <a:lstStyle/>
          <a:p>
            <a:r>
              <a:rPr lang="en-US" sz="3600" dirty="0" err="1" smtClean="0"/>
              <a:t>venus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20940" cy="5300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Moves around the Sun more quickly than Earth </a:t>
            </a:r>
            <a:r>
              <a:rPr lang="en-US" sz="3200" dirty="0" smtClean="0"/>
              <a:t>(“laps” Earth every </a:t>
            </a:r>
            <a:r>
              <a:rPr lang="en-US" sz="3200" dirty="0" smtClean="0"/>
              <a:t>584 </a:t>
            </a:r>
            <a:r>
              <a:rPr lang="en-US" sz="3200" dirty="0" smtClean="0"/>
              <a:t>days)</a:t>
            </a:r>
            <a:endParaRPr lang="en-US" sz="3200" dirty="0" smtClean="0"/>
          </a:p>
          <a:p>
            <a:r>
              <a:rPr lang="en-US" sz="3200" dirty="0" smtClean="0"/>
              <a:t>Venus rotates very slowly – 243 days for one turn on its axis (Earth - 24 hours)</a:t>
            </a:r>
            <a:endParaRPr lang="en-US" sz="3200" dirty="0"/>
          </a:p>
          <a:p>
            <a:r>
              <a:rPr lang="en-US" sz="3200" dirty="0" smtClean="0"/>
              <a:t>Venus rotation is clockwise (east to west)  - Earth and most other planets rotate counterclockwise (west to east)</a:t>
            </a:r>
          </a:p>
        </p:txBody>
      </p:sp>
    </p:spTree>
    <p:extLst>
      <p:ext uri="{BB962C8B-B14F-4D97-AF65-F5344CB8AC3E}">
        <p14:creationId xmlns:p14="http://schemas.microsoft.com/office/powerpoint/2010/main" xmlns="" val="245376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 surface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66800"/>
            <a:ext cx="863256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79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Venus surface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893844"/>
            <a:ext cx="8444661" cy="5964156"/>
          </a:xfrm>
        </p:spPr>
      </p:pic>
    </p:spTree>
    <p:extLst>
      <p:ext uri="{BB962C8B-B14F-4D97-AF65-F5344CB8AC3E}">
        <p14:creationId xmlns:p14="http://schemas.microsoft.com/office/powerpoint/2010/main" xmlns="" val="235477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 and the Moon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90600"/>
            <a:ext cx="8480128" cy="5621504"/>
          </a:xfrm>
        </p:spPr>
      </p:pic>
    </p:spTree>
    <p:extLst>
      <p:ext uri="{BB962C8B-B14F-4D97-AF65-F5344CB8AC3E}">
        <p14:creationId xmlns:p14="http://schemas.microsoft.com/office/powerpoint/2010/main" xmlns="" val="175116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Formation of the Solar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Solar System </a:t>
            </a:r>
            <a:r>
              <a:rPr lang="en-US" sz="3200" dirty="0" smtClean="0"/>
              <a:t>– a group of celestial objects that exist in a region centered by our Sun</a:t>
            </a:r>
          </a:p>
          <a:p>
            <a:r>
              <a:rPr lang="en-US" sz="3200" dirty="0" smtClean="0"/>
              <a:t>Celestial objects  that make up the solar system – include planets, dwarf planets, moons, small solar system bodies, and the sun</a:t>
            </a:r>
          </a:p>
        </p:txBody>
      </p:sp>
    </p:spTree>
    <p:extLst>
      <p:ext uri="{BB962C8B-B14F-4D97-AF65-F5344CB8AC3E}">
        <p14:creationId xmlns:p14="http://schemas.microsoft.com/office/powerpoint/2010/main" xmlns="" val="34025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905000" cy="3886200"/>
          </a:xfrm>
        </p:spPr>
        <p:txBody>
          <a:bodyPr/>
          <a:lstStyle/>
          <a:p>
            <a:pPr algn="ctr"/>
            <a:r>
              <a:rPr lang="en-US" sz="3600" dirty="0" smtClean="0"/>
              <a:t>Earth:  our home base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286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xmlns="" val="103702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Earth’s growing pains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Earth- quite hot as it first formed</a:t>
            </a:r>
          </a:p>
          <a:p>
            <a:r>
              <a:rPr lang="en-US" sz="3200" dirty="0" smtClean="0"/>
              <a:t>Water and gases trapped in the rocks</a:t>
            </a:r>
          </a:p>
          <a:p>
            <a:r>
              <a:rPr lang="en-US" sz="3200" dirty="0" smtClean="0"/>
              <a:t>Water and gas slowly escaped to form oceans and atmosphere</a:t>
            </a:r>
          </a:p>
          <a:p>
            <a:r>
              <a:rPr lang="en-US" sz="3200" dirty="0" smtClean="0"/>
              <a:t>Heaviest parts – metals like iron – settled to the center and melted to form a hot metal core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92126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7520940" cy="548640"/>
          </a:xfrm>
        </p:spPr>
        <p:txBody>
          <a:bodyPr/>
          <a:lstStyle/>
          <a:p>
            <a:r>
              <a:rPr lang="en-US" sz="3600" dirty="0" smtClean="0"/>
              <a:t>Earths layers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"/>
          <a:stretch/>
        </p:blipFill>
        <p:spPr>
          <a:xfrm>
            <a:off x="3333750" y="304800"/>
            <a:ext cx="5772150" cy="5867400"/>
          </a:xfrm>
        </p:spPr>
      </p:pic>
    </p:spTree>
    <p:extLst>
      <p:ext uri="{BB962C8B-B14F-4D97-AF65-F5344CB8AC3E}">
        <p14:creationId xmlns:p14="http://schemas.microsoft.com/office/powerpoint/2010/main" xmlns="" val="27592987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Earth’s growing pains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Around the core, a rocky mantle of solid matter formed</a:t>
            </a:r>
          </a:p>
          <a:p>
            <a:r>
              <a:rPr lang="en-US" sz="3200" dirty="0" smtClean="0"/>
              <a:t>Mantle is hot enough to be slightly soft</a:t>
            </a:r>
          </a:p>
          <a:p>
            <a:r>
              <a:rPr lang="en-US" sz="3200" dirty="0" smtClean="0"/>
              <a:t>Rock in the mantle slowly moves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5105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Earth’s layers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90600"/>
            <a:ext cx="8853054" cy="5410200"/>
          </a:xfrm>
        </p:spPr>
      </p:pic>
    </p:spTree>
    <p:extLst>
      <p:ext uri="{BB962C8B-B14F-4D97-AF65-F5344CB8AC3E}">
        <p14:creationId xmlns:p14="http://schemas.microsoft.com/office/powerpoint/2010/main" xmlns="" val="115327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plates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66700"/>
            <a:ext cx="6242646" cy="6362700"/>
          </a:xfrm>
        </p:spPr>
      </p:pic>
      <p:sp>
        <p:nvSpPr>
          <p:cNvPr id="3" name="TextBox 2"/>
          <p:cNvSpPr txBox="1"/>
          <p:nvPr/>
        </p:nvSpPr>
        <p:spPr>
          <a:xfrm>
            <a:off x="76200" y="17526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Earth’s crust is composed of</a:t>
            </a:r>
          </a:p>
          <a:p>
            <a:r>
              <a:rPr lang="en-US" sz="2800" b="1" dirty="0"/>
              <a:t>p</a:t>
            </a:r>
            <a:r>
              <a:rPr lang="en-US" sz="2800" b="1" dirty="0" smtClean="0"/>
              <a:t>lates that are in constant motion.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4410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Pangaea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081588"/>
          </a:xfrm>
        </p:spPr>
      </p:pic>
    </p:spTree>
    <p:extLst>
      <p:ext uri="{BB962C8B-B14F-4D97-AF65-F5344CB8AC3E}">
        <p14:creationId xmlns:p14="http://schemas.microsoft.com/office/powerpoint/2010/main" xmlns="" val="300713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pangaea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51744"/>
            <a:ext cx="8610600" cy="529193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96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Plate action: Mid Atlantic ridge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71600"/>
            <a:ext cx="8153400" cy="5448300"/>
          </a:xfrm>
        </p:spPr>
      </p:pic>
    </p:spTree>
    <p:extLst>
      <p:ext uri="{BB962C8B-B14F-4D97-AF65-F5344CB8AC3E}">
        <p14:creationId xmlns:p14="http://schemas.microsoft.com/office/powerpoint/2010/main" xmlns="" val="138912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915400" cy="548640"/>
          </a:xfrm>
        </p:spPr>
        <p:txBody>
          <a:bodyPr/>
          <a:lstStyle/>
          <a:p>
            <a:r>
              <a:rPr lang="en-US" sz="3600" dirty="0" smtClean="0"/>
              <a:t>Mid Atlantic ridge – earth’s longest mountain range is under the sea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47800"/>
            <a:ext cx="8772293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5334000"/>
            <a:ext cx="3340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10,000 miles long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3062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4" y="58298"/>
            <a:ext cx="8808456" cy="6799702"/>
          </a:xfrm>
        </p:spPr>
      </p:pic>
    </p:spTree>
    <p:extLst>
      <p:ext uri="{BB962C8B-B14F-4D97-AF65-F5344CB8AC3E}">
        <p14:creationId xmlns:p14="http://schemas.microsoft.com/office/powerpoint/2010/main" xmlns="" val="97418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839200" cy="929640"/>
          </a:xfrm>
        </p:spPr>
        <p:txBody>
          <a:bodyPr/>
          <a:lstStyle/>
          <a:p>
            <a:r>
              <a:rPr lang="en-US" sz="3600" dirty="0"/>
              <a:t>Plate </a:t>
            </a:r>
            <a:r>
              <a:rPr lang="en-US" sz="3600" dirty="0" smtClean="0"/>
              <a:t>action: formation</a:t>
            </a:r>
            <a:r>
              <a:rPr lang="en-US" sz="3600" dirty="0"/>
              <a:t> </a:t>
            </a:r>
            <a:r>
              <a:rPr lang="en-US" sz="3600" dirty="0" smtClean="0"/>
              <a:t>of Himalayas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5" t="9731" r="10371"/>
          <a:stretch/>
        </p:blipFill>
        <p:spPr>
          <a:xfrm>
            <a:off x="1371601" y="990600"/>
            <a:ext cx="6648450" cy="5655072"/>
          </a:xfrm>
        </p:spPr>
      </p:pic>
    </p:spTree>
    <p:extLst>
      <p:ext uri="{BB962C8B-B14F-4D97-AF65-F5344CB8AC3E}">
        <p14:creationId xmlns:p14="http://schemas.microsoft.com/office/powerpoint/2010/main" xmlns="" val="887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20940" cy="548640"/>
          </a:xfrm>
        </p:spPr>
        <p:txBody>
          <a:bodyPr/>
          <a:lstStyle/>
          <a:p>
            <a:r>
              <a:rPr lang="en-US" sz="3600" dirty="0" smtClean="0"/>
              <a:t>Plate action: San andreas fault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04" y="1175544"/>
            <a:ext cx="8708496" cy="4996656"/>
          </a:xfrm>
        </p:spPr>
      </p:pic>
    </p:spTree>
    <p:extLst>
      <p:ext uri="{BB962C8B-B14F-4D97-AF65-F5344CB8AC3E}">
        <p14:creationId xmlns:p14="http://schemas.microsoft.com/office/powerpoint/2010/main" xmlns="" val="116019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534400" cy="548640"/>
          </a:xfrm>
        </p:spPr>
        <p:txBody>
          <a:bodyPr/>
          <a:lstStyle/>
          <a:p>
            <a:r>
              <a:rPr lang="en-US" sz="3600" dirty="0" smtClean="0"/>
              <a:t>Paracutin – Part of the Ring of Fire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1371600"/>
            <a:ext cx="8724900" cy="5257800"/>
          </a:xfrm>
        </p:spPr>
      </p:pic>
    </p:spTree>
    <p:extLst>
      <p:ext uri="{BB962C8B-B14F-4D97-AF65-F5344CB8AC3E}">
        <p14:creationId xmlns:p14="http://schemas.microsoft.com/office/powerpoint/2010/main" xmlns="" val="8880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Ring of fire – plate boundaries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94594"/>
            <a:ext cx="8763000" cy="5434806"/>
          </a:xfrm>
        </p:spPr>
      </p:pic>
    </p:spTree>
    <p:extLst>
      <p:ext uri="{BB962C8B-B14F-4D97-AF65-F5344CB8AC3E}">
        <p14:creationId xmlns:p14="http://schemas.microsoft.com/office/powerpoint/2010/main" xmlns="" val="209598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Mt. ST. Helens - Before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1" y="1100137"/>
            <a:ext cx="8851889" cy="5620179"/>
          </a:xfrm>
        </p:spPr>
      </p:pic>
    </p:spTree>
    <p:extLst>
      <p:ext uri="{BB962C8B-B14F-4D97-AF65-F5344CB8AC3E}">
        <p14:creationId xmlns:p14="http://schemas.microsoft.com/office/powerpoint/2010/main" xmlns="" val="388768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Mt. St. Helens - Eruption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33" y="1066799"/>
            <a:ext cx="8644467" cy="5724525"/>
          </a:xfrm>
        </p:spPr>
      </p:pic>
    </p:spTree>
    <p:extLst>
      <p:ext uri="{BB962C8B-B14F-4D97-AF65-F5344CB8AC3E}">
        <p14:creationId xmlns:p14="http://schemas.microsoft.com/office/powerpoint/2010/main" xmlns="" val="253168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Earth general facts….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planet from the Sun</a:t>
            </a:r>
          </a:p>
          <a:p>
            <a:r>
              <a:rPr lang="en-US" sz="3200" dirty="0" smtClean="0"/>
              <a:t>Has a water vapor atmosphere</a:t>
            </a:r>
          </a:p>
          <a:p>
            <a:r>
              <a:rPr lang="en-US" sz="3200" dirty="0" smtClean="0"/>
              <a:t>Supports life – only known planet that does</a:t>
            </a:r>
          </a:p>
          <a:p>
            <a:r>
              <a:rPr lang="en-US" sz="3200" dirty="0" smtClean="0"/>
              <a:t>Has plenty of oxygen</a:t>
            </a:r>
          </a:p>
          <a:p>
            <a:r>
              <a:rPr lang="en-US" sz="3200" dirty="0" smtClean="0"/>
              <a:t>Revolution around Sun = 365.25 days</a:t>
            </a:r>
          </a:p>
          <a:p>
            <a:r>
              <a:rPr lang="en-US" sz="3200" dirty="0" smtClean="0"/>
              <a:t>Rotation on axis = 23 </a:t>
            </a:r>
            <a:r>
              <a:rPr lang="en-US" sz="3200" dirty="0" err="1" smtClean="0"/>
              <a:t>hr</a:t>
            </a:r>
            <a:r>
              <a:rPr lang="en-US" sz="3200" dirty="0" smtClean="0"/>
              <a:t> 56 min 04 sec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77901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52400"/>
            <a:ext cx="6629400" cy="6427281"/>
          </a:xfrm>
        </p:spPr>
      </p:pic>
      <p:sp>
        <p:nvSpPr>
          <p:cNvPr id="3" name="TextBox 2"/>
          <p:cNvSpPr txBox="1"/>
          <p:nvPr/>
        </p:nvSpPr>
        <p:spPr>
          <a:xfrm>
            <a:off x="381000" y="1885948"/>
            <a:ext cx="1275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 </a:t>
            </a:r>
          </a:p>
          <a:p>
            <a:pPr algn="ctr"/>
            <a:r>
              <a:rPr lang="en-US" sz="3200" b="1" dirty="0" smtClean="0"/>
              <a:t>Red </a:t>
            </a:r>
          </a:p>
          <a:p>
            <a:pPr algn="ctr"/>
            <a:r>
              <a:rPr lang="en-US" sz="3200" b="1" dirty="0" smtClean="0"/>
              <a:t>Planet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5088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520940" cy="50715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planet from the Sun</a:t>
            </a:r>
          </a:p>
          <a:p>
            <a:r>
              <a:rPr lang="en-US" sz="3200" dirty="0" smtClean="0"/>
              <a:t>Has the largest known volcano</a:t>
            </a:r>
          </a:p>
          <a:p>
            <a:r>
              <a:rPr lang="en-US" sz="3200" dirty="0" smtClean="0"/>
              <a:t>Surface consists of red dust</a:t>
            </a:r>
          </a:p>
          <a:p>
            <a:r>
              <a:rPr lang="en-US" sz="3200" dirty="0" smtClean="0"/>
              <a:t>Has polar ice caps</a:t>
            </a:r>
          </a:p>
          <a:p>
            <a:r>
              <a:rPr lang="en-US" sz="3200" dirty="0" smtClean="0"/>
              <a:t>Has seasons – tilted on axis</a:t>
            </a:r>
          </a:p>
          <a:p>
            <a:r>
              <a:rPr lang="en-US" sz="3200" dirty="0" smtClean="0"/>
              <a:t>1/10 of Earth’s mass</a:t>
            </a:r>
          </a:p>
          <a:p>
            <a:r>
              <a:rPr lang="en-US" sz="3200" dirty="0" smtClean="0"/>
              <a:t>Atmosphere: 95% carbon dioxide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95471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Mars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Smaller than earth </a:t>
            </a:r>
          </a:p>
          <a:p>
            <a:r>
              <a:rPr lang="en-US" sz="3200" dirty="0" smtClean="0"/>
              <a:t>Rotation: Day about the same – Mars day is 24 hours and 37 minutes</a:t>
            </a:r>
          </a:p>
          <a:p>
            <a:r>
              <a:rPr lang="en-US" sz="3200" dirty="0" smtClean="0"/>
              <a:t>Revolution: Year – takes 687 days to orbit the Sun</a:t>
            </a:r>
          </a:p>
          <a:p>
            <a:r>
              <a:rPr lang="en-US" sz="3200" dirty="0" smtClean="0"/>
              <a:t>Has two moons</a:t>
            </a:r>
          </a:p>
          <a:p>
            <a:r>
              <a:rPr lang="en-US" sz="3200" dirty="0" smtClean="0"/>
              <a:t>Gravity much less than Earth at 0.38</a:t>
            </a:r>
          </a:p>
        </p:txBody>
      </p:sp>
    </p:spTree>
    <p:extLst>
      <p:ext uri="{BB962C8B-B14F-4D97-AF65-F5344CB8AC3E}">
        <p14:creationId xmlns:p14="http://schemas.microsoft.com/office/powerpoint/2010/main" xmlns="" val="2111507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20940" cy="762000"/>
          </a:xfrm>
        </p:spPr>
        <p:txBody>
          <a:bodyPr/>
          <a:lstStyle/>
          <a:p>
            <a:r>
              <a:rPr lang="en-US" sz="3600" dirty="0" smtClean="0"/>
              <a:t>Formation of the solar system:</a:t>
            </a:r>
            <a:br>
              <a:rPr lang="en-US" sz="3600" dirty="0" smtClean="0"/>
            </a:br>
            <a:r>
              <a:rPr lang="en-US" sz="3600" dirty="0" smtClean="0"/>
              <a:t>The Nebular Theory……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24000"/>
            <a:ext cx="7520940" cy="3156477"/>
          </a:xfrm>
        </p:spPr>
        <p:txBody>
          <a:bodyPr>
            <a:normAutofit/>
          </a:bodyPr>
          <a:lstStyle/>
          <a:p>
            <a:r>
              <a:rPr lang="en-US" sz="3300" dirty="0" smtClean="0"/>
              <a:t>States that the Sun and planets formed from a rotating could of interstellar gases (mainly hydrogen and helium) and dust called the </a:t>
            </a:r>
            <a:r>
              <a:rPr lang="en-US" sz="3300" dirty="0" smtClean="0">
                <a:solidFill>
                  <a:srgbClr val="FF0000"/>
                </a:solidFill>
              </a:rPr>
              <a:t>solar nebula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484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jovian</a:t>
            </a:r>
            <a:r>
              <a:rPr lang="en-US" sz="3600" dirty="0" smtClean="0"/>
              <a:t> planets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434994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02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Jovian planets: The Gas Giants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Outer planets - gaseous</a:t>
            </a:r>
          </a:p>
          <a:p>
            <a:r>
              <a:rPr lang="en-US" sz="3200" dirty="0" smtClean="0"/>
              <a:t>Have thick atmospheres – mainly composed of hydrogen and helium</a:t>
            </a:r>
          </a:p>
          <a:p>
            <a:r>
              <a:rPr lang="en-US" sz="3200" dirty="0" smtClean="0"/>
              <a:t>No clear boundary between “planet” and “atmosphere”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73210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20940" cy="548640"/>
          </a:xfrm>
        </p:spPr>
        <p:txBody>
          <a:bodyPr/>
          <a:lstStyle/>
          <a:p>
            <a:r>
              <a:rPr lang="en-US" sz="3600" dirty="0"/>
              <a:t>J</a:t>
            </a:r>
            <a:r>
              <a:rPr lang="en-US" sz="3600" dirty="0" smtClean="0"/>
              <a:t>upiter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850" y="228600"/>
            <a:ext cx="6515100" cy="6515100"/>
          </a:xfrm>
        </p:spPr>
      </p:pic>
      <p:sp>
        <p:nvSpPr>
          <p:cNvPr id="3" name="TextBox 2"/>
          <p:cNvSpPr txBox="1"/>
          <p:nvPr/>
        </p:nvSpPr>
        <p:spPr>
          <a:xfrm>
            <a:off x="459604" y="1676400"/>
            <a:ext cx="18393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“Lord</a:t>
            </a:r>
          </a:p>
          <a:p>
            <a:pPr algn="ctr"/>
            <a:r>
              <a:rPr lang="en-US" sz="3200" b="1" dirty="0" smtClean="0"/>
              <a:t> of </a:t>
            </a:r>
          </a:p>
          <a:p>
            <a:pPr algn="ctr"/>
            <a:r>
              <a:rPr lang="en-US" sz="3200" b="1" dirty="0" smtClean="0"/>
              <a:t>the </a:t>
            </a:r>
          </a:p>
          <a:p>
            <a:pPr algn="ctr"/>
            <a:r>
              <a:rPr lang="en-US" sz="3200" b="1" dirty="0" smtClean="0"/>
              <a:t>Heavens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6538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Jupiter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385237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planet from the Sun</a:t>
            </a:r>
          </a:p>
          <a:p>
            <a:r>
              <a:rPr lang="en-US" sz="3200" dirty="0" smtClean="0"/>
              <a:t>Largest planet</a:t>
            </a:r>
          </a:p>
          <a:p>
            <a:r>
              <a:rPr lang="en-US" sz="3200" dirty="0" smtClean="0"/>
              <a:t>Has the largest moon – and many small ones (most recently discovered include 63 total)</a:t>
            </a:r>
          </a:p>
          <a:p>
            <a:r>
              <a:rPr lang="en-US" sz="3200" dirty="0" smtClean="0"/>
              <a:t>Has “great red spot” – a huge storm about twice the size of Earth</a:t>
            </a:r>
          </a:p>
          <a:p>
            <a:r>
              <a:rPr lang="en-US" sz="3200" dirty="0" smtClean="0"/>
              <a:t>Composed of reddish-brown bands </a:t>
            </a:r>
            <a:r>
              <a:rPr lang="en-US" sz="3200" dirty="0"/>
              <a:t>of clouds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816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Jupiter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Orbits the Sun once every 12 (Earth) years</a:t>
            </a:r>
          </a:p>
          <a:p>
            <a:r>
              <a:rPr lang="en-US" sz="3200" dirty="0" smtClean="0"/>
              <a:t>Rapid rotation – once about every 10 </a:t>
            </a:r>
            <a:r>
              <a:rPr lang="en-US" sz="3200" dirty="0" err="1" smtClean="0"/>
              <a:t>hrs</a:t>
            </a:r>
            <a:endParaRPr lang="en-US" sz="3200" dirty="0" smtClean="0"/>
          </a:p>
          <a:p>
            <a:r>
              <a:rPr lang="en-US" sz="3200" dirty="0" smtClean="0"/>
              <a:t>Mass compared to Earth (1) = 317.87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8308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520940" cy="548640"/>
          </a:xfrm>
        </p:spPr>
        <p:txBody>
          <a:bodyPr/>
          <a:lstStyle/>
          <a:p>
            <a:r>
              <a:rPr lang="en-US" sz="3600" dirty="0" smtClean="0"/>
              <a:t>Jupiter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52400"/>
            <a:ext cx="6652578" cy="6571696"/>
          </a:xfrm>
        </p:spPr>
      </p:pic>
      <p:sp>
        <p:nvSpPr>
          <p:cNvPr id="3" name="TextBox 2"/>
          <p:cNvSpPr txBox="1"/>
          <p:nvPr/>
        </p:nvSpPr>
        <p:spPr>
          <a:xfrm>
            <a:off x="381000" y="2438400"/>
            <a:ext cx="16417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Great </a:t>
            </a:r>
          </a:p>
          <a:p>
            <a:pPr algn="ctr"/>
            <a:r>
              <a:rPr lang="en-US" sz="4400" dirty="0" smtClean="0"/>
              <a:t>red </a:t>
            </a:r>
          </a:p>
          <a:p>
            <a:pPr algn="ctr"/>
            <a:r>
              <a:rPr lang="en-US" sz="4400" dirty="0" smtClean="0"/>
              <a:t>spot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78049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520940" cy="548640"/>
          </a:xfrm>
        </p:spPr>
        <p:txBody>
          <a:bodyPr/>
          <a:lstStyle/>
          <a:p>
            <a:r>
              <a:rPr lang="en-US" sz="3600" dirty="0" smtClean="0"/>
              <a:t>Saturn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116" y="228600"/>
            <a:ext cx="6572250" cy="5257800"/>
          </a:xfrm>
        </p:spPr>
      </p:pic>
      <p:sp>
        <p:nvSpPr>
          <p:cNvPr id="3" name="TextBox 2"/>
          <p:cNvSpPr txBox="1"/>
          <p:nvPr/>
        </p:nvSpPr>
        <p:spPr>
          <a:xfrm>
            <a:off x="450788" y="2057400"/>
            <a:ext cx="1691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</a:t>
            </a:r>
          </a:p>
          <a:p>
            <a:pPr algn="ctr"/>
            <a:r>
              <a:rPr lang="en-US" sz="3200" b="1" dirty="0" smtClean="0"/>
              <a:t> Elegant </a:t>
            </a:r>
          </a:p>
          <a:p>
            <a:pPr algn="ctr"/>
            <a:r>
              <a:rPr lang="en-US" sz="3200" b="1" dirty="0"/>
              <a:t>P</a:t>
            </a:r>
            <a:r>
              <a:rPr lang="en-US" sz="3200" b="1" dirty="0" smtClean="0"/>
              <a:t>lanet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09298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planet from the Sun</a:t>
            </a:r>
          </a:p>
          <a:p>
            <a:r>
              <a:rPr lang="en-US" sz="3200" dirty="0" smtClean="0"/>
              <a:t>Has over 1,000 rings</a:t>
            </a:r>
          </a:p>
          <a:p>
            <a:r>
              <a:rPr lang="en-US" sz="3200" dirty="0" smtClean="0"/>
              <a:t>Low density  </a:t>
            </a:r>
            <a:r>
              <a:rPr lang="en-US" sz="3200" dirty="0" smtClean="0"/>
              <a:t>(.71g/cm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 </a:t>
            </a:r>
            <a:r>
              <a:rPr lang="en-US" sz="3200" dirty="0" smtClean="0"/>
              <a:t>– so light it could float in 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31140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Saturn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30 year revolution around the Sun</a:t>
            </a:r>
          </a:p>
          <a:p>
            <a:r>
              <a:rPr lang="en-US" sz="3200" dirty="0" smtClean="0"/>
              <a:t>Rotational period – 10 hours 30 minutes</a:t>
            </a:r>
          </a:p>
          <a:p>
            <a:r>
              <a:rPr lang="en-US" sz="3200" dirty="0" smtClean="0"/>
              <a:t>61 </a:t>
            </a:r>
            <a:r>
              <a:rPr lang="en-US" sz="3200" dirty="0" smtClean="0"/>
              <a:t>known moons</a:t>
            </a:r>
          </a:p>
          <a:p>
            <a:r>
              <a:rPr lang="en-US" sz="3200" dirty="0" smtClean="0"/>
              <a:t>1,000 Rings - composed </a:t>
            </a:r>
            <a:r>
              <a:rPr lang="en-US" sz="3200" dirty="0" smtClean="0"/>
              <a:t>of icy particles and rocky debris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29342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20940" cy="548640"/>
          </a:xfrm>
        </p:spPr>
        <p:txBody>
          <a:bodyPr/>
          <a:lstStyle/>
          <a:p>
            <a:r>
              <a:rPr lang="en-US" sz="3600" dirty="0" smtClean="0"/>
              <a:t>Uranus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862" y="228600"/>
            <a:ext cx="6430640" cy="6400800"/>
          </a:xfrm>
        </p:spPr>
      </p:pic>
      <p:sp>
        <p:nvSpPr>
          <p:cNvPr id="3" name="TextBox 2"/>
          <p:cNvSpPr txBox="1"/>
          <p:nvPr/>
        </p:nvSpPr>
        <p:spPr>
          <a:xfrm>
            <a:off x="510958" y="2362200"/>
            <a:ext cx="18808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 </a:t>
            </a:r>
          </a:p>
          <a:p>
            <a:pPr algn="ctr"/>
            <a:r>
              <a:rPr lang="en-US" sz="3200" b="1" dirty="0" smtClean="0"/>
              <a:t>Sideways </a:t>
            </a:r>
          </a:p>
          <a:p>
            <a:pPr algn="ctr"/>
            <a:r>
              <a:rPr lang="en-US" sz="3200" b="1" dirty="0"/>
              <a:t>P</a:t>
            </a:r>
            <a:r>
              <a:rPr lang="en-US" sz="3200" b="1" dirty="0" smtClean="0"/>
              <a:t>lanet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45416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104" y="1100138"/>
            <a:ext cx="8352896" cy="5521722"/>
          </a:xfrm>
        </p:spPr>
      </p:pic>
    </p:spTree>
    <p:extLst>
      <p:ext uri="{BB962C8B-B14F-4D97-AF65-F5344CB8AC3E}">
        <p14:creationId xmlns:p14="http://schemas.microsoft.com/office/powerpoint/2010/main" xmlns="" val="410607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Uranus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planet from the Sun</a:t>
            </a:r>
          </a:p>
          <a:p>
            <a:r>
              <a:rPr lang="en-US" sz="3200" dirty="0" smtClean="0"/>
              <a:t>Axis of rotation parallel to ecliptic (looks more like a rolling ball than a spinning top)</a:t>
            </a:r>
          </a:p>
          <a:p>
            <a:r>
              <a:rPr lang="en-US" sz="3200" dirty="0" smtClean="0"/>
              <a:t>Has </a:t>
            </a:r>
            <a:r>
              <a:rPr lang="en-US" sz="3200" dirty="0" smtClean="0"/>
              <a:t>ring system (at least 10 rings)</a:t>
            </a:r>
          </a:p>
          <a:p>
            <a:r>
              <a:rPr lang="en-US" sz="3200" dirty="0" smtClean="0"/>
              <a:t>Has 27 moons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88748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Uranus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Period of revolution (year) = 84 earth years</a:t>
            </a:r>
          </a:p>
          <a:p>
            <a:r>
              <a:rPr lang="en-US" sz="3200" dirty="0" smtClean="0"/>
              <a:t>Rotational period (day) = 17 hr, 14 min</a:t>
            </a:r>
          </a:p>
          <a:p>
            <a:r>
              <a:rPr lang="en-US" sz="3200" dirty="0" smtClean="0"/>
              <a:t>Relative mass = 14.56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46999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20940" cy="548640"/>
          </a:xfrm>
        </p:spPr>
        <p:txBody>
          <a:bodyPr/>
          <a:lstStyle/>
          <a:p>
            <a:r>
              <a:rPr lang="en-US" sz="3600" dirty="0" smtClean="0"/>
              <a:t>Neptune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300" y="228600"/>
            <a:ext cx="6237297" cy="6324600"/>
          </a:xfrm>
        </p:spPr>
      </p:pic>
      <p:sp>
        <p:nvSpPr>
          <p:cNvPr id="3" name="TextBox 2"/>
          <p:cNvSpPr txBox="1"/>
          <p:nvPr/>
        </p:nvSpPr>
        <p:spPr>
          <a:xfrm>
            <a:off x="838200" y="2438400"/>
            <a:ext cx="1330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The </a:t>
            </a:r>
          </a:p>
          <a:p>
            <a:pPr algn="ctr"/>
            <a:r>
              <a:rPr lang="en-US" sz="3200" b="1" dirty="0" smtClean="0"/>
              <a:t>Windy </a:t>
            </a:r>
          </a:p>
          <a:p>
            <a:pPr algn="ctr"/>
            <a:r>
              <a:rPr lang="en-US" sz="3200" b="1" dirty="0" smtClean="0"/>
              <a:t>Planet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1309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Neptune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USUALLY the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planet from the sun</a:t>
            </a:r>
          </a:p>
          <a:p>
            <a:r>
              <a:rPr lang="en-US" sz="3200" dirty="0" smtClean="0"/>
              <a:t>Record wind speeds – 2,400 km/</a:t>
            </a:r>
            <a:r>
              <a:rPr lang="en-US" sz="3200" dirty="0" err="1" smtClean="0"/>
              <a:t>hr</a:t>
            </a:r>
            <a:r>
              <a:rPr lang="en-US" sz="3200" dirty="0" smtClean="0"/>
              <a:t> (1,500 mph) encircle the planet</a:t>
            </a:r>
          </a:p>
          <a:p>
            <a:r>
              <a:rPr lang="en-US" sz="3200" dirty="0" smtClean="0"/>
              <a:t>Pale blue in color – partly due to Methane in atmosphere</a:t>
            </a:r>
          </a:p>
          <a:p>
            <a:r>
              <a:rPr lang="en-US" sz="3200" dirty="0" smtClean="0"/>
              <a:t>Has 13 known moons (most small)</a:t>
            </a:r>
          </a:p>
          <a:p>
            <a:r>
              <a:rPr lang="en-US" sz="3200" dirty="0" smtClean="0"/>
              <a:t>Has five rings (3 narrow, 2 broad)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67902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Neptune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Revolution – 165 years</a:t>
            </a:r>
          </a:p>
          <a:p>
            <a:r>
              <a:rPr lang="en-US" sz="3200" dirty="0" smtClean="0"/>
              <a:t>Rotation = 16 hours, 7 minutes</a:t>
            </a:r>
          </a:p>
          <a:p>
            <a:r>
              <a:rPr lang="en-US" sz="3200" dirty="0" smtClean="0"/>
              <a:t>Mass = </a:t>
            </a:r>
            <a:r>
              <a:rPr lang="en-US" sz="3200" dirty="0" smtClean="0"/>
              <a:t>17.21 g/cm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718627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solar system bodies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Countless “chunks” of debris in space</a:t>
            </a:r>
          </a:p>
          <a:p>
            <a:r>
              <a:rPr lang="en-US" sz="3200" dirty="0" smtClean="0"/>
              <a:t>Classified into two broad categories:</a:t>
            </a:r>
          </a:p>
          <a:p>
            <a:pPr marL="514350" indent="-514350">
              <a:buAutoNum type="arabicParenBoth"/>
            </a:pPr>
            <a:r>
              <a:rPr lang="en-US" sz="3200" dirty="0" smtClean="0"/>
              <a:t> Small solar system bodies (asteroids, comets, and meteoroids) and</a:t>
            </a:r>
          </a:p>
          <a:p>
            <a:pPr marL="514350" indent="-514350">
              <a:buAutoNum type="arabicParenBoth"/>
            </a:pPr>
            <a:r>
              <a:rPr lang="en-US" sz="3200" dirty="0"/>
              <a:t> </a:t>
            </a:r>
            <a:r>
              <a:rPr lang="en-US" sz="3200" dirty="0" smtClean="0"/>
              <a:t>Dwarf planets (including Ceres, and former planet Pluto)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12201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solar system bodies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419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Asteroids and meteoroids </a:t>
            </a:r>
            <a:r>
              <a:rPr lang="en-US" sz="3200" dirty="0" smtClean="0"/>
              <a:t>-</a:t>
            </a:r>
            <a:r>
              <a:rPr lang="en-US" sz="3200" dirty="0" smtClean="0"/>
              <a:t>rocky </a:t>
            </a:r>
            <a:r>
              <a:rPr lang="en-US" sz="3200" dirty="0"/>
              <a:t>and /or metallic material </a:t>
            </a:r>
          </a:p>
          <a:p>
            <a:r>
              <a:rPr lang="en-US" sz="3200" dirty="0" smtClean="0"/>
              <a:t>Categorized by size: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asteroids - </a:t>
            </a:r>
            <a:r>
              <a:rPr lang="en-US" sz="3200" dirty="0" smtClean="0"/>
              <a:t>&gt;</a:t>
            </a:r>
            <a:r>
              <a:rPr lang="en-US" sz="3200" dirty="0" smtClean="0"/>
              <a:t> </a:t>
            </a:r>
            <a:r>
              <a:rPr lang="en-US" sz="3200" dirty="0" smtClean="0"/>
              <a:t>1</a:t>
            </a:r>
            <a:r>
              <a:rPr lang="en-US" sz="3200" dirty="0" smtClean="0"/>
              <a:t>00 </a:t>
            </a:r>
            <a:r>
              <a:rPr lang="en-US" sz="3200" dirty="0" smtClean="0"/>
              <a:t>m diameter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meteoroids </a:t>
            </a:r>
            <a:r>
              <a:rPr lang="en-US" sz="3200" dirty="0" smtClean="0"/>
              <a:t>– &lt;100 </a:t>
            </a:r>
            <a:r>
              <a:rPr lang="en-US" sz="3200" dirty="0" smtClean="0"/>
              <a:t>m</a:t>
            </a:r>
          </a:p>
          <a:p>
            <a:r>
              <a:rPr lang="en-US" sz="3200" dirty="0" smtClean="0"/>
              <a:t>Comets </a:t>
            </a:r>
            <a:r>
              <a:rPr lang="en-US" sz="3200" dirty="0" smtClean="0"/>
              <a:t>- </a:t>
            </a:r>
            <a:r>
              <a:rPr lang="en-US" sz="3200" dirty="0" smtClean="0"/>
              <a:t>loose </a:t>
            </a:r>
            <a:r>
              <a:rPr lang="en-US" sz="3200" dirty="0" smtClean="0"/>
              <a:t>collections of ice, dust, and small rocky particles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47509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"/>
            <a:ext cx="8153400" cy="548640"/>
          </a:xfrm>
        </p:spPr>
        <p:txBody>
          <a:bodyPr/>
          <a:lstStyle/>
          <a:p>
            <a:r>
              <a:rPr lang="en-US" sz="3600" dirty="0" smtClean="0"/>
              <a:t>Asteroids: leftover planetesimals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Leftover material = 4.6 billion years old</a:t>
            </a:r>
          </a:p>
          <a:p>
            <a:r>
              <a:rPr lang="en-US" sz="3200" dirty="0" smtClean="0"/>
              <a:t>Most orbit </a:t>
            </a:r>
            <a:r>
              <a:rPr lang="en-US" sz="3200" dirty="0" smtClean="0"/>
              <a:t>Sun </a:t>
            </a:r>
            <a:r>
              <a:rPr lang="en-US" sz="3200" dirty="0" smtClean="0"/>
              <a:t>between Mars and Jupiter in </a:t>
            </a:r>
            <a:r>
              <a:rPr lang="en-US" sz="3200" dirty="0" smtClean="0">
                <a:solidFill>
                  <a:srgbClr val="FF0000"/>
                </a:solidFill>
              </a:rPr>
              <a:t>asteroid </a:t>
            </a:r>
            <a:r>
              <a:rPr lang="en-US" sz="3200" dirty="0" smtClean="0">
                <a:solidFill>
                  <a:srgbClr val="FF0000"/>
                </a:solidFill>
              </a:rPr>
              <a:t>belt </a:t>
            </a:r>
          </a:p>
          <a:p>
            <a:r>
              <a:rPr lang="en-US" sz="3200" dirty="0" smtClean="0"/>
              <a:t>Many regularly pass close to </a:t>
            </a:r>
            <a:r>
              <a:rPr lang="en-US" sz="3200" dirty="0" smtClean="0"/>
              <a:t>Earth </a:t>
            </a:r>
            <a:r>
              <a:rPr lang="en-US" sz="3200" dirty="0" smtClean="0"/>
              <a:t>and Moon</a:t>
            </a:r>
          </a:p>
        </p:txBody>
      </p:sp>
    </p:spTree>
    <p:extLst>
      <p:ext uri="{BB962C8B-B14F-4D97-AF65-F5344CB8AC3E}">
        <p14:creationId xmlns:p14="http://schemas.microsoft.com/office/powerpoint/2010/main" xmlns="" val="52259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38100"/>
            <a:ext cx="5943600" cy="6619324"/>
          </a:xfrm>
        </p:spPr>
      </p:pic>
      <p:sp>
        <p:nvSpPr>
          <p:cNvPr id="6" name="TextBox 5"/>
          <p:cNvSpPr txBox="1"/>
          <p:nvPr/>
        </p:nvSpPr>
        <p:spPr>
          <a:xfrm>
            <a:off x="228600" y="2496234"/>
            <a:ext cx="264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Asteroid Belt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" y="3505200"/>
            <a:ext cx="3352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9551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52400"/>
            <a:ext cx="6519862" cy="65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7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2832</TotalTime>
  <Words>2093</Words>
  <Application>Microsoft Office PowerPoint</Application>
  <PresentationFormat>On-screen Show (4:3)</PresentationFormat>
  <Paragraphs>337</Paragraphs>
  <Slides>113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Angles</vt:lpstr>
      <vt:lpstr>The Solar System</vt:lpstr>
      <vt:lpstr>Solar System</vt:lpstr>
      <vt:lpstr>8 Planets -  formerly the 9 planets </vt:lpstr>
      <vt:lpstr>Solar System</vt:lpstr>
      <vt:lpstr>Slide 5</vt:lpstr>
      <vt:lpstr>Formation of the Solar system</vt:lpstr>
      <vt:lpstr>Slide 7</vt:lpstr>
      <vt:lpstr>Formation of the solar system: The Nebular Theory…… </vt:lpstr>
      <vt:lpstr>Solar Nebula</vt:lpstr>
      <vt:lpstr>Nebular Theory</vt:lpstr>
      <vt:lpstr>Protosun</vt:lpstr>
      <vt:lpstr>Nebular Theory</vt:lpstr>
      <vt:lpstr>Slide 13</vt:lpstr>
      <vt:lpstr>Nebular theory</vt:lpstr>
      <vt:lpstr>Slide 15</vt:lpstr>
      <vt:lpstr>Nebular theory</vt:lpstr>
      <vt:lpstr>Slide 17</vt:lpstr>
      <vt:lpstr>Nebular theory</vt:lpstr>
      <vt:lpstr>Slide 19</vt:lpstr>
      <vt:lpstr>Nebular theory</vt:lpstr>
      <vt:lpstr>The new solar system</vt:lpstr>
      <vt:lpstr>The Planets: internal structure and atmospheres</vt:lpstr>
      <vt:lpstr>Terrestrial planets</vt:lpstr>
      <vt:lpstr>Jovian planets</vt:lpstr>
      <vt:lpstr>The Planets</vt:lpstr>
      <vt:lpstr>The Planets</vt:lpstr>
      <vt:lpstr>Internal structure</vt:lpstr>
      <vt:lpstr>Earth’s layers</vt:lpstr>
      <vt:lpstr>Terrestrial planets</vt:lpstr>
      <vt:lpstr>Internal structure of terrestrial planets</vt:lpstr>
      <vt:lpstr>Terrestrial planets</vt:lpstr>
      <vt:lpstr>Magnetic Fields</vt:lpstr>
      <vt:lpstr>Mercury</vt:lpstr>
      <vt:lpstr>Mercury: The quick planet</vt:lpstr>
      <vt:lpstr>Slide 35</vt:lpstr>
      <vt:lpstr>Mercury</vt:lpstr>
      <vt:lpstr>Craters on the surface of mercury</vt:lpstr>
      <vt:lpstr>Mercury</vt:lpstr>
      <vt:lpstr>Caloris basin – impact area shown here in false color</vt:lpstr>
      <vt:lpstr>Searching for mercury</vt:lpstr>
      <vt:lpstr>The Moon and mercury early morning</vt:lpstr>
      <vt:lpstr>Mercury’s namesake</vt:lpstr>
      <vt:lpstr>    mercury messenger of the gods</vt:lpstr>
      <vt:lpstr>Venus</vt:lpstr>
      <vt:lpstr>Venus: A shrouded mystery</vt:lpstr>
      <vt:lpstr>Venus</vt:lpstr>
      <vt:lpstr>venus</vt:lpstr>
      <vt:lpstr>thick layer of yellow clouds</vt:lpstr>
      <vt:lpstr>Venus</vt:lpstr>
      <vt:lpstr>Slide 50</vt:lpstr>
      <vt:lpstr>Venus</vt:lpstr>
      <vt:lpstr>Venus lightning</vt:lpstr>
      <vt:lpstr>Slide 53</vt:lpstr>
      <vt:lpstr>Venus weather</vt:lpstr>
      <vt:lpstr>Slide 55</vt:lpstr>
      <vt:lpstr>venus</vt:lpstr>
      <vt:lpstr>Venus surface</vt:lpstr>
      <vt:lpstr>Venus surface</vt:lpstr>
      <vt:lpstr>Venus and the Moon</vt:lpstr>
      <vt:lpstr>Earth:  our home base</vt:lpstr>
      <vt:lpstr>Earth’s growing pains</vt:lpstr>
      <vt:lpstr>Earths layers</vt:lpstr>
      <vt:lpstr>Earth’s growing pains</vt:lpstr>
      <vt:lpstr>Earth’s layers</vt:lpstr>
      <vt:lpstr>plates</vt:lpstr>
      <vt:lpstr>Pangaea </vt:lpstr>
      <vt:lpstr>pangaea</vt:lpstr>
      <vt:lpstr>Plate action: Mid Atlantic ridge</vt:lpstr>
      <vt:lpstr>Mid Atlantic ridge – earth’s longest mountain range is under the sea</vt:lpstr>
      <vt:lpstr>Plate action: formation of Himalayas</vt:lpstr>
      <vt:lpstr>Plate action: San andreas fault</vt:lpstr>
      <vt:lpstr>Paracutin – Part of the Ring of Fire</vt:lpstr>
      <vt:lpstr>Ring of fire – plate boundaries</vt:lpstr>
      <vt:lpstr>Mt. ST. Helens - Before</vt:lpstr>
      <vt:lpstr>Mt. St. Helens - Eruption</vt:lpstr>
      <vt:lpstr>Earth general facts….</vt:lpstr>
      <vt:lpstr>Mars</vt:lpstr>
      <vt:lpstr>Mars</vt:lpstr>
      <vt:lpstr>Mars statistics</vt:lpstr>
      <vt:lpstr>The jovian planets</vt:lpstr>
      <vt:lpstr>Jovian planets: The Gas Giants</vt:lpstr>
      <vt:lpstr>Jupiter</vt:lpstr>
      <vt:lpstr>Jupiter</vt:lpstr>
      <vt:lpstr>Jupiter statistics</vt:lpstr>
      <vt:lpstr>Jupiter</vt:lpstr>
      <vt:lpstr>Saturn</vt:lpstr>
      <vt:lpstr>Saturn</vt:lpstr>
      <vt:lpstr>Saturn statistics</vt:lpstr>
      <vt:lpstr>Uranus</vt:lpstr>
      <vt:lpstr>Uranus</vt:lpstr>
      <vt:lpstr>Uranus statistics</vt:lpstr>
      <vt:lpstr>Neptune</vt:lpstr>
      <vt:lpstr>Neptune</vt:lpstr>
      <vt:lpstr>Neptune statistics</vt:lpstr>
      <vt:lpstr>Small solar system bodies</vt:lpstr>
      <vt:lpstr>Small solar system bodies</vt:lpstr>
      <vt:lpstr>Asteroids: leftover planetesimals</vt:lpstr>
      <vt:lpstr>Slide 98</vt:lpstr>
      <vt:lpstr>Slide 99</vt:lpstr>
      <vt:lpstr>Comets: dirty snowballs</vt:lpstr>
      <vt:lpstr>Comet Hale bopp - 1995</vt:lpstr>
      <vt:lpstr>CoMET 209P/LINEAR</vt:lpstr>
      <vt:lpstr>Comet Elenin </vt:lpstr>
      <vt:lpstr>Elenin comet - 2011</vt:lpstr>
      <vt:lpstr>“Regular” visiting comets</vt:lpstr>
      <vt:lpstr>Halleys comet - 1986</vt:lpstr>
      <vt:lpstr>Comet encke</vt:lpstr>
      <vt:lpstr>Meteoroids: visitors to earth</vt:lpstr>
      <vt:lpstr>Artist rendition of meteor shower</vt:lpstr>
      <vt:lpstr>Meteor crater – Winslow Arizona</vt:lpstr>
      <vt:lpstr>Major Meteor showers - 2014</vt:lpstr>
      <vt:lpstr>Dwarf Planets</vt:lpstr>
      <vt:lpstr>pluto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</dc:title>
  <dc:creator>Alma Huckaby</dc:creator>
  <cp:lastModifiedBy>EPISD</cp:lastModifiedBy>
  <cp:revision>77</cp:revision>
  <dcterms:created xsi:type="dcterms:W3CDTF">2014-04-20T00:44:48Z</dcterms:created>
  <dcterms:modified xsi:type="dcterms:W3CDTF">2014-05-28T21:57:29Z</dcterms:modified>
</cp:coreProperties>
</file>