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5" r:id="rId5"/>
    <p:sldId id="288" r:id="rId6"/>
    <p:sldId id="259" r:id="rId7"/>
    <p:sldId id="286" r:id="rId8"/>
    <p:sldId id="289" r:id="rId9"/>
    <p:sldId id="260" r:id="rId10"/>
    <p:sldId id="261" r:id="rId11"/>
    <p:sldId id="262" r:id="rId12"/>
    <p:sldId id="263" r:id="rId13"/>
    <p:sldId id="290" r:id="rId14"/>
    <p:sldId id="264" r:id="rId15"/>
    <p:sldId id="265" r:id="rId16"/>
    <p:sldId id="266" r:id="rId17"/>
    <p:sldId id="300" r:id="rId18"/>
    <p:sldId id="267" r:id="rId19"/>
    <p:sldId id="301" r:id="rId20"/>
    <p:sldId id="268" r:id="rId21"/>
    <p:sldId id="287" r:id="rId22"/>
    <p:sldId id="269" r:id="rId23"/>
    <p:sldId id="293" r:id="rId24"/>
    <p:sldId id="270" r:id="rId25"/>
    <p:sldId id="291" r:id="rId26"/>
    <p:sldId id="292" r:id="rId27"/>
    <p:sldId id="271" r:id="rId28"/>
    <p:sldId id="281" r:id="rId29"/>
    <p:sldId id="282" r:id="rId30"/>
    <p:sldId id="283" r:id="rId31"/>
    <p:sldId id="284" r:id="rId32"/>
    <p:sldId id="272" r:id="rId33"/>
    <p:sldId id="296" r:id="rId34"/>
    <p:sldId id="303" r:id="rId35"/>
    <p:sldId id="297" r:id="rId36"/>
    <p:sldId id="302" r:id="rId37"/>
    <p:sldId id="299" r:id="rId38"/>
    <p:sldId id="273" r:id="rId39"/>
    <p:sldId id="298" r:id="rId40"/>
    <p:sldId id="274" r:id="rId41"/>
    <p:sldId id="275" r:id="rId42"/>
    <p:sldId id="304" r:id="rId43"/>
    <p:sldId id="305" r:id="rId44"/>
    <p:sldId id="306" r:id="rId45"/>
    <p:sldId id="307" r:id="rId46"/>
    <p:sldId id="277" r:id="rId47"/>
    <p:sldId id="308" r:id="rId48"/>
    <p:sldId id="311" r:id="rId49"/>
    <p:sldId id="317" r:id="rId50"/>
    <p:sldId id="318" r:id="rId51"/>
    <p:sldId id="319" r:id="rId52"/>
    <p:sldId id="320" r:id="rId53"/>
    <p:sldId id="321" r:id="rId54"/>
    <p:sldId id="310" r:id="rId55"/>
    <p:sldId id="323" r:id="rId56"/>
    <p:sldId id="278" r:id="rId57"/>
    <p:sldId id="324" r:id="rId58"/>
    <p:sldId id="325" r:id="rId59"/>
    <p:sldId id="313" r:id="rId60"/>
    <p:sldId id="314" r:id="rId61"/>
    <p:sldId id="279" r:id="rId62"/>
    <p:sldId id="309" r:id="rId63"/>
    <p:sldId id="276" r:id="rId64"/>
    <p:sldId id="280" r:id="rId65"/>
    <p:sldId id="315" r:id="rId66"/>
    <p:sldId id="326" r:id="rId67"/>
    <p:sldId id="32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528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4CB1CB9-4BDE-4495-AAF7-36AF9EA5A55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History of 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Earth Science Work-Text</a:t>
            </a:r>
          </a:p>
          <a:p>
            <a:pPr algn="ctr"/>
            <a:r>
              <a:rPr lang="en-US" dirty="0" smtClean="0"/>
              <a:t>Chapter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09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Earth’s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1850 – methods of estimating Earth’s age were very crude:</a:t>
            </a:r>
          </a:p>
          <a:p>
            <a:pPr marL="822960" lvl="1" indent="-457200">
              <a:buAutoNum type="arabicParenBoth"/>
            </a:pPr>
            <a:r>
              <a:rPr lang="en-US" dirty="0" smtClean="0"/>
              <a:t>Estimating the rate at which sediments are deposited</a:t>
            </a:r>
          </a:p>
          <a:p>
            <a:pPr marL="822960" lvl="1" indent="-457200">
              <a:buAutoNum type="arabicParenBoth"/>
            </a:pPr>
            <a:r>
              <a:rPr lang="en-US" dirty="0" smtClean="0"/>
              <a:t>Estimating the rate at which rocks erode, and</a:t>
            </a:r>
          </a:p>
          <a:p>
            <a:pPr marL="822960" lvl="1" indent="-457200">
              <a:buAutoNum type="arabicParenBoth"/>
            </a:pPr>
            <a:r>
              <a:rPr lang="en-US" dirty="0" smtClean="0"/>
              <a:t>Estimating the time required for the oceans to become as salty as they are today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83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sedimentation…..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rate of erosion and rate of sedimentation – determined…….</a:t>
            </a:r>
          </a:p>
          <a:p>
            <a:pPr lvl="1"/>
            <a:r>
              <a:rPr lang="en-US" dirty="0" smtClean="0"/>
              <a:t>Takes between 12,000 and 30,000 years to form about 1 meter (m) of sedimentary rock</a:t>
            </a:r>
          </a:p>
          <a:p>
            <a:pPr lvl="1"/>
            <a:r>
              <a:rPr lang="en-US" dirty="0" smtClean="0"/>
              <a:t>Therefore – sedimentary rock 4 kilometers (km) thick would take about 50 million years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0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erosion rates…..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Geologists determined the Colorado River erodes the Grand Canyon at the rate of 1 m every 3,000 years</a:t>
            </a:r>
          </a:p>
          <a:p>
            <a:r>
              <a:rPr lang="en-US" dirty="0" smtClean="0"/>
              <a:t>Currently the Grand Canyon is about 2,000 m deep</a:t>
            </a:r>
          </a:p>
          <a:p>
            <a:r>
              <a:rPr lang="en-US" dirty="0" smtClean="0"/>
              <a:t>Therefore – Colorado River took about 6 million years to carve the Grand Canyon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7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10600" cy="6424765"/>
          </a:xfrm>
        </p:spPr>
      </p:pic>
    </p:spTree>
    <p:extLst>
      <p:ext uri="{BB962C8B-B14F-4D97-AF65-F5344CB8AC3E}">
        <p14:creationId xmlns="" xmlns:p14="http://schemas.microsoft.com/office/powerpoint/2010/main" val="35356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total salts……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total amount of salt in ocean today and amount of carried in yearly – </a:t>
            </a:r>
          </a:p>
          <a:p>
            <a:r>
              <a:rPr lang="en-US" dirty="0" smtClean="0"/>
              <a:t>Estimate it took about 500 million years for oceans to reach current salinity of 3.5%</a:t>
            </a:r>
          </a:p>
          <a:p>
            <a:r>
              <a:rPr lang="en-US" dirty="0" smtClean="0"/>
              <a:t>At this rate – Earth would </a:t>
            </a:r>
            <a:r>
              <a:rPr lang="en-US" i="1" dirty="0" smtClean="0"/>
              <a:t>have</a:t>
            </a:r>
            <a:r>
              <a:rPr lang="en-US" dirty="0" smtClean="0"/>
              <a:t> to be older than 6,000 years – at LEAST 500 million years old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48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Discovery of radioactivity and more modern instruments allows for more accurate age dating methods </a:t>
            </a:r>
          </a:p>
          <a:p>
            <a:r>
              <a:rPr lang="en-US" dirty="0" smtClean="0"/>
              <a:t>Use of radioactivity to make accurate determinations of Earth’s age is called </a:t>
            </a:r>
            <a:r>
              <a:rPr lang="en-US" dirty="0" smtClean="0">
                <a:solidFill>
                  <a:srgbClr val="FF0000"/>
                </a:solidFill>
              </a:rPr>
              <a:t>absolute dating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Absolute dating compares amounts of radioactive material in a rock with the amount that has decayed into another element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38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accurate method – studying radiation given off by atoms of radioactive elements</a:t>
            </a:r>
          </a:p>
          <a:p>
            <a:pPr lvl="1"/>
            <a:r>
              <a:rPr lang="en-US" dirty="0" smtClean="0"/>
              <a:t>Radioactive elements are  unstable</a:t>
            </a:r>
          </a:p>
          <a:p>
            <a:pPr lvl="1"/>
            <a:r>
              <a:rPr lang="en-US" dirty="0" smtClean="0"/>
              <a:t>Unstable atoms continuously break down or decay (</a:t>
            </a:r>
            <a:r>
              <a:rPr lang="en-US" dirty="0" smtClean="0">
                <a:solidFill>
                  <a:srgbClr val="FF0000"/>
                </a:solidFill>
              </a:rPr>
              <a:t>radioactive decay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radioactive decay different kinds of rays and particles , called </a:t>
            </a:r>
            <a:r>
              <a:rPr lang="en-US" dirty="0" smtClean="0">
                <a:solidFill>
                  <a:srgbClr val="FF0000"/>
                </a:solidFill>
              </a:rPr>
              <a:t>radiations</a:t>
            </a:r>
            <a:r>
              <a:rPr lang="en-US" dirty="0" smtClean="0"/>
              <a:t> are emitted from atoms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8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7391399" cy="526344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45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Parent / Daughter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radioactive element decays, it changes into another element</a:t>
            </a:r>
          </a:p>
          <a:p>
            <a:r>
              <a:rPr lang="en-US" dirty="0"/>
              <a:t>R</a:t>
            </a:r>
            <a:r>
              <a:rPr lang="en-US" dirty="0" smtClean="0"/>
              <a:t>adioactive element that decays = </a:t>
            </a:r>
            <a:r>
              <a:rPr lang="en-US" dirty="0" smtClean="0">
                <a:solidFill>
                  <a:srgbClr val="FF0000"/>
                </a:solidFill>
              </a:rPr>
              <a:t>parent element</a:t>
            </a:r>
          </a:p>
          <a:p>
            <a:r>
              <a:rPr lang="en-US" dirty="0" smtClean="0"/>
              <a:t>New element that results from radioactive decay = </a:t>
            </a:r>
            <a:r>
              <a:rPr lang="en-US" dirty="0" smtClean="0">
                <a:solidFill>
                  <a:srgbClr val="FF0000"/>
                </a:solidFill>
              </a:rPr>
              <a:t>daughter element</a:t>
            </a:r>
          </a:p>
          <a:p>
            <a:pPr lvl="1"/>
            <a:r>
              <a:rPr lang="en-US" i="1" dirty="0" smtClean="0"/>
              <a:t>Example:  radioactive decay of uranium-238 results in formation of lead-206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1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1" y="2133600"/>
            <a:ext cx="8001451" cy="4114799"/>
          </a:xfrm>
        </p:spPr>
      </p:pic>
    </p:spTree>
    <p:extLst>
      <p:ext uri="{BB962C8B-B14F-4D97-AF65-F5344CB8AC3E}">
        <p14:creationId xmlns="" xmlns:p14="http://schemas.microsoft.com/office/powerpoint/2010/main" val="19387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Age of the Earth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– believed to be 6,000 years old</a:t>
            </a:r>
          </a:p>
          <a:p>
            <a:r>
              <a:rPr lang="en-US" dirty="0" smtClean="0"/>
              <a:t>Early challengers of this age:</a:t>
            </a:r>
          </a:p>
          <a:p>
            <a:pPr lvl="1"/>
            <a:r>
              <a:rPr lang="en-US" dirty="0" smtClean="0"/>
              <a:t>Abraham Werner (German geologist)</a:t>
            </a:r>
          </a:p>
          <a:p>
            <a:pPr lvl="1"/>
            <a:r>
              <a:rPr lang="en-US" dirty="0" smtClean="0"/>
              <a:t>James Hutton (Scottish geologist)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58212"/>
            <a:ext cx="1424760" cy="182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92" y="4648200"/>
            <a:ext cx="1614877" cy="1784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5327694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Werner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14302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Hutton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58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777317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Rate at which a parent element decays into a daughter element is constant and not affected by heat, pressure, or ordinary chemical or physical reactions</a:t>
            </a:r>
          </a:p>
          <a:p>
            <a:r>
              <a:rPr lang="en-US" dirty="0" smtClean="0"/>
              <a:t>Time required for one half of a given amount of a radioactive element to decay is called the </a:t>
            </a:r>
            <a:r>
              <a:rPr lang="en-US" dirty="0" smtClean="0">
                <a:solidFill>
                  <a:srgbClr val="FF0000"/>
                </a:solidFill>
              </a:rPr>
              <a:t>half-life</a:t>
            </a:r>
            <a:r>
              <a:rPr lang="en-US" dirty="0" smtClean="0"/>
              <a:t> of that element</a:t>
            </a:r>
          </a:p>
          <a:p>
            <a:pPr lvl="1"/>
            <a:r>
              <a:rPr lang="en-US" i="1" dirty="0" smtClean="0"/>
              <a:t>Example: half-life of uranium-238 is about 4.5 billions years, so after 4.5 billons years only half of an original block of uranium-238 in a rock would remain.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9842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4935367" cy="5793100"/>
          </a:xfrm>
        </p:spPr>
      </p:pic>
      <p:sp>
        <p:nvSpPr>
          <p:cNvPr id="5" name="TextBox 4"/>
          <p:cNvSpPr txBox="1"/>
          <p:nvPr/>
        </p:nvSpPr>
        <p:spPr>
          <a:xfrm>
            <a:off x="5943600" y="2758965"/>
            <a:ext cx="2159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one half-life </a:t>
            </a:r>
          </a:p>
          <a:p>
            <a:r>
              <a:rPr lang="en-US" dirty="0" smtClean="0"/>
              <a:t>has passed – half</a:t>
            </a:r>
          </a:p>
          <a:p>
            <a:r>
              <a:rPr lang="en-US" dirty="0" smtClean="0"/>
              <a:t>is uranium-238 and</a:t>
            </a:r>
          </a:p>
          <a:p>
            <a:r>
              <a:rPr lang="en-US" dirty="0"/>
              <a:t>h</a:t>
            </a:r>
            <a:r>
              <a:rPr lang="en-US" dirty="0" smtClean="0"/>
              <a:t>alf is lead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491335"/>
            <a:ext cx="441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a second half-life(9 billion years)</a:t>
            </a:r>
          </a:p>
          <a:p>
            <a:r>
              <a:rPr lang="en-US" dirty="0" smtClean="0"/>
              <a:t>has passed only one-fourth of the original</a:t>
            </a:r>
          </a:p>
          <a:p>
            <a:r>
              <a:rPr lang="en-US" dirty="0"/>
              <a:t>s</a:t>
            </a:r>
            <a:r>
              <a:rPr lang="en-US" dirty="0" smtClean="0"/>
              <a:t>ample is still uranium -238, three-fourths</a:t>
            </a:r>
          </a:p>
          <a:p>
            <a:r>
              <a:rPr lang="en-US" dirty="0" smtClean="0"/>
              <a:t>has decayed into lead.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270282"/>
            <a:ext cx="5213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Uranium – 238 half life of 4.5 billion years….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819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Half-lives of radioactive elements range from milliseconds to billions of years</a:t>
            </a:r>
          </a:p>
          <a:p>
            <a:r>
              <a:rPr lang="en-US" dirty="0" smtClean="0"/>
              <a:t>Uranium-238 (half-life of 4.5 billions years) is commonly used to calculate ages of very old rocks</a:t>
            </a:r>
          </a:p>
          <a:p>
            <a:r>
              <a:rPr lang="en-US" dirty="0" smtClean="0"/>
              <a:t>Carbon-14 (half-life of about 5,700 years) is used to date fossils &lt; 50,000 years old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22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6201024" cy="3886200"/>
          </a:xfrm>
        </p:spPr>
      </p:pic>
    </p:spTree>
    <p:extLst>
      <p:ext uri="{BB962C8B-B14F-4D97-AF65-F5344CB8AC3E}">
        <p14:creationId xmlns="" xmlns:p14="http://schemas.microsoft.com/office/powerpoint/2010/main" val="39555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Uranium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Comparing amount of lead-206 in a rock to amount of uranium-238, geologists can calculate the rocks age…..</a:t>
            </a:r>
          </a:p>
          <a:p>
            <a:r>
              <a:rPr lang="en-US" dirty="0" smtClean="0"/>
              <a:t>Black Hills of North Dakota about 1.5 billion </a:t>
            </a:r>
            <a:r>
              <a:rPr lang="en-US" dirty="0" err="1"/>
              <a:t>y</a:t>
            </a:r>
            <a:r>
              <a:rPr lang="en-US" dirty="0" err="1" smtClean="0"/>
              <a:t>rs</a:t>
            </a:r>
            <a:r>
              <a:rPr lang="en-US" dirty="0" smtClean="0"/>
              <a:t> </a:t>
            </a:r>
          </a:p>
          <a:p>
            <a:r>
              <a:rPr lang="en-US" dirty="0"/>
              <a:t>R</a:t>
            </a:r>
            <a:r>
              <a:rPr lang="en-US" dirty="0" smtClean="0"/>
              <a:t>ocks in northern Canada about 4 billion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Earth </a:t>
            </a:r>
            <a:r>
              <a:rPr lang="en-US" i="1" dirty="0" smtClean="0"/>
              <a:t>must </a:t>
            </a:r>
            <a:r>
              <a:rPr lang="en-US" dirty="0" smtClean="0"/>
              <a:t>have existed before the oldest rocks, so Earth must be older than 4 billion years</a:t>
            </a:r>
          </a:p>
          <a:p>
            <a:r>
              <a:rPr lang="en-US" dirty="0" smtClean="0"/>
              <a:t>Therefore, estimate of Earths age: 4.6 billion </a:t>
            </a:r>
            <a:r>
              <a:rPr lang="en-US" dirty="0" err="1" smtClean="0"/>
              <a:t>yrs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94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05800" cy="6392704"/>
          </a:xfrm>
        </p:spPr>
      </p:pic>
    </p:spTree>
    <p:extLst>
      <p:ext uri="{BB962C8B-B14F-4D97-AF65-F5344CB8AC3E}">
        <p14:creationId xmlns="" xmlns:p14="http://schemas.microsoft.com/office/powerpoint/2010/main" val="22447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270955" cy="6248400"/>
          </a:xfrm>
        </p:spPr>
      </p:pic>
    </p:spTree>
    <p:extLst>
      <p:ext uri="{BB962C8B-B14F-4D97-AF65-F5344CB8AC3E}">
        <p14:creationId xmlns="" xmlns:p14="http://schemas.microsoft.com/office/powerpoint/2010/main" val="14572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Carbon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77317" cy="4000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ll plant and animal cells contain both carbon-12 (ordinary carbon) and carbon-14 in fixed proportions</a:t>
            </a:r>
          </a:p>
          <a:p>
            <a:r>
              <a:rPr lang="en-US" dirty="0" smtClean="0"/>
              <a:t>When a plant or animal dies – carbon-14 in it begins to decay into nitrogen</a:t>
            </a:r>
          </a:p>
          <a:p>
            <a:r>
              <a:rPr lang="en-US" dirty="0" smtClean="0"/>
              <a:t>Carbon-14 decays at a steady rate but the amount of carbon-12 does not change</a:t>
            </a:r>
          </a:p>
          <a:p>
            <a:r>
              <a:rPr lang="en-US" dirty="0" smtClean="0"/>
              <a:t>Geologists measure the proportion of carbon-14 to carbon-12 (</a:t>
            </a:r>
            <a:r>
              <a:rPr lang="en-US" dirty="0" smtClean="0">
                <a:solidFill>
                  <a:srgbClr val="FF0000"/>
                </a:solidFill>
              </a:rPr>
              <a:t>carbon dating</a:t>
            </a:r>
            <a:r>
              <a:rPr lang="en-US" dirty="0" smtClean="0"/>
              <a:t>) to calculate the age of the substance</a:t>
            </a:r>
          </a:p>
        </p:txBody>
      </p:sp>
    </p:spTree>
    <p:extLst>
      <p:ext uri="{BB962C8B-B14F-4D97-AF65-F5344CB8AC3E}">
        <p14:creationId xmlns="" xmlns:p14="http://schemas.microsoft.com/office/powerpoint/2010/main" val="26337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Example:  Suppose a geologist determined that half of the carbon-14 in a fossil had changed into nitrogen.  The geologist could then infer that the fossil must be about 5,700 years old.  (Carbon -14 half-life is 5,700 </a:t>
            </a:r>
            <a:r>
              <a:rPr lang="en-US" i="1" dirty="0" err="1" smtClean="0"/>
              <a:t>yrs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Carbon -14 </a:t>
            </a:r>
            <a:r>
              <a:rPr lang="en-US" dirty="0"/>
              <a:t>(</a:t>
            </a:r>
            <a:r>
              <a:rPr lang="en-US" dirty="0" smtClean="0"/>
              <a:t>radioactive carbon) is used to date fossils that range from about 1,000 </a:t>
            </a:r>
            <a:r>
              <a:rPr lang="en-US" dirty="0" err="1" smtClean="0"/>
              <a:t>yrs</a:t>
            </a:r>
            <a:r>
              <a:rPr lang="en-US" dirty="0" smtClean="0"/>
              <a:t> to 44,000 </a:t>
            </a:r>
            <a:r>
              <a:rPr lang="en-US" dirty="0" err="1" smtClean="0"/>
              <a:t>yrs</a:t>
            </a:r>
            <a:r>
              <a:rPr lang="en-US" dirty="0" smtClean="0"/>
              <a:t> old.</a:t>
            </a:r>
          </a:p>
          <a:p>
            <a:r>
              <a:rPr lang="en-US" dirty="0" smtClean="0"/>
              <a:t>Dead Sea Scrolls – dated at 2,000 </a:t>
            </a:r>
            <a:r>
              <a:rPr lang="en-US" dirty="0" err="1" smtClean="0"/>
              <a:t>yrs</a:t>
            </a:r>
            <a:r>
              <a:rPr lang="en-US" dirty="0" smtClean="0"/>
              <a:t> old (written on parchment, an ancient writing material made out of animal skins)</a:t>
            </a:r>
          </a:p>
        </p:txBody>
      </p:sp>
    </p:spTree>
    <p:extLst>
      <p:ext uri="{BB962C8B-B14F-4D97-AF65-F5344CB8AC3E}">
        <p14:creationId xmlns="" xmlns:p14="http://schemas.microsoft.com/office/powerpoint/2010/main" val="22039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Skills Workbook</a:t>
            </a:r>
          </a:p>
          <a:p>
            <a:r>
              <a:rPr lang="en-US" dirty="0" smtClean="0"/>
              <a:t>Calculating Half-Life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3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Abraham Werner (1750-1817)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Noticed rocks arranged in layers 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strata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Suggested entire Earth covered by ocean</a:t>
            </a:r>
          </a:p>
          <a:p>
            <a:r>
              <a:rPr lang="en-US" dirty="0" smtClean="0"/>
              <a:t>Mud settled on ocean floor- hardened to rock</a:t>
            </a:r>
          </a:p>
          <a:p>
            <a:r>
              <a:rPr lang="en-US" dirty="0" smtClean="0"/>
              <a:t>Granite – heaviest rock on bottom</a:t>
            </a:r>
          </a:p>
          <a:p>
            <a:r>
              <a:rPr lang="en-US" dirty="0" smtClean="0"/>
              <a:t>Bottom rock = oldest rock / granite is oldest</a:t>
            </a:r>
          </a:p>
          <a:p>
            <a:r>
              <a:rPr lang="en-US" dirty="0" smtClean="0"/>
              <a:t>Younger rock = top layers</a:t>
            </a:r>
          </a:p>
          <a:p>
            <a:r>
              <a:rPr lang="en-US" dirty="0" smtClean="0"/>
              <a:t>Concluded ALL rocks of Earth’s crust formed in the same way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8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“How-to”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At “0” time – full amount of parent is present</a:t>
            </a:r>
          </a:p>
          <a:p>
            <a:r>
              <a:rPr lang="en-US" dirty="0" smtClean="0"/>
              <a:t>At time of “1” half life – 1/2 of parent remains</a:t>
            </a:r>
          </a:p>
          <a:p>
            <a:r>
              <a:rPr lang="en-US" dirty="0" smtClean="0"/>
              <a:t>At time of “2” half lives –1/4 of parent remains</a:t>
            </a:r>
          </a:p>
          <a:p>
            <a:r>
              <a:rPr lang="en-US" dirty="0" smtClean="0"/>
              <a:t>At time of “3” half lives - 1/8 of parent remains</a:t>
            </a:r>
          </a:p>
          <a:p>
            <a:r>
              <a:rPr lang="en-US" dirty="0" smtClean="0"/>
              <a:t>At time of “4” half lives – 1/16 of parent remains</a:t>
            </a:r>
          </a:p>
          <a:p>
            <a:r>
              <a:rPr lang="en-US" dirty="0" smtClean="0"/>
              <a:t>And so on…….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544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“How to”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0.500 = 1/2		= 1 half life</a:t>
            </a:r>
          </a:p>
          <a:p>
            <a:r>
              <a:rPr lang="en-US" dirty="0" smtClean="0"/>
              <a:t>0.250 = 1/4		= 2 half lives</a:t>
            </a:r>
          </a:p>
          <a:p>
            <a:r>
              <a:rPr lang="en-US" dirty="0" smtClean="0"/>
              <a:t>0.125 = 1/8		= 3 half lives</a:t>
            </a:r>
          </a:p>
          <a:p>
            <a:r>
              <a:rPr lang="en-US" dirty="0" smtClean="0"/>
              <a:t>0.0625 = 1/16		= 4 half lives</a:t>
            </a:r>
          </a:p>
          <a:p>
            <a:r>
              <a:rPr lang="en-US" dirty="0"/>
              <a:t> </a:t>
            </a:r>
            <a:r>
              <a:rPr lang="en-US" dirty="0" smtClean="0"/>
              <a:t>0.03125 = 1/32		= 5 half lives</a:t>
            </a:r>
          </a:p>
          <a:p>
            <a:endParaRPr lang="en-US" dirty="0"/>
          </a:p>
          <a:p>
            <a:r>
              <a:rPr lang="en-US" dirty="0" smtClean="0"/>
              <a:t>Divide amount of daughter by parent to determine a ratio (0.5, 0.25, 0.125…) - tells you how many half lives have passed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87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Geologic Time and </a:t>
            </a:r>
            <a:br>
              <a:rPr lang="en-US" dirty="0" smtClean="0"/>
            </a:br>
            <a:r>
              <a:rPr lang="en-US" dirty="0" smtClean="0"/>
              <a:t>The Evolution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Geologists </a:t>
            </a:r>
            <a:r>
              <a:rPr lang="en-US" dirty="0" smtClean="0"/>
              <a:t>think: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Earth formed from </a:t>
            </a:r>
            <a:endParaRPr lang="en-US" dirty="0" smtClean="0"/>
          </a:p>
          <a:p>
            <a:pPr lvl="2"/>
            <a:r>
              <a:rPr lang="en-US" dirty="0" smtClean="0"/>
              <a:t>clouds </a:t>
            </a:r>
            <a:r>
              <a:rPr lang="en-US" dirty="0" smtClean="0"/>
              <a:t>of contracting gas </a:t>
            </a:r>
            <a:endParaRPr lang="en-US" dirty="0" smtClean="0"/>
          </a:p>
          <a:p>
            <a:pPr lvl="2"/>
            <a:r>
              <a:rPr lang="en-US" dirty="0" smtClean="0"/>
              <a:t>and </a:t>
            </a:r>
            <a:r>
              <a:rPr lang="en-US" dirty="0" smtClean="0"/>
              <a:t>dust particles in space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702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82000" cy="6400802"/>
          </a:xfrm>
        </p:spPr>
      </p:pic>
    </p:spTree>
    <p:extLst>
      <p:ext uri="{BB962C8B-B14F-4D97-AF65-F5344CB8AC3E}">
        <p14:creationId xmlns="" xmlns:p14="http://schemas.microsoft.com/office/powerpoint/2010/main" val="24938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Geologic Time and </a:t>
            </a:r>
            <a:br>
              <a:rPr lang="en-US" dirty="0" smtClean="0"/>
            </a:br>
            <a:r>
              <a:rPr lang="en-US" dirty="0" smtClean="0"/>
              <a:t>The Evolution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meteor showers occurred early and often in earth’s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09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Geologic Time and </a:t>
            </a:r>
            <a:br>
              <a:rPr lang="en-US" dirty="0" smtClean="0"/>
            </a:br>
            <a:r>
              <a:rPr lang="en-US" dirty="0" smtClean="0"/>
              <a:t>The Evolution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surface covered </a:t>
            </a:r>
            <a:r>
              <a:rPr lang="en-US" dirty="0" smtClean="0"/>
              <a:t>by </a:t>
            </a:r>
            <a:r>
              <a:rPr lang="en-US" dirty="0" smtClean="0"/>
              <a:t>molten material </a:t>
            </a:r>
          </a:p>
          <a:p>
            <a:r>
              <a:rPr lang="en-US" dirty="0" smtClean="0"/>
              <a:t>Volcanic eruptions occurring regularly</a:t>
            </a:r>
          </a:p>
          <a:p>
            <a:r>
              <a:rPr lang="en-US" dirty="0" smtClean="0"/>
              <a:t>Volcanic </a:t>
            </a:r>
            <a:r>
              <a:rPr lang="en-US" dirty="0" smtClean="0"/>
              <a:t>eruptions = gases </a:t>
            </a:r>
            <a:r>
              <a:rPr lang="en-US" dirty="0" smtClean="0"/>
              <a:t>formed Earth’s first </a:t>
            </a:r>
            <a:r>
              <a:rPr lang="en-US" dirty="0" smtClean="0"/>
              <a:t>atmosphere…..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, NH</a:t>
            </a:r>
            <a:r>
              <a:rPr lang="en-US" baseline="-25000" dirty="0" smtClean="0"/>
              <a:t>4</a:t>
            </a:r>
            <a:r>
              <a:rPr lang="en-US" dirty="0" smtClean="0"/>
              <a:t>, CH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/>
              <a:t>vapor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13304" cy="6400800"/>
          </a:xfrm>
        </p:spPr>
      </p:pic>
    </p:spTree>
    <p:extLst>
      <p:ext uri="{BB962C8B-B14F-4D97-AF65-F5344CB8AC3E}">
        <p14:creationId xmlns="" xmlns:p14="http://schemas.microsoft.com/office/powerpoint/2010/main" val="35472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formation….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urface </a:t>
            </a:r>
            <a:r>
              <a:rPr lang="en-US" dirty="0" smtClean="0"/>
              <a:t>cooled </a:t>
            </a:r>
            <a:r>
              <a:rPr lang="en-US" dirty="0" smtClean="0"/>
              <a:t>= </a:t>
            </a:r>
            <a:r>
              <a:rPr lang="en-US" dirty="0" smtClean="0"/>
              <a:t>original crust </a:t>
            </a:r>
          </a:p>
          <a:p>
            <a:r>
              <a:rPr lang="en-US" dirty="0" smtClean="0"/>
              <a:t>Some elevated areas  - some large basins</a:t>
            </a:r>
          </a:p>
          <a:p>
            <a:r>
              <a:rPr lang="en-US" dirty="0" smtClean="0"/>
              <a:t>Water vapor in air cooled – condensing into raindrops</a:t>
            </a:r>
          </a:p>
          <a:p>
            <a:r>
              <a:rPr lang="en-US" dirty="0" smtClean="0"/>
              <a:t>Rained continuously </a:t>
            </a:r>
            <a:r>
              <a:rPr lang="en-US" dirty="0" smtClean="0"/>
              <a:t>millions of years</a:t>
            </a:r>
          </a:p>
          <a:p>
            <a:r>
              <a:rPr lang="en-US" dirty="0" smtClean="0"/>
              <a:t>Rain collected in the large basins to form </a:t>
            </a:r>
            <a:r>
              <a:rPr lang="en-US" dirty="0" smtClean="0"/>
              <a:t> </a:t>
            </a:r>
            <a:r>
              <a:rPr lang="en-US" dirty="0" smtClean="0"/>
              <a:t>ocean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64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48527" cy="6324600"/>
          </a:xfrm>
        </p:spPr>
      </p:pic>
    </p:spTree>
    <p:extLst>
      <p:ext uri="{BB962C8B-B14F-4D97-AF65-F5344CB8AC3E}">
        <p14:creationId xmlns="" xmlns:p14="http://schemas.microsoft.com/office/powerpoint/2010/main" val="11281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8" t="7742" r="4194"/>
          <a:stretch/>
        </p:blipFill>
        <p:spPr>
          <a:xfrm>
            <a:off x="977462" y="961697"/>
            <a:ext cx="6637284" cy="5472010"/>
          </a:xfrm>
        </p:spPr>
      </p:pic>
    </p:spTree>
    <p:extLst>
      <p:ext uri="{BB962C8B-B14F-4D97-AF65-F5344CB8AC3E}">
        <p14:creationId xmlns="" xmlns:p14="http://schemas.microsoft.com/office/powerpoint/2010/main" val="42920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Living things evolved in early oceans – about 3 billion yrs ago</a:t>
            </a:r>
          </a:p>
          <a:p>
            <a:r>
              <a:rPr lang="en-US" dirty="0" smtClean="0"/>
              <a:t>First life – single celled organisms- microscopic</a:t>
            </a:r>
          </a:p>
          <a:p>
            <a:r>
              <a:rPr lang="en-US" dirty="0" smtClean="0"/>
              <a:t>After 100’s of millions of yrs larger, </a:t>
            </a:r>
            <a:r>
              <a:rPr lang="en-US" dirty="0" smtClean="0"/>
              <a:t>complex </a:t>
            </a:r>
            <a:r>
              <a:rPr lang="en-US" dirty="0" smtClean="0"/>
              <a:t>organisms evolved (worms, jellyfish) – soft body parts</a:t>
            </a:r>
          </a:p>
          <a:p>
            <a:r>
              <a:rPr lang="en-US" dirty="0" smtClean="0"/>
              <a:t>Animals with hard parts </a:t>
            </a:r>
            <a:r>
              <a:rPr lang="en-US" dirty="0" smtClean="0"/>
              <a:t>(</a:t>
            </a:r>
            <a:r>
              <a:rPr lang="en-US" dirty="0" smtClean="0"/>
              <a:t>shells, bones) </a:t>
            </a:r>
            <a:r>
              <a:rPr lang="en-US" dirty="0" smtClean="0"/>
              <a:t>appeared much later</a:t>
            </a:r>
          </a:p>
          <a:p>
            <a:r>
              <a:rPr lang="en-US" dirty="0" smtClean="0"/>
              <a:t>Next major group of animals were fish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56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05240"/>
            <a:ext cx="7450805" cy="2695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18"/>
          <a:stretch/>
        </p:blipFill>
        <p:spPr>
          <a:xfrm>
            <a:off x="1676400" y="685800"/>
            <a:ext cx="5257800" cy="3019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4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fish had gills – breathing underwater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gills evolved into lungs </a:t>
            </a:r>
            <a:endParaRPr lang="en-US" dirty="0" smtClean="0"/>
          </a:p>
          <a:p>
            <a:r>
              <a:rPr lang="en-US" dirty="0" smtClean="0"/>
              <a:t>Lungs allow ….</a:t>
            </a:r>
          </a:p>
          <a:p>
            <a:pPr lvl="1"/>
            <a:r>
              <a:rPr lang="en-US" dirty="0" smtClean="0"/>
              <a:t> breathe air from atmosphere </a:t>
            </a:r>
            <a:endParaRPr lang="en-US" dirty="0" smtClean="0"/>
          </a:p>
          <a:p>
            <a:r>
              <a:rPr lang="en-US" dirty="0" smtClean="0"/>
              <a:t>Primitive fish evolved </a:t>
            </a:r>
            <a:r>
              <a:rPr lang="en-US" dirty="0" smtClean="0"/>
              <a:t>into amphibians (frogs, newts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77724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Have gills at birth </a:t>
            </a:r>
            <a:r>
              <a:rPr lang="en-US" dirty="0" smtClean="0"/>
              <a:t>–first part </a:t>
            </a:r>
            <a:r>
              <a:rPr lang="en-US" dirty="0" smtClean="0"/>
              <a:t>of life underwater</a:t>
            </a:r>
          </a:p>
          <a:p>
            <a:r>
              <a:rPr lang="en-US" dirty="0" smtClean="0"/>
              <a:t>Lungs develop as they </a:t>
            </a:r>
            <a:r>
              <a:rPr lang="en-US" dirty="0" smtClean="0"/>
              <a:t>grow </a:t>
            </a:r>
            <a:r>
              <a:rPr lang="en-US" dirty="0" smtClean="0"/>
              <a:t>– </a:t>
            </a:r>
            <a:r>
              <a:rPr lang="en-US" dirty="0" smtClean="0"/>
              <a:t>can </a:t>
            </a:r>
            <a:r>
              <a:rPr lang="en-US" dirty="0" smtClean="0"/>
              <a:t>live on land</a:t>
            </a:r>
          </a:p>
          <a:p>
            <a:r>
              <a:rPr lang="en-US" dirty="0" smtClean="0"/>
              <a:t>However, amphibians MUST lay their eggs in water</a:t>
            </a:r>
          </a:p>
          <a:p>
            <a:r>
              <a:rPr lang="en-US" dirty="0" smtClean="0"/>
              <a:t>Some amphibians evolved into reptiles</a:t>
            </a:r>
          </a:p>
          <a:p>
            <a:r>
              <a:rPr lang="en-US" dirty="0" smtClean="0"/>
              <a:t>Some reptiles evolved into birds &amp; mammals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phibia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8408"/>
          <a:stretch>
            <a:fillRect/>
          </a:stretch>
        </p:blipFill>
        <p:spPr>
          <a:xfrm>
            <a:off x="685800" y="838199"/>
            <a:ext cx="4191000" cy="5133975"/>
          </a:xfrm>
        </p:spPr>
      </p:pic>
      <p:pic>
        <p:nvPicPr>
          <p:cNvPr id="5" name="Picture 4" descr="frog 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45852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extinct plants and animals – found in sedimentary rocks = fossils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fossi</a:t>
            </a:r>
            <a:r>
              <a:rPr lang="en-US" dirty="0" smtClean="0"/>
              <a:t>l is the remains or trace of an ancient organism that has been preserved naturally in Earth’s crust.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94044" cy="6248400"/>
          </a:xfrm>
        </p:spPr>
      </p:pic>
    </p:spTree>
    <p:extLst>
      <p:ext uri="{BB962C8B-B14F-4D97-AF65-F5344CB8AC3E}">
        <p14:creationId xmlns="" xmlns:p14="http://schemas.microsoft.com/office/powerpoint/2010/main" val="14717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Virtually </a:t>
            </a:r>
            <a:r>
              <a:rPr lang="en-US" dirty="0" smtClean="0"/>
              <a:t>NONE in igneous </a:t>
            </a:r>
            <a:r>
              <a:rPr lang="en-US" dirty="0" smtClean="0"/>
              <a:t>rocks</a:t>
            </a:r>
          </a:p>
          <a:p>
            <a:r>
              <a:rPr lang="en-US" smtClean="0"/>
              <a:t>Few found in metamorphic rocks</a:t>
            </a:r>
          </a:p>
          <a:p>
            <a:r>
              <a:rPr lang="en-US" smtClean="0"/>
              <a:t>Usually </a:t>
            </a:r>
            <a:r>
              <a:rPr lang="en-US" dirty="0" smtClean="0"/>
              <a:t>found in sedimentary rocks.</a:t>
            </a:r>
          </a:p>
          <a:p>
            <a:r>
              <a:rPr lang="en-US" dirty="0" smtClean="0"/>
              <a:t>Oldest known fossils – traces of 3.5 billion year old bacteria </a:t>
            </a:r>
          </a:p>
          <a:p>
            <a:r>
              <a:rPr lang="en-US" dirty="0" smtClean="0"/>
              <a:t>Fossils indicate :</a:t>
            </a:r>
          </a:p>
          <a:p>
            <a:pPr lvl="1"/>
            <a:r>
              <a:rPr lang="en-US" dirty="0" smtClean="0"/>
              <a:t>Form and behavior, as well as how it became a fossil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Ice</a:t>
            </a:r>
            <a:endParaRPr lang="en-US" dirty="0"/>
          </a:p>
        </p:txBody>
      </p:sp>
      <p:pic>
        <p:nvPicPr>
          <p:cNvPr id="4" name="Content Placeholder 3" descr="mammoth in 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838200"/>
            <a:ext cx="4449233" cy="3508375"/>
          </a:xfrm>
        </p:spPr>
      </p:pic>
      <p:pic>
        <p:nvPicPr>
          <p:cNvPr id="5" name="Picture 4" descr="mammoth-fi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09800"/>
            <a:ext cx="3398541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800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 animal parts are often preserved in </a:t>
            </a:r>
            <a:r>
              <a:rPr lang="en-US" dirty="0" smtClean="0"/>
              <a:t>ice.  Wooly </a:t>
            </a:r>
            <a:r>
              <a:rPr lang="en-US" dirty="0" smtClean="0"/>
              <a:t>mammoths lived during the last </a:t>
            </a:r>
            <a:r>
              <a:rPr lang="en-US" dirty="0" smtClean="0"/>
              <a:t>Ice Age</a:t>
            </a:r>
            <a:r>
              <a:rPr lang="en-US" dirty="0" smtClean="0"/>
              <a:t>, about 15,000 years ago.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Tar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of </a:t>
            </a:r>
            <a:r>
              <a:rPr lang="en-US" dirty="0" smtClean="0"/>
              <a:t>best preserved animal remains discovered in tar pits (La Brea tar pits in Los Angeles California)</a:t>
            </a:r>
          </a:p>
          <a:p>
            <a:r>
              <a:rPr lang="en-US" dirty="0" smtClean="0"/>
              <a:t>When animals fell in – they could not get out</a:t>
            </a:r>
          </a:p>
          <a:p>
            <a:r>
              <a:rPr lang="en-US" dirty="0" smtClean="0"/>
              <a:t>Bones of the extinct saber-toothed cat were found in the tar pits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19446" cy="6248399"/>
          </a:xfrm>
        </p:spPr>
      </p:pic>
    </p:spTree>
    <p:extLst>
      <p:ext uri="{BB962C8B-B14F-4D97-AF65-F5344CB8AC3E}">
        <p14:creationId xmlns="" xmlns:p14="http://schemas.microsoft.com/office/powerpoint/2010/main" val="6284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5029200" cy="276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15883"/>
            <a:ext cx="4983578" cy="261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3850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Pine trees </a:t>
            </a:r>
            <a:r>
              <a:rPr lang="en-US" dirty="0" smtClean="0"/>
              <a:t>produce </a:t>
            </a:r>
            <a:r>
              <a:rPr lang="en-US" dirty="0" smtClean="0"/>
              <a:t>sticky substance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resin</a:t>
            </a:r>
          </a:p>
          <a:p>
            <a:r>
              <a:rPr lang="en-US" dirty="0" smtClean="0"/>
              <a:t>Resin </a:t>
            </a:r>
            <a:r>
              <a:rPr lang="en-US" dirty="0" smtClean="0"/>
              <a:t>hardened </a:t>
            </a:r>
            <a:r>
              <a:rPr lang="en-US" dirty="0" smtClean="0"/>
              <a:t>and turned into </a:t>
            </a:r>
            <a:r>
              <a:rPr lang="en-US" dirty="0" smtClean="0">
                <a:solidFill>
                  <a:srgbClr val="FF0000"/>
                </a:solidFill>
              </a:rPr>
              <a:t>amber </a:t>
            </a:r>
            <a:r>
              <a:rPr lang="en-US" dirty="0" smtClean="0"/>
              <a:t>(or fossil resin)</a:t>
            </a:r>
          </a:p>
          <a:p>
            <a:r>
              <a:rPr lang="en-US" dirty="0" smtClean="0"/>
              <a:t>Millions of years ago, insects </a:t>
            </a:r>
            <a:r>
              <a:rPr lang="en-US" dirty="0" smtClean="0"/>
              <a:t>sometimes became trapped in this hardening resin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76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Praying Mantis in Amber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5715000" cy="3886200"/>
          </a:xfrm>
        </p:spPr>
      </p:pic>
    </p:spTree>
    <p:extLst>
      <p:ext uri="{BB962C8B-B14F-4D97-AF65-F5344CB8AC3E}">
        <p14:creationId xmlns="" xmlns:p14="http://schemas.microsoft.com/office/powerpoint/2010/main" val="37314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Molds and 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30582"/>
            <a:ext cx="4138107" cy="4000948"/>
          </a:xfrm>
        </p:spPr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dirty="0" smtClean="0"/>
              <a:t> </a:t>
            </a:r>
            <a:r>
              <a:rPr lang="en-US" dirty="0" smtClean="0"/>
              <a:t>bones and shells </a:t>
            </a:r>
            <a:r>
              <a:rPr lang="en-US" dirty="0" smtClean="0"/>
              <a:t> dissolve </a:t>
            </a:r>
            <a:r>
              <a:rPr lang="en-US" dirty="0" smtClean="0"/>
              <a:t>completely </a:t>
            </a:r>
            <a:r>
              <a:rPr lang="en-US" dirty="0" smtClean="0"/>
              <a:t>-may leave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mold</a:t>
            </a:r>
            <a:r>
              <a:rPr lang="en-US" dirty="0" smtClean="0"/>
              <a:t> of the shape of the organism</a:t>
            </a:r>
          </a:p>
          <a:p>
            <a:r>
              <a:rPr lang="en-US" dirty="0" smtClean="0"/>
              <a:t>Molds </a:t>
            </a:r>
            <a:r>
              <a:rPr lang="en-US" dirty="0" smtClean="0"/>
              <a:t>often filled with sediments (or minerals) that </a:t>
            </a:r>
            <a:r>
              <a:rPr lang="en-US" dirty="0" smtClean="0"/>
              <a:t>harden - 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cast</a:t>
            </a:r>
            <a:r>
              <a:rPr lang="en-US" dirty="0" smtClean="0"/>
              <a:t> of the </a:t>
            </a:r>
            <a:r>
              <a:rPr lang="en-US" dirty="0" smtClean="0"/>
              <a:t>original </a:t>
            </a:r>
            <a:r>
              <a:rPr lang="en-US" dirty="0" smtClean="0"/>
              <a:t>organism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16" y="2438400"/>
            <a:ext cx="3303984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399" y="19489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1622" y="531321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04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323652"/>
            <a:ext cx="3477409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When birds </a:t>
            </a:r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 smtClean="0"/>
              <a:t>other animals walk over </a:t>
            </a:r>
            <a:r>
              <a:rPr lang="en-US" dirty="0" smtClean="0"/>
              <a:t>mud </a:t>
            </a:r>
            <a:r>
              <a:rPr lang="en-US" dirty="0" smtClean="0"/>
              <a:t>they leave tracks or footprints</a:t>
            </a:r>
          </a:p>
          <a:p>
            <a:r>
              <a:rPr lang="en-US" dirty="0" smtClean="0"/>
              <a:t>M</a:t>
            </a:r>
            <a:r>
              <a:rPr lang="en-US" dirty="0" smtClean="0"/>
              <a:t>ud </a:t>
            </a:r>
            <a:r>
              <a:rPr lang="en-US" dirty="0" smtClean="0"/>
              <a:t>hardens into stone – imprints remain and become fossilized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Replaced Fossil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3886201" cy="3924748"/>
          </a:xfrm>
        </p:spPr>
        <p:txBody>
          <a:bodyPr>
            <a:normAutofit/>
          </a:bodyPr>
          <a:lstStyle/>
          <a:p>
            <a:r>
              <a:rPr lang="en-US" dirty="0" smtClean="0"/>
              <a:t>Fossils </a:t>
            </a:r>
            <a:r>
              <a:rPr lang="en-US" dirty="0" smtClean="0"/>
              <a:t>that</a:t>
            </a:r>
            <a:r>
              <a:rPr lang="en-US" dirty="0" smtClean="0"/>
              <a:t> </a:t>
            </a:r>
            <a:r>
              <a:rPr lang="en-US" dirty="0" smtClean="0"/>
              <a:t>have </a:t>
            </a:r>
            <a:r>
              <a:rPr lang="en-US" dirty="0" smtClean="0"/>
              <a:t>different </a:t>
            </a:r>
            <a:r>
              <a:rPr lang="en-US" dirty="0" smtClean="0"/>
              <a:t>composition from the living </a:t>
            </a:r>
            <a:r>
              <a:rPr lang="en-US" dirty="0" smtClean="0"/>
              <a:t>specimen</a:t>
            </a:r>
            <a:r>
              <a:rPr lang="en-US" dirty="0" smtClean="0"/>
              <a:t> </a:t>
            </a:r>
            <a:r>
              <a:rPr lang="en-US" dirty="0" smtClean="0"/>
              <a:t>are called </a:t>
            </a:r>
            <a:r>
              <a:rPr lang="en-US" dirty="0" smtClean="0">
                <a:solidFill>
                  <a:srgbClr val="FF0000"/>
                </a:solidFill>
              </a:rPr>
              <a:t>replaced remains</a:t>
            </a:r>
          </a:p>
          <a:p>
            <a:r>
              <a:rPr lang="en-US" dirty="0" smtClean="0"/>
              <a:t>P</a:t>
            </a:r>
            <a:r>
              <a:rPr lang="en-US" dirty="0" smtClean="0"/>
              <a:t>etrified </a:t>
            </a:r>
            <a:r>
              <a:rPr lang="en-US" dirty="0" smtClean="0"/>
              <a:t>trees original wood has been changed to stone (or petrified)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901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56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Fossil Record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600200"/>
            <a:ext cx="4290507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Principle of Superposition </a:t>
            </a:r>
            <a:r>
              <a:rPr lang="en-US" dirty="0" smtClean="0"/>
              <a:t>– When sedimentary rock strata are not disturbed by  natural forces, the oldest strata are on the bottom and more recent strata are on top.</a:t>
            </a:r>
          </a:p>
          <a:p>
            <a:r>
              <a:rPr lang="en-US" dirty="0" smtClean="0"/>
              <a:t>Using this principle, geologists </a:t>
            </a:r>
            <a:r>
              <a:rPr lang="en-US" dirty="0" smtClean="0"/>
              <a:t>determine </a:t>
            </a:r>
            <a:r>
              <a:rPr lang="en-US" dirty="0" smtClean="0"/>
              <a:t>relative ages of undisturbed sedimentary rock strata and fossils in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8"/>
          <a:stretch/>
        </p:blipFill>
        <p:spPr>
          <a:xfrm>
            <a:off x="5576455" y="1295400"/>
            <a:ext cx="2737243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8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24000"/>
            <a:ext cx="3376108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Igneous rock masses called batholiths, dikes, sills, and lava flows indicate the relative age of sedimentary rock and fossils.</a:t>
            </a:r>
          </a:p>
          <a:p>
            <a:r>
              <a:rPr lang="en-US" dirty="0" smtClean="0"/>
              <a:t>Any intrusive igneous body is younger than the sedimentary strata that it intrudes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1" t="4150" r="6556"/>
          <a:stretch/>
        </p:blipFill>
        <p:spPr bwMode="auto">
          <a:xfrm>
            <a:off x="762000" y="2244436"/>
            <a:ext cx="4239491" cy="41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82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766507" cy="3508977"/>
          </a:xfrm>
        </p:spPr>
        <p:txBody>
          <a:bodyPr/>
          <a:lstStyle/>
          <a:p>
            <a:r>
              <a:rPr lang="en-US" dirty="0" smtClean="0"/>
              <a:t>Fossils most useful  in dating strata of rock are called </a:t>
            </a:r>
            <a:r>
              <a:rPr lang="en-US" dirty="0" smtClean="0">
                <a:solidFill>
                  <a:srgbClr val="FF0000"/>
                </a:solidFill>
              </a:rPr>
              <a:t>index fossils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Fig 12-9 001.jpg"/>
          <p:cNvPicPr>
            <a:picLocks noChangeAspect="1"/>
          </p:cNvPicPr>
          <p:nvPr/>
        </p:nvPicPr>
        <p:blipFill>
          <a:blip r:embed="rId2" cstate="print"/>
          <a:srcRect l="4397" t="3509" r="4741" b="8772"/>
          <a:stretch>
            <a:fillRect/>
          </a:stretch>
        </p:blipFill>
        <p:spPr>
          <a:xfrm>
            <a:off x="3810000" y="2438400"/>
            <a:ext cx="47244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83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Precambrian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earth’s history</a:t>
            </a:r>
          </a:p>
          <a:p>
            <a:r>
              <a:rPr lang="en-US" dirty="0" smtClean="0"/>
              <a:t>Little known about this time</a:t>
            </a:r>
          </a:p>
          <a:p>
            <a:r>
              <a:rPr lang="en-US" dirty="0" smtClean="0"/>
              <a:t>Comprised of:</a:t>
            </a:r>
          </a:p>
          <a:p>
            <a:pPr lvl="1"/>
            <a:r>
              <a:rPr lang="en-US" dirty="0" err="1" smtClean="0"/>
              <a:t>Proterozoic</a:t>
            </a:r>
            <a:r>
              <a:rPr lang="en-US" dirty="0" smtClean="0"/>
              <a:t> Eon</a:t>
            </a:r>
          </a:p>
          <a:p>
            <a:pPr lvl="1"/>
            <a:r>
              <a:rPr lang="en-US" dirty="0" err="1" smtClean="0"/>
              <a:t>Archean</a:t>
            </a:r>
            <a:r>
              <a:rPr lang="en-US" dirty="0" smtClean="0"/>
              <a:t> Eon</a:t>
            </a:r>
            <a:endParaRPr lang="en-US" dirty="0"/>
          </a:p>
          <a:p>
            <a:pPr lvl="1"/>
            <a:r>
              <a:rPr lang="en-US" dirty="0" smtClean="0"/>
              <a:t>Hadean Eon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Hutton (1726 – 1797)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Disagreed with Werner’s theory about origin of granite</a:t>
            </a:r>
          </a:p>
          <a:p>
            <a:r>
              <a:rPr lang="en-US" dirty="0" smtClean="0"/>
              <a:t>Thought granite was related to lava/volcanoes</a:t>
            </a:r>
          </a:p>
          <a:p>
            <a:r>
              <a:rPr lang="en-US" dirty="0" smtClean="0"/>
              <a:t>Granite often in cracks of other layered rocks</a:t>
            </a:r>
          </a:p>
          <a:p>
            <a:r>
              <a:rPr lang="en-US" dirty="0" smtClean="0"/>
              <a:t>Limestone in contact with granite had a “baked appearance (as if heated)</a:t>
            </a:r>
          </a:p>
          <a:p>
            <a:r>
              <a:rPr lang="en-US" dirty="0" smtClean="0"/>
              <a:t>Concluded – magma forced into limestone, cooled, and then hardened into granite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65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Paleozoic </a:t>
            </a:r>
            <a:r>
              <a:rPr lang="en-US" dirty="0" smtClean="0"/>
              <a:t>Era – 570 </a:t>
            </a:r>
            <a:r>
              <a:rPr lang="en-US" dirty="0" err="1" smtClean="0"/>
              <a:t>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/>
          <a:lstStyle/>
          <a:p>
            <a:r>
              <a:rPr lang="en-US" dirty="0" smtClean="0"/>
              <a:t>Divided into three ages:</a:t>
            </a:r>
          </a:p>
          <a:p>
            <a:pPr lvl="1"/>
            <a:r>
              <a:rPr lang="en-US" dirty="0" smtClean="0"/>
              <a:t>Age of invertebrates</a:t>
            </a:r>
          </a:p>
          <a:p>
            <a:pPr lvl="2"/>
            <a:r>
              <a:rPr lang="en-US" dirty="0" smtClean="0"/>
              <a:t>Animals with No backbones</a:t>
            </a:r>
          </a:p>
          <a:p>
            <a:pPr lvl="2"/>
            <a:r>
              <a:rPr lang="en-US" dirty="0" smtClean="0"/>
              <a:t>Dominate life - trilobites</a:t>
            </a:r>
          </a:p>
          <a:p>
            <a:pPr lvl="1"/>
            <a:r>
              <a:rPr lang="en-US" dirty="0" smtClean="0"/>
              <a:t>Age of Fishes</a:t>
            </a:r>
          </a:p>
          <a:p>
            <a:pPr lvl="2"/>
            <a:r>
              <a:rPr lang="en-US" dirty="0" smtClean="0"/>
              <a:t>First animal WITH backbone</a:t>
            </a:r>
          </a:p>
          <a:p>
            <a:pPr lvl="2"/>
            <a:r>
              <a:rPr lang="en-US" dirty="0" smtClean="0"/>
              <a:t>Plants also appeared here</a:t>
            </a:r>
          </a:p>
          <a:p>
            <a:pPr lvl="1"/>
            <a:r>
              <a:rPr lang="en-US" dirty="0" smtClean="0"/>
              <a:t>Age of Amphibians</a:t>
            </a:r>
          </a:p>
          <a:p>
            <a:pPr lvl="2"/>
            <a:r>
              <a:rPr lang="en-US" dirty="0" smtClean="0"/>
              <a:t>Earliest frogs, toads, salamanders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867400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PALEOZOIC – Trilobites became extinct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</a:t>
            </a:r>
            <a:r>
              <a:rPr lang="en-US" dirty="0" smtClean="0"/>
              <a:t>Era – 245 </a:t>
            </a:r>
            <a:r>
              <a:rPr lang="en-US" dirty="0" err="1" smtClean="0"/>
              <a:t>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of Reptiles</a:t>
            </a:r>
          </a:p>
          <a:p>
            <a:r>
              <a:rPr lang="en-US" dirty="0" smtClean="0"/>
              <a:t>Dinosaur dominant life form</a:t>
            </a:r>
          </a:p>
          <a:p>
            <a:pPr lvl="1"/>
            <a:r>
              <a:rPr lang="en-US" dirty="0" smtClean="0"/>
              <a:t>“Cousins” of </a:t>
            </a:r>
            <a:r>
              <a:rPr lang="en-US" dirty="0" err="1" smtClean="0"/>
              <a:t>dinos</a:t>
            </a:r>
            <a:r>
              <a:rPr lang="en-US" dirty="0" smtClean="0"/>
              <a:t> = snakes, turtles, lizards</a:t>
            </a:r>
          </a:p>
          <a:p>
            <a:r>
              <a:rPr lang="en-US" dirty="0" smtClean="0"/>
              <a:t>Birds likely evolved from dinosaurs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MESOZOIC – Dinosaurs became extinct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44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085468" cy="472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05800" cy="6248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0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</a:t>
            </a:r>
            <a:r>
              <a:rPr lang="en-US" dirty="0" smtClean="0"/>
              <a:t>Era – 65 </a:t>
            </a:r>
            <a:r>
              <a:rPr lang="en-US" dirty="0" err="1" smtClean="0"/>
              <a:t>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recent era of Geologic time</a:t>
            </a:r>
          </a:p>
          <a:p>
            <a:r>
              <a:rPr lang="en-US" dirty="0" smtClean="0"/>
              <a:t>Age of Mammals</a:t>
            </a:r>
          </a:p>
          <a:p>
            <a:pPr lvl="1"/>
            <a:r>
              <a:rPr lang="en-US" dirty="0" smtClean="0"/>
              <a:t>Small mammals in Mesozoic </a:t>
            </a:r>
          </a:p>
          <a:p>
            <a:pPr lvl="1"/>
            <a:r>
              <a:rPr lang="en-US" dirty="0" smtClean="0"/>
              <a:t>Larger – dominant species in Cenozoic</a:t>
            </a:r>
          </a:p>
          <a:p>
            <a:pPr lvl="1"/>
            <a:r>
              <a:rPr lang="en-US" dirty="0" smtClean="0"/>
              <a:t>Mammals:</a:t>
            </a:r>
          </a:p>
          <a:p>
            <a:pPr lvl="2"/>
            <a:r>
              <a:rPr lang="en-US" dirty="0" smtClean="0"/>
              <a:t>Have hair or fur</a:t>
            </a:r>
            <a:endParaRPr lang="en-US" dirty="0"/>
          </a:p>
          <a:p>
            <a:pPr lvl="2"/>
            <a:r>
              <a:rPr lang="en-US" dirty="0" smtClean="0"/>
              <a:t>Mothers provide milk for their young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715000"/>
            <a:ext cx="790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LAST ICE AGE IN EARLY CENOZOIC – Larger mammals extinct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03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Apelike humans -  </a:t>
            </a:r>
            <a:r>
              <a:rPr lang="en-US" i="1" dirty="0" smtClean="0"/>
              <a:t>australopithecines</a:t>
            </a:r>
          </a:p>
          <a:p>
            <a:pPr>
              <a:buNone/>
            </a:pPr>
            <a:r>
              <a:rPr lang="en-US" dirty="0" smtClean="0"/>
              <a:t>     about 1-4 million yrs ago</a:t>
            </a:r>
          </a:p>
          <a:p>
            <a:r>
              <a:rPr lang="en-US" i="1" dirty="0" smtClean="0"/>
              <a:t>Homo </a:t>
            </a:r>
            <a:r>
              <a:rPr lang="en-US" i="1" dirty="0" err="1" smtClean="0"/>
              <a:t>habilis</a:t>
            </a:r>
            <a:r>
              <a:rPr lang="en-US" dirty="0" smtClean="0"/>
              <a:t> – 1.5 million yrs ago</a:t>
            </a:r>
          </a:p>
          <a:p>
            <a:r>
              <a:rPr lang="en-US" i="1" dirty="0" smtClean="0"/>
              <a:t>Homo erectus </a:t>
            </a:r>
            <a:r>
              <a:rPr lang="en-US" dirty="0" smtClean="0"/>
              <a:t>– 1 million to 500,000 yrs ago</a:t>
            </a:r>
          </a:p>
          <a:p>
            <a:r>
              <a:rPr lang="en-US" dirty="0" smtClean="0"/>
              <a:t>First “true” humans – </a:t>
            </a:r>
            <a:r>
              <a:rPr lang="en-US" i="1" dirty="0" smtClean="0"/>
              <a:t>Homo sapiens </a:t>
            </a:r>
            <a:r>
              <a:rPr lang="en-US" dirty="0" smtClean="0"/>
              <a:t>– 200,000 yrs ago (Neanderthals)</a:t>
            </a:r>
          </a:p>
          <a:p>
            <a:r>
              <a:rPr lang="en-US" dirty="0" smtClean="0"/>
              <a:t>More modern </a:t>
            </a:r>
            <a:r>
              <a:rPr lang="en-US" i="1" dirty="0" smtClean="0"/>
              <a:t>Homo sapiens </a:t>
            </a:r>
            <a:r>
              <a:rPr lang="en-US" dirty="0" smtClean="0"/>
              <a:t>– 35,000 yrs ago (Cro-Magnons – good hunters/fishers)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50px-Australopithecus_sedi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457200"/>
            <a:ext cx="2639458" cy="1752600"/>
          </a:xfrm>
        </p:spPr>
      </p:pic>
      <p:pic>
        <p:nvPicPr>
          <p:cNvPr id="5" name="Picture 4" descr="220px-Homo_habilis-KNM_ER_1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66604"/>
            <a:ext cx="3098800" cy="4070696"/>
          </a:xfrm>
          <a:prstGeom prst="rect">
            <a:avLst/>
          </a:prstGeom>
        </p:spPr>
      </p:pic>
      <p:pic>
        <p:nvPicPr>
          <p:cNvPr id="6" name="Picture 5" descr="Homo_erect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0588" y="2438400"/>
            <a:ext cx="3935212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334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australopithicenes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676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</a:t>
            </a:r>
            <a:r>
              <a:rPr lang="en-US" i="1" dirty="0" err="1" smtClean="0"/>
              <a:t>h</a:t>
            </a:r>
            <a:r>
              <a:rPr lang="en-US" i="1" dirty="0" err="1" smtClean="0"/>
              <a:t>abilis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981200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erectus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mo_sapiens_neanderthalen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3505200" cy="4477095"/>
          </a:xfrm>
        </p:spPr>
      </p:pic>
      <p:pic>
        <p:nvPicPr>
          <p:cNvPr id="5" name="Picture 4" descr="220px-Cro-Mag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128" y="762000"/>
            <a:ext cx="3883552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sapiens </a:t>
            </a:r>
            <a:r>
              <a:rPr lang="en-US" dirty="0" smtClean="0"/>
              <a:t>- Neanderthal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sapiens </a:t>
            </a:r>
            <a:r>
              <a:rPr lang="en-US" dirty="0" smtClean="0"/>
              <a:t>– Cro-Magnon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69927" cy="4848335"/>
          </a:xfrm>
        </p:spPr>
      </p:pic>
    </p:spTree>
    <p:extLst>
      <p:ext uri="{BB962C8B-B14F-4D97-AF65-F5344CB8AC3E}">
        <p14:creationId xmlns="" xmlns:p14="http://schemas.microsoft.com/office/powerpoint/2010/main" val="8936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AArizona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6250402"/>
          </a:xfrm>
        </p:spPr>
      </p:pic>
    </p:spTree>
    <p:extLst>
      <p:ext uri="{BB962C8B-B14F-4D97-AF65-F5344CB8AC3E}">
        <p14:creationId xmlns="" xmlns:p14="http://schemas.microsoft.com/office/powerpoint/2010/main" val="3357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accepted Hutton’s theory – also thought: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ock particles were formed by erosion of preexisting rocks</a:t>
            </a:r>
          </a:p>
          <a:p>
            <a:pPr lvl="1"/>
            <a:r>
              <a:rPr lang="en-US" dirty="0" smtClean="0"/>
              <a:t>When rock particles settle on ocean floor, they form layers of sedimentary rock</a:t>
            </a:r>
          </a:p>
          <a:p>
            <a:pPr lvl="1"/>
            <a:r>
              <a:rPr lang="en-US" dirty="0" smtClean="0"/>
              <a:t>Hutton’s theory – formation of rock strata from sediments had taken many millions of years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03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7144</TotalTime>
  <Words>1880</Words>
  <Application>Microsoft Office PowerPoint</Application>
  <PresentationFormat>On-screen Show (4:3)</PresentationFormat>
  <Paragraphs>235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Austin</vt:lpstr>
      <vt:lpstr>The History of  Earth</vt:lpstr>
      <vt:lpstr>The Age of the Earth </vt:lpstr>
      <vt:lpstr>Abraham Werner (1750-1817)</vt:lpstr>
      <vt:lpstr>Slide 4</vt:lpstr>
      <vt:lpstr>Slide 5</vt:lpstr>
      <vt:lpstr>James Hutton (1726 – 1797)</vt:lpstr>
      <vt:lpstr>Slide 7</vt:lpstr>
      <vt:lpstr>AArizona</vt:lpstr>
      <vt:lpstr>Agreement…..</vt:lpstr>
      <vt:lpstr>Determining Earth’s Age</vt:lpstr>
      <vt:lpstr>Estimating sedimentation…..</vt:lpstr>
      <vt:lpstr>Estimating erosion rates…..</vt:lpstr>
      <vt:lpstr>Slide 13</vt:lpstr>
      <vt:lpstr>Comparing total salts……</vt:lpstr>
      <vt:lpstr>Absolute Dating</vt:lpstr>
      <vt:lpstr>Radioactive Elements</vt:lpstr>
      <vt:lpstr>Slide 17</vt:lpstr>
      <vt:lpstr>Parent / Daughter Elements</vt:lpstr>
      <vt:lpstr>Radioactive Decay</vt:lpstr>
      <vt:lpstr>Radioactive Decay</vt:lpstr>
      <vt:lpstr>Slide 21</vt:lpstr>
      <vt:lpstr>Half-Life</vt:lpstr>
      <vt:lpstr>Half-Life Graph</vt:lpstr>
      <vt:lpstr>Uranium Dating</vt:lpstr>
      <vt:lpstr>Slide 25</vt:lpstr>
      <vt:lpstr>Slide 26</vt:lpstr>
      <vt:lpstr>Carbon Dating</vt:lpstr>
      <vt:lpstr>Carbon Dating</vt:lpstr>
      <vt:lpstr>Calculations Assignment</vt:lpstr>
      <vt:lpstr>Half-Life “How-to”</vt:lpstr>
      <vt:lpstr>Half-Life “How to”</vt:lpstr>
      <vt:lpstr>Geologic Time and  The Evolution of life</vt:lpstr>
      <vt:lpstr>Slide 33</vt:lpstr>
      <vt:lpstr>Geologic Time and  The Evolution of life</vt:lpstr>
      <vt:lpstr>Slide 35</vt:lpstr>
      <vt:lpstr>Geologic Time and  The Evolution of life</vt:lpstr>
      <vt:lpstr>Slide 37</vt:lpstr>
      <vt:lpstr>Earth’s formation….</vt:lpstr>
      <vt:lpstr>Slide 39</vt:lpstr>
      <vt:lpstr>Beginnings of Life</vt:lpstr>
      <vt:lpstr>Slide 41</vt:lpstr>
      <vt:lpstr>Primitive fish</vt:lpstr>
      <vt:lpstr>Amphibians </vt:lpstr>
      <vt:lpstr>Slide 44</vt:lpstr>
      <vt:lpstr>Fossils</vt:lpstr>
      <vt:lpstr>Slide 46</vt:lpstr>
      <vt:lpstr>Fossils in Rocks</vt:lpstr>
      <vt:lpstr>Fossils in Ice</vt:lpstr>
      <vt:lpstr>Fossils in Tar </vt:lpstr>
      <vt:lpstr>Slide 50</vt:lpstr>
      <vt:lpstr>Fossils in Amber</vt:lpstr>
      <vt:lpstr>Praying Mantis in Amber</vt:lpstr>
      <vt:lpstr>Fossil Molds and Casts</vt:lpstr>
      <vt:lpstr>Fossil Tracks</vt:lpstr>
      <vt:lpstr>Replaced Fossil Remains</vt:lpstr>
      <vt:lpstr>Fossil Record </vt:lpstr>
      <vt:lpstr>Geologic Time</vt:lpstr>
      <vt:lpstr>Index Fossils</vt:lpstr>
      <vt:lpstr>Precambrian Time</vt:lpstr>
      <vt:lpstr>Paleozoic Era – 570 mya</vt:lpstr>
      <vt:lpstr>Mesozoic Era – 245 mya</vt:lpstr>
      <vt:lpstr>Slide 62</vt:lpstr>
      <vt:lpstr>Slide 63</vt:lpstr>
      <vt:lpstr>Cenozoic Era – 65 mya</vt:lpstr>
      <vt:lpstr>Human Beginnings</vt:lpstr>
      <vt:lpstr>Slide 66</vt:lpstr>
      <vt:lpstr>Slide 67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Earth</dc:title>
  <dc:creator>Alma Huckaby</dc:creator>
  <cp:lastModifiedBy>EPISD</cp:lastModifiedBy>
  <cp:revision>47</cp:revision>
  <dcterms:created xsi:type="dcterms:W3CDTF">2013-10-20T20:53:51Z</dcterms:created>
  <dcterms:modified xsi:type="dcterms:W3CDTF">2013-10-29T15:28:03Z</dcterms:modified>
</cp:coreProperties>
</file>