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64" r:id="rId14"/>
    <p:sldId id="280" r:id="rId15"/>
    <p:sldId id="282" r:id="rId16"/>
    <p:sldId id="283" r:id="rId17"/>
    <p:sldId id="269" r:id="rId18"/>
    <p:sldId id="281" r:id="rId19"/>
    <p:sldId id="271" r:id="rId20"/>
    <p:sldId id="284" r:id="rId21"/>
    <p:sldId id="272" r:id="rId22"/>
    <p:sldId id="285" r:id="rId23"/>
    <p:sldId id="286" r:id="rId24"/>
    <p:sldId id="287" r:id="rId25"/>
    <p:sldId id="288" r:id="rId26"/>
    <p:sldId id="289" r:id="rId27"/>
    <p:sldId id="273" r:id="rId28"/>
    <p:sldId id="274" r:id="rId29"/>
    <p:sldId id="290" r:id="rId30"/>
    <p:sldId id="293" r:id="rId31"/>
    <p:sldId id="291" r:id="rId32"/>
    <p:sldId id="275" r:id="rId33"/>
    <p:sldId id="276" r:id="rId34"/>
    <p:sldId id="294" r:id="rId35"/>
    <p:sldId id="292" r:id="rId36"/>
    <p:sldId id="277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C972-F3C9-4938-9468-3C510BDE71A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CDF9-645F-4CC4-ADF4-C31467F5EB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CDF9-645F-4CC4-ADF4-C31467F5EBD9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307A-318E-4ADA-8373-B2E79CB3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2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1F846B-079B-44A9-A664-64AA036233F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D66878A-BE64-4138-A3E3-C6E0C9FE2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Rocks in Earths Crust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84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sedimentation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0138"/>
            <a:ext cx="7543800" cy="3579812"/>
          </a:xfrm>
        </p:spPr>
      </p:pic>
    </p:spTree>
    <p:extLst>
      <p:ext uri="{BB962C8B-B14F-4D97-AF65-F5344CB8AC3E}">
        <p14:creationId xmlns="" xmlns:p14="http://schemas.microsoft.com/office/powerpoint/2010/main" val="35140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52094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Rock fragments are categorized by size: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larger than 25 cm = </a:t>
            </a:r>
            <a:r>
              <a:rPr lang="en-US" sz="2400" dirty="0" smtClean="0">
                <a:solidFill>
                  <a:srgbClr val="FF0000"/>
                </a:solidFill>
              </a:rPr>
              <a:t>boulders</a:t>
            </a:r>
            <a:r>
              <a:rPr lang="en-US" sz="2400" dirty="0" smtClean="0"/>
              <a:t>; then by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decreasing order…….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cobbles, pebbles, gravel, sand, silt, and clay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Larger </a:t>
            </a:r>
            <a:r>
              <a:rPr lang="en-US" sz="2400" dirty="0" smtClean="0"/>
              <a:t>particles – carried </a:t>
            </a:r>
            <a:r>
              <a:rPr lang="en-US" sz="2400" dirty="0" smtClean="0">
                <a:solidFill>
                  <a:srgbClr val="FF0000"/>
                </a:solidFill>
              </a:rPr>
              <a:t>short </a:t>
            </a:r>
            <a:r>
              <a:rPr lang="en-US" sz="2400" dirty="0" smtClean="0"/>
              <a:t>distances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Smaller </a:t>
            </a:r>
            <a:r>
              <a:rPr lang="en-US" sz="2400" dirty="0" smtClean="0"/>
              <a:t>particles – carried </a:t>
            </a:r>
            <a:r>
              <a:rPr lang="en-US" sz="2400" dirty="0" smtClean="0">
                <a:solidFill>
                  <a:srgbClr val="FF0000"/>
                </a:solidFill>
              </a:rPr>
              <a:t>longer </a:t>
            </a:r>
            <a:r>
              <a:rPr lang="en-US" sz="2400" dirty="0" smtClean="0"/>
              <a:t>distances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by water, and wind</a:t>
            </a:r>
          </a:p>
          <a:p>
            <a:r>
              <a:rPr lang="en-US" sz="2400" dirty="0" smtClean="0"/>
              <a:t>Larger, heavier particles – first to settle out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and be deposited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4400"/>
            <a:ext cx="2258060" cy="3828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09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Sorting</a:t>
            </a:r>
            <a:r>
              <a:rPr lang="en-US" sz="2400" dirty="0" smtClean="0"/>
              <a:t> of particles results in </a:t>
            </a:r>
            <a:r>
              <a:rPr lang="en-US" sz="2400" dirty="0" smtClean="0">
                <a:solidFill>
                  <a:srgbClr val="FF0000"/>
                </a:solidFill>
              </a:rPr>
              <a:t>two types </a:t>
            </a:r>
            <a:r>
              <a:rPr lang="en-US" sz="2400" dirty="0" smtClean="0"/>
              <a:t>of sedimentary rocks: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 chemical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 organic</a:t>
            </a:r>
          </a:p>
          <a:p>
            <a:r>
              <a:rPr lang="en-US" sz="2400" dirty="0" smtClean="0"/>
              <a:t>Most common types: </a:t>
            </a:r>
            <a:r>
              <a:rPr lang="en-US" sz="2400" dirty="0" smtClean="0">
                <a:solidFill>
                  <a:srgbClr val="FF0000"/>
                </a:solidFill>
              </a:rPr>
              <a:t>sandstone,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shale, and conglomerate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600200"/>
            <a:ext cx="2336800" cy="1752600"/>
          </a:xfrm>
          <a:prstGeom prst="rect">
            <a:avLst/>
          </a:prstGeom>
        </p:spPr>
      </p:pic>
      <p:pic>
        <p:nvPicPr>
          <p:cNvPr id="5" name="Picture 7" descr="Conglomerate pg 1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0" b="19832"/>
          <a:stretch>
            <a:fillRect/>
          </a:stretch>
        </p:blipFill>
        <p:spPr>
          <a:xfrm>
            <a:off x="533400" y="4114800"/>
            <a:ext cx="3313533" cy="18277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4955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6172200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Conglomerate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038600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Sandstone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5867400"/>
            <a:ext cx="139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Fossiliferous</a:t>
            </a:r>
            <a:endParaRPr lang="en-US" dirty="0" smtClean="0"/>
          </a:p>
          <a:p>
            <a:r>
              <a:rPr lang="en-US" dirty="0" smtClean="0"/>
              <a:t>Limestone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25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7520940" cy="519171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Sandstone </a:t>
            </a:r>
            <a:r>
              <a:rPr lang="en-US" sz="2400" dirty="0" smtClean="0"/>
              <a:t>– contains grains of </a:t>
            </a:r>
            <a:r>
              <a:rPr lang="en-US" sz="2400" dirty="0" smtClean="0">
                <a:solidFill>
                  <a:srgbClr val="FF0000"/>
                </a:solidFill>
              </a:rPr>
              <a:t>quartz sand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– feels gritty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large spaces between sand grains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very </a:t>
            </a:r>
            <a:r>
              <a:rPr lang="en-US" sz="2400" dirty="0" smtClean="0">
                <a:solidFill>
                  <a:srgbClr val="FF0000"/>
                </a:solidFill>
              </a:rPr>
              <a:t>porous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Shale </a:t>
            </a:r>
            <a:r>
              <a:rPr lang="en-US" sz="2400" dirty="0" smtClean="0"/>
              <a:t>– composed of </a:t>
            </a:r>
            <a:r>
              <a:rPr lang="en-US" sz="2400" dirty="0" smtClean="0">
                <a:solidFill>
                  <a:srgbClr val="FF0000"/>
                </a:solidFill>
              </a:rPr>
              <a:t>clay and silt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resembles hardened mud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Conglomerate </a:t>
            </a:r>
            <a:r>
              <a:rPr lang="en-US" sz="2400" dirty="0" smtClean="0"/>
              <a:t>– one of the easiest sediment rocks to identify …….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– made of </a:t>
            </a:r>
            <a:r>
              <a:rPr lang="en-US" sz="2400" dirty="0" smtClean="0">
                <a:solidFill>
                  <a:srgbClr val="FF0000"/>
                </a:solidFill>
              </a:rPr>
              <a:t>round pebble-sized </a:t>
            </a:r>
            <a:r>
              <a:rPr lang="en-US" sz="2400" dirty="0" smtClean="0"/>
              <a:t>fragments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"/>
            <a:ext cx="2441542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3352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18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 formed by chemical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Autofit/>
          </a:bodyPr>
          <a:lstStyle/>
          <a:p>
            <a:r>
              <a:rPr lang="en-US" sz="2400" dirty="0" smtClean="0"/>
              <a:t>Rain seeping into the crust dissolves minerals from rocks</a:t>
            </a:r>
          </a:p>
          <a:p>
            <a:r>
              <a:rPr lang="en-US" sz="2400" dirty="0" smtClean="0"/>
              <a:t>Dissolved minerals carried by running water to oceans and other bodies of water</a:t>
            </a:r>
          </a:p>
          <a:p>
            <a:r>
              <a:rPr lang="en-US" sz="2400" dirty="0" smtClean="0"/>
              <a:t>When water evaporates, the dissolved minerals may separate and re-solidify </a:t>
            </a:r>
          </a:p>
          <a:p>
            <a:r>
              <a:rPr lang="en-US" sz="2400" dirty="0" smtClean="0"/>
              <a:t>Solid matter formed in this way is called </a:t>
            </a:r>
            <a:r>
              <a:rPr lang="en-US" sz="2400" dirty="0" smtClean="0">
                <a:solidFill>
                  <a:srgbClr val="FF0000"/>
                </a:solidFill>
              </a:rPr>
              <a:t>chemical sediment</a:t>
            </a:r>
          </a:p>
          <a:p>
            <a:r>
              <a:rPr lang="en-US" sz="2400" dirty="0" smtClean="0"/>
              <a:t>Most common sedimentary rocks formed by chemical action are </a:t>
            </a:r>
            <a:r>
              <a:rPr lang="en-US" sz="2400" dirty="0" smtClean="0">
                <a:solidFill>
                  <a:srgbClr val="FF0000"/>
                </a:solidFill>
              </a:rPr>
              <a:t>limestone, gypsum,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rock salt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rock sa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010150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24840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 Salt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of Minerals</a:t>
            </a:r>
            <a:endParaRPr lang="en-US" dirty="0"/>
          </a:p>
        </p:txBody>
      </p:sp>
      <p:pic>
        <p:nvPicPr>
          <p:cNvPr id="4" name="Picture 4" descr="Sedimentary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" t="16364"/>
          <a:stretch>
            <a:fillRect/>
          </a:stretch>
        </p:blipFill>
        <p:spPr>
          <a:xfrm>
            <a:off x="533400" y="990600"/>
            <a:ext cx="753891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Evaporites</a:t>
            </a:r>
            <a:endParaRPr lang="en-US" dirty="0"/>
          </a:p>
        </p:txBody>
      </p:sp>
      <p:pic>
        <p:nvPicPr>
          <p:cNvPr id="4" name="Picture 6" descr="Sedimentary 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20" r="5244" b="49091"/>
          <a:stretch>
            <a:fillRect/>
          </a:stretch>
        </p:blipFill>
        <p:spPr>
          <a:xfrm>
            <a:off x="685800" y="1371600"/>
            <a:ext cx="7491892" cy="4876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 Formed by chemical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74" y="1371600"/>
            <a:ext cx="3967506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038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181600"/>
            <a:ext cx="21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Bonneville Salt Flats</a:t>
            </a:r>
          </a:p>
          <a:p>
            <a:r>
              <a:rPr lang="en-US" dirty="0" smtClean="0"/>
              <a:t>In Utah – Rock Salt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181600"/>
            <a:ext cx="262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Sands New Mexico</a:t>
            </a:r>
          </a:p>
          <a:p>
            <a:r>
              <a:rPr lang="en-US" dirty="0" smtClean="0"/>
              <a:t>Gypsum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3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Consists mainly of </a:t>
            </a:r>
            <a:r>
              <a:rPr lang="en-US" sz="2400" dirty="0" smtClean="0">
                <a:solidFill>
                  <a:srgbClr val="FF0000"/>
                </a:solidFill>
              </a:rPr>
              <a:t>calcium carbonate </a:t>
            </a:r>
            <a:r>
              <a:rPr lang="en-US" sz="2400" dirty="0" smtClean="0"/>
              <a:t>(or calcite)</a:t>
            </a:r>
          </a:p>
          <a:p>
            <a:r>
              <a:rPr lang="en-US" sz="2400" dirty="0" smtClean="0"/>
              <a:t>Limestone is easily identified by performing an acid test:</a:t>
            </a:r>
          </a:p>
          <a:p>
            <a:r>
              <a:rPr lang="en-US" sz="2400" dirty="0" smtClean="0"/>
              <a:t>	- bubbles of carbon dioxide gas appear on the surface of limestone when drops of dilute hydrochloric acid or vinegar are placed on it</a:t>
            </a:r>
          </a:p>
          <a:p>
            <a:r>
              <a:rPr lang="en-US" sz="2400" dirty="0" smtClean="0"/>
              <a:t>Limestone is widely used for buildings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Empire State Building in New York City and the Pentagon in Washington DC are both built with large amounts of limestone.</a:t>
            </a:r>
          </a:p>
          <a:p>
            <a:endParaRPr lang="en-US" dirty="0"/>
          </a:p>
        </p:txBody>
      </p:sp>
      <p:pic>
        <p:nvPicPr>
          <p:cNvPr id="5" name="Picture 4" descr="Emp State Bl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895600"/>
            <a:ext cx="2114550" cy="2308167"/>
          </a:xfrm>
          <a:prstGeom prst="rect">
            <a:avLst/>
          </a:prstGeom>
        </p:spPr>
      </p:pic>
      <p:pic>
        <p:nvPicPr>
          <p:cNvPr id="6" name="Picture 5" descr="pent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3200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 formed from organic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20940" cy="357984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Rocks that form from the piling up of remains of plants and animals are called </a:t>
            </a:r>
            <a:r>
              <a:rPr lang="en-US" sz="2000" dirty="0" smtClean="0">
                <a:solidFill>
                  <a:srgbClr val="FF0000"/>
                </a:solidFill>
              </a:rPr>
              <a:t>organic sedimentary rocks</a:t>
            </a:r>
          </a:p>
          <a:p>
            <a:r>
              <a:rPr lang="en-US" sz="2000" dirty="0" smtClean="0"/>
              <a:t>Among the most important of these are </a:t>
            </a:r>
            <a:r>
              <a:rPr lang="en-US" sz="2000" dirty="0" smtClean="0">
                <a:solidFill>
                  <a:srgbClr val="FF0000"/>
                </a:solidFill>
              </a:rPr>
              <a:t>organic limestone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coal</a:t>
            </a:r>
          </a:p>
          <a:p>
            <a:r>
              <a:rPr lang="en-US" sz="2000" dirty="0" smtClean="0"/>
              <a:t>Three different organic </a:t>
            </a:r>
            <a:r>
              <a:rPr lang="en-US" sz="2000" dirty="0" err="1" smtClean="0"/>
              <a:t>limestones</a:t>
            </a:r>
            <a:r>
              <a:rPr lang="en-US" sz="2000" dirty="0" smtClean="0"/>
              <a:t> are:</a:t>
            </a:r>
          </a:p>
          <a:p>
            <a:r>
              <a:rPr lang="en-US" sz="2000" dirty="0" smtClean="0"/>
              <a:t>		coquina, chalk, and coral limestone</a:t>
            </a:r>
          </a:p>
        </p:txBody>
      </p:sp>
      <p:pic>
        <p:nvPicPr>
          <p:cNvPr id="4" name="Picture 3" descr="coqu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4800600" cy="3355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Coquina – made up of loosely cemented shell fragments.  Common along the Florida coast.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9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rocks were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Igneous Rocks</a:t>
            </a:r>
            <a:r>
              <a:rPr lang="en-US" sz="2400" dirty="0" smtClean="0"/>
              <a:t> – form as molten material cools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Sedimentary Rocks </a:t>
            </a:r>
            <a:r>
              <a:rPr lang="en-US" sz="2400" dirty="0" smtClean="0"/>
              <a:t>– form when particles of sand, silt, and clay are transported and deposited by moving water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Metamorphic Rocks </a:t>
            </a:r>
            <a:r>
              <a:rPr lang="en-US" sz="2400" dirty="0" smtClean="0"/>
              <a:t>– form by rocks that have been changed from their original form by heat, pressure or chemical action</a:t>
            </a:r>
          </a:p>
          <a:p>
            <a:r>
              <a:rPr lang="en-US" sz="2400" dirty="0" smtClean="0"/>
              <a:t>Rocks – are composed of </a:t>
            </a:r>
            <a:r>
              <a:rPr lang="en-US" sz="2400" dirty="0" smtClean="0">
                <a:solidFill>
                  <a:srgbClr val="FF0000"/>
                </a:solidFill>
              </a:rPr>
              <a:t>minerals </a:t>
            </a:r>
            <a:r>
              <a:rPr lang="en-US" sz="2400" dirty="0" smtClean="0"/>
              <a:t>(either only one or a combination of minerals)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Two of the most common minerals: </a:t>
            </a:r>
            <a:r>
              <a:rPr lang="en-US" sz="2400" dirty="0" smtClean="0">
                <a:solidFill>
                  <a:srgbClr val="FF0000"/>
                </a:solidFill>
              </a:rPr>
              <a:t>quartz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feldspar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Other common minerals in rocks: </a:t>
            </a:r>
            <a:r>
              <a:rPr lang="en-US" sz="2400" dirty="0" smtClean="0">
                <a:solidFill>
                  <a:srgbClr val="FF0000"/>
                </a:solidFill>
              </a:rPr>
              <a:t>mica, </a:t>
            </a:r>
            <a:r>
              <a:rPr lang="en-US" sz="2400" dirty="0" err="1" smtClean="0">
                <a:solidFill>
                  <a:srgbClr val="FF0000"/>
                </a:solidFill>
              </a:rPr>
              <a:t>augite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hornblende</a:t>
            </a:r>
          </a:p>
        </p:txBody>
      </p:sp>
    </p:spTree>
    <p:extLst>
      <p:ext uri="{BB962C8B-B14F-4D97-AF65-F5344CB8AC3E}">
        <p14:creationId xmlns="" xmlns:p14="http://schemas.microsoft.com/office/powerpoint/2010/main" val="13407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 – White Cliffs of Dover in England</a:t>
            </a:r>
            <a:endParaRPr lang="en-US" dirty="0"/>
          </a:p>
        </p:txBody>
      </p:sp>
      <p:pic>
        <p:nvPicPr>
          <p:cNvPr id="4" name="Content Placeholder 3" descr="white cliffs of d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610600" cy="4400550"/>
          </a:xfrm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Chalk consists of the shells of billions of microscopic </a:t>
            </a:r>
          </a:p>
          <a:p>
            <a:r>
              <a:rPr lang="en-US" sz="2000" dirty="0" smtClean="0"/>
              <a:t>organisms that piled up in deep layers on the ocean</a:t>
            </a:r>
          </a:p>
          <a:p>
            <a:r>
              <a:rPr lang="en-US" sz="2000" dirty="0" smtClean="0"/>
              <a:t>floor over thousands of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pic>
        <p:nvPicPr>
          <p:cNvPr id="4" name="Content Placeholder 3" descr="co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434114" cy="3962400"/>
          </a:xfrm>
        </p:spPr>
      </p:pic>
      <p:sp>
        <p:nvSpPr>
          <p:cNvPr id="5" name="TextBox 4"/>
          <p:cNvSpPr txBox="1"/>
          <p:nvPr/>
        </p:nvSpPr>
        <p:spPr>
          <a:xfrm>
            <a:off x="5181600" y="19812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remains of dead plants and animals are the sources of coal.  Coal is made up mainly of the element carbon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92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20940" cy="35798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 stages in the formation of coal are: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Peat </a:t>
            </a:r>
            <a:r>
              <a:rPr lang="en-US" sz="2400" dirty="0" smtClean="0"/>
              <a:t>formation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Lignite</a:t>
            </a:r>
            <a:r>
              <a:rPr lang="en-US" sz="2400" dirty="0" smtClean="0"/>
              <a:t> formation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Bituminous</a:t>
            </a:r>
            <a:r>
              <a:rPr lang="en-US" sz="2400" dirty="0" smtClean="0"/>
              <a:t> coal formation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Anthracite</a:t>
            </a:r>
            <a:r>
              <a:rPr lang="en-US" sz="2400" dirty="0" smtClean="0"/>
              <a:t> coal formation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Peat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3810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     </a:t>
            </a:r>
            <a:r>
              <a:rPr lang="en-US" sz="2400" dirty="0" smtClean="0"/>
              <a:t>First stage of coal formation –</a:t>
            </a:r>
          </a:p>
          <a:p>
            <a:r>
              <a:rPr lang="en-US" sz="2400" dirty="0" smtClean="0"/>
              <a:t>		Remains of plants become peat.  </a:t>
            </a:r>
          </a:p>
          <a:p>
            <a:r>
              <a:rPr lang="en-US" sz="2400" dirty="0" smtClean="0"/>
              <a:t>		Peat </a:t>
            </a:r>
            <a:r>
              <a:rPr lang="en-US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/>
              <a:t>loosely packed, </a:t>
            </a:r>
            <a:r>
              <a:rPr lang="en-US" sz="2400" dirty="0" smtClean="0"/>
              <a:t>brownish -decayed leaves</a:t>
            </a:r>
            <a:r>
              <a:rPr lang="en-US" sz="2400" dirty="0" smtClean="0"/>
              <a:t>, twigs, </a:t>
            </a:r>
            <a:r>
              <a:rPr lang="en-US" sz="2400" dirty="0" smtClean="0"/>
              <a:t>		and </a:t>
            </a:r>
            <a:r>
              <a:rPr lang="en-US" sz="2400" dirty="0" smtClean="0"/>
              <a:t>other plant parts.  </a:t>
            </a:r>
          </a:p>
          <a:p>
            <a:r>
              <a:rPr lang="en-US" sz="2400" dirty="0" smtClean="0"/>
              <a:t>		Carbon content of peat </a:t>
            </a:r>
            <a:r>
              <a:rPr lang="en-US" sz="2400" dirty="0" err="1" smtClean="0"/>
              <a:t>avg</a:t>
            </a:r>
            <a:r>
              <a:rPr lang="en-US" sz="2400" dirty="0" smtClean="0"/>
              <a:t> about 55 %</a:t>
            </a:r>
            <a:endParaRPr lang="en-US" sz="2000" dirty="0"/>
          </a:p>
        </p:txBody>
      </p:sp>
      <p:pic>
        <p:nvPicPr>
          <p:cNvPr id="4" name="Picture 3" descr="220px-Peat-Stack_in_Ness,_Outer_Hebrides,_Sco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343399"/>
            <a:ext cx="3937000" cy="2254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905000" y="4495800"/>
            <a:ext cx="26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Peat stack in Scotland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Lignite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579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	</a:t>
            </a:r>
            <a:r>
              <a:rPr lang="en-US" sz="2400" dirty="0" smtClean="0"/>
              <a:t>Further decay </a:t>
            </a:r>
            <a:r>
              <a:rPr lang="en-US" sz="2400" dirty="0" smtClean="0"/>
              <a:t>compression </a:t>
            </a:r>
            <a:r>
              <a:rPr lang="en-US" sz="2400" dirty="0" smtClean="0"/>
              <a:t>of peat </a:t>
            </a:r>
            <a:r>
              <a:rPr lang="en-US" sz="2400" dirty="0" smtClean="0"/>
              <a:t>= </a:t>
            </a:r>
            <a:r>
              <a:rPr lang="en-US" sz="2400" dirty="0" smtClean="0"/>
              <a:t>lignite</a:t>
            </a:r>
            <a:r>
              <a:rPr lang="en-US" sz="2400" dirty="0" smtClean="0"/>
              <a:t>, or brown </a:t>
            </a:r>
            <a:r>
              <a:rPr lang="en-US" sz="2400" dirty="0" smtClean="0"/>
              <a:t>	coal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	Lignite - harder and more compressed than peat.  </a:t>
            </a:r>
          </a:p>
          <a:p>
            <a:r>
              <a:rPr lang="en-US" sz="2400" dirty="0" smtClean="0"/>
              <a:t>	Carbon content </a:t>
            </a:r>
            <a:r>
              <a:rPr lang="en-US" sz="2400" dirty="0" smtClean="0"/>
              <a:t> </a:t>
            </a:r>
            <a:r>
              <a:rPr lang="en-US" sz="2400" dirty="0" err="1" smtClean="0"/>
              <a:t>avg</a:t>
            </a:r>
            <a:r>
              <a:rPr lang="en-US" sz="2400" dirty="0" smtClean="0"/>
              <a:t> about 73 %.</a:t>
            </a:r>
            <a:endParaRPr lang="en-US" sz="2400" dirty="0"/>
          </a:p>
        </p:txBody>
      </p:sp>
      <p:pic>
        <p:nvPicPr>
          <p:cNvPr id="4" name="Picture 3" descr="220px-Lignite-c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006" y="4114800"/>
            <a:ext cx="4117474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495800"/>
            <a:ext cx="131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Lignite 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Bituminous coal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11440" cy="3579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</a:t>
            </a:r>
            <a:r>
              <a:rPr lang="en-US" sz="2400" dirty="0" smtClean="0"/>
              <a:t>C</a:t>
            </a:r>
            <a:r>
              <a:rPr lang="en-US" sz="2400" dirty="0" smtClean="0"/>
              <a:t>hanges </a:t>
            </a:r>
            <a:r>
              <a:rPr lang="en-US" sz="2400" dirty="0" smtClean="0"/>
              <a:t>in lignite </a:t>
            </a:r>
            <a:r>
              <a:rPr lang="en-US" sz="2400" dirty="0" smtClean="0"/>
              <a:t>=</a:t>
            </a:r>
            <a:r>
              <a:rPr lang="en-US" sz="2400" dirty="0" smtClean="0"/>
              <a:t> </a:t>
            </a:r>
            <a:r>
              <a:rPr lang="en-US" sz="2400" dirty="0" smtClean="0"/>
              <a:t>bituminous</a:t>
            </a:r>
            <a:r>
              <a:rPr lang="en-US" sz="2400" dirty="0" smtClean="0"/>
              <a:t>, (soft coal</a:t>
            </a:r>
            <a:r>
              <a:rPr lang="en-US" sz="2400" dirty="0" smtClean="0"/>
              <a:t>)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r>
              <a:rPr lang="en-US" sz="2400" dirty="0" smtClean="0"/>
              <a:t>	Bituminous coal is black.  </a:t>
            </a:r>
          </a:p>
          <a:p>
            <a:r>
              <a:rPr lang="en-US" sz="2400" dirty="0" smtClean="0"/>
              <a:t>	Carbon </a:t>
            </a:r>
            <a:r>
              <a:rPr lang="en-US" sz="2400" dirty="0" smtClean="0"/>
              <a:t>content </a:t>
            </a:r>
            <a:r>
              <a:rPr lang="en-US" sz="2400" dirty="0" smtClean="0"/>
              <a:t>about 83 %.</a:t>
            </a:r>
            <a:endParaRPr lang="en-US" sz="2400" dirty="0"/>
          </a:p>
        </p:txBody>
      </p:sp>
      <p:pic>
        <p:nvPicPr>
          <p:cNvPr id="4" name="Picture 3" descr="Coal_bitumin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34290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449580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Bituminous 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r>
              <a:rPr lang="en-US" dirty="0" smtClean="0"/>
              <a:t>Anthracite coal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3579849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Continued heat and </a:t>
            </a:r>
            <a:r>
              <a:rPr lang="en-US" sz="2400" dirty="0" smtClean="0"/>
              <a:t>pressure = anthracite</a:t>
            </a:r>
            <a:r>
              <a:rPr lang="en-US" sz="2400" dirty="0" smtClean="0"/>
              <a:t>, or hard coal.  </a:t>
            </a:r>
          </a:p>
          <a:p>
            <a:r>
              <a:rPr lang="en-US" sz="2400" dirty="0" smtClean="0"/>
              <a:t>	Carbon content </a:t>
            </a:r>
            <a:r>
              <a:rPr lang="en-US" sz="2400" dirty="0" err="1" smtClean="0"/>
              <a:t>avg</a:t>
            </a:r>
            <a:r>
              <a:rPr lang="en-US" sz="2400" dirty="0" smtClean="0"/>
              <a:t> </a:t>
            </a:r>
            <a:r>
              <a:rPr lang="en-US" sz="2400" dirty="0" smtClean="0"/>
              <a:t>about 94 %, </a:t>
            </a:r>
          </a:p>
          <a:p>
            <a:r>
              <a:rPr lang="en-US" sz="2400" dirty="0" smtClean="0"/>
              <a:t>	Higher </a:t>
            </a:r>
            <a:r>
              <a:rPr lang="en-US" sz="2400" dirty="0" smtClean="0"/>
              <a:t>Carbon makes </a:t>
            </a:r>
            <a:r>
              <a:rPr lang="en-US" sz="2400" dirty="0" smtClean="0"/>
              <a:t>it a better fuel than peat, lignite, or 	bituminous coal.  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*(Because </a:t>
            </a:r>
            <a:r>
              <a:rPr lang="en-US" sz="2400" dirty="0" smtClean="0"/>
              <a:t>of the changes it has undergone, anthracite is 	classified with the metamorphic </a:t>
            </a:r>
            <a:r>
              <a:rPr lang="en-US" sz="2400" dirty="0" smtClean="0"/>
              <a:t>rocks)</a:t>
            </a:r>
            <a:endParaRPr lang="en-US" sz="2400" dirty="0"/>
          </a:p>
        </p:txBody>
      </p:sp>
      <p:pic>
        <p:nvPicPr>
          <p:cNvPr id="4" name="Picture 3" descr="250px-Coal_anthracite.jpg"/>
          <p:cNvPicPr>
            <a:picLocks noChangeAspect="1"/>
          </p:cNvPicPr>
          <p:nvPr/>
        </p:nvPicPr>
        <p:blipFill>
          <a:blip r:embed="rId2" cstate="print"/>
          <a:srcRect l="8259" t="5882" r="9153" b="8824"/>
          <a:stretch>
            <a:fillRect/>
          </a:stretch>
        </p:blipFill>
        <p:spPr>
          <a:xfrm>
            <a:off x="6553200" y="4267200"/>
            <a:ext cx="22860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4648200"/>
            <a:ext cx="165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Anthracite 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5372"/>
          </a:xfrm>
        </p:spPr>
        <p:txBody>
          <a:bodyPr>
            <a:noAutofit/>
          </a:bodyPr>
          <a:lstStyle/>
          <a:p>
            <a:r>
              <a:rPr lang="en-US" sz="2000" dirty="0" smtClean="0"/>
              <a:t>Ancient sea plants and animals  - </a:t>
            </a:r>
            <a:r>
              <a:rPr lang="en-US" sz="2000" dirty="0" smtClean="0"/>
              <a:t>source </a:t>
            </a:r>
            <a:r>
              <a:rPr lang="en-US" sz="2000" dirty="0" smtClean="0"/>
              <a:t>of today’s deposits of petroleum and natural gas.</a:t>
            </a:r>
          </a:p>
          <a:p>
            <a:r>
              <a:rPr lang="en-US" sz="2000" dirty="0" smtClean="0"/>
              <a:t>Remains of these tiny organisms settled on the bottoms of seas and swamps</a:t>
            </a:r>
          </a:p>
          <a:p>
            <a:r>
              <a:rPr lang="en-US" sz="2000" dirty="0" smtClean="0"/>
              <a:t>They mixed with sediments to form deposits</a:t>
            </a:r>
          </a:p>
          <a:p>
            <a:r>
              <a:rPr lang="en-US" sz="2000" dirty="0" smtClean="0"/>
              <a:t>Chemical reactions changed these remains into oil and natural gas</a:t>
            </a:r>
          </a:p>
          <a:p>
            <a:r>
              <a:rPr lang="en-US" sz="2000" dirty="0" smtClean="0"/>
              <a:t>Eventually oil collected in open spaces of sandstone or in cracks of limestone</a:t>
            </a:r>
          </a:p>
          <a:p>
            <a:r>
              <a:rPr lang="en-US" sz="2000" dirty="0" smtClean="0"/>
              <a:t>Today these bodies of trapped oil are called </a:t>
            </a:r>
            <a:r>
              <a:rPr lang="en-US" sz="2000" dirty="0" smtClean="0">
                <a:solidFill>
                  <a:srgbClr val="FF0000"/>
                </a:solidFill>
              </a:rPr>
              <a:t>reservoirs </a:t>
            </a:r>
            <a:r>
              <a:rPr lang="en-US" sz="2000" dirty="0" smtClean="0"/>
              <a:t>(or pools of oil)</a:t>
            </a:r>
          </a:p>
          <a:p>
            <a:r>
              <a:rPr lang="en-US" sz="2000" dirty="0" smtClean="0"/>
              <a:t>Underground structures where oil has accumulated are called </a:t>
            </a:r>
            <a:r>
              <a:rPr lang="en-US" sz="2000" dirty="0" smtClean="0">
                <a:solidFill>
                  <a:srgbClr val="FF0000"/>
                </a:solidFill>
              </a:rPr>
              <a:t>traps</a:t>
            </a:r>
          </a:p>
          <a:p>
            <a:r>
              <a:rPr lang="en-US" sz="2000" dirty="0" smtClean="0"/>
              <a:t>When an oil drill breaks into a deposit of oil,  pressure of natural gases forces the oil up the  drilled hole -  a </a:t>
            </a:r>
            <a:r>
              <a:rPr lang="en-US" sz="2000" dirty="0" smtClean="0">
                <a:solidFill>
                  <a:srgbClr val="FF0000"/>
                </a:solidFill>
              </a:rPr>
              <a:t>gusher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1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5452572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Rocks changed in form or composition as a result of high temperatures or great pressures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Metamorphism</a:t>
            </a:r>
            <a:r>
              <a:rPr lang="en-US" sz="3400" dirty="0" smtClean="0"/>
              <a:t> – the process of this change</a:t>
            </a:r>
          </a:p>
          <a:p>
            <a:r>
              <a:rPr lang="en-US" sz="3400" dirty="0" smtClean="0"/>
              <a:t>Reasons Rocks change  - because:</a:t>
            </a:r>
          </a:p>
          <a:p>
            <a:r>
              <a:rPr lang="en-US" sz="3400" dirty="0" smtClean="0"/>
              <a:t>	- large sections of Earth’s crust moving sideways 	may fold and/or break</a:t>
            </a:r>
          </a:p>
          <a:p>
            <a:r>
              <a:rPr lang="en-US" sz="3400" dirty="0" smtClean="0"/>
              <a:t>	- molten materials may flow through breaks in the 	crust</a:t>
            </a:r>
          </a:p>
          <a:p>
            <a:r>
              <a:rPr lang="en-US" sz="3400" dirty="0" smtClean="0"/>
              <a:t>Metamorphic rocks classified into two groups:</a:t>
            </a:r>
          </a:p>
          <a:p>
            <a:r>
              <a:rPr lang="en-US" sz="3400" dirty="0" smtClean="0"/>
              <a:t>	- </a:t>
            </a:r>
            <a:r>
              <a:rPr lang="en-US" sz="3400" dirty="0" smtClean="0">
                <a:solidFill>
                  <a:srgbClr val="FF0000"/>
                </a:solidFill>
              </a:rPr>
              <a:t>foliated </a:t>
            </a:r>
            <a:r>
              <a:rPr lang="en-US" sz="3400" dirty="0" smtClean="0"/>
              <a:t>(leaf-like) rocks</a:t>
            </a:r>
          </a:p>
          <a:p>
            <a:r>
              <a:rPr lang="en-US" sz="3400" dirty="0" smtClean="0"/>
              <a:t>		- consist of compressed, parallel bands of 			minerals (look striped)</a:t>
            </a:r>
          </a:p>
          <a:p>
            <a:r>
              <a:rPr lang="en-US" sz="3400" dirty="0" smtClean="0"/>
              <a:t>	- </a:t>
            </a:r>
            <a:r>
              <a:rPr lang="en-US" sz="3400" dirty="0" err="1" smtClean="0">
                <a:solidFill>
                  <a:srgbClr val="FF0000"/>
                </a:solidFill>
              </a:rPr>
              <a:t>unfoliated</a:t>
            </a:r>
            <a:r>
              <a:rPr lang="en-US" sz="3400" dirty="0" smtClean="0"/>
              <a:t> rocks</a:t>
            </a:r>
          </a:p>
          <a:p>
            <a:r>
              <a:rPr lang="en-US" sz="3400" dirty="0" smtClean="0"/>
              <a:t>		- these are not banded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66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7886700" cy="57573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Common foliated rocks are </a:t>
            </a:r>
            <a:r>
              <a:rPr lang="en-US" sz="2400" dirty="0" smtClean="0">
                <a:solidFill>
                  <a:srgbClr val="FF0000"/>
                </a:solidFill>
              </a:rPr>
              <a:t>slate, schist, and gneiss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Slate </a:t>
            </a:r>
            <a:r>
              <a:rPr lang="en-US" sz="2400" dirty="0" smtClean="0"/>
              <a:t>– formed from compressed shale</a:t>
            </a:r>
          </a:p>
          <a:p>
            <a:r>
              <a:rPr lang="en-US" sz="2400" dirty="0" smtClean="0"/>
              <a:t>		- highly foliated – splits easily into thin smooth slabs</a:t>
            </a:r>
          </a:p>
          <a:p>
            <a:r>
              <a:rPr lang="en-US" sz="2400" dirty="0" smtClean="0"/>
              <a:t>		- used for roofs, sidewalks, billiard tables, and 				chalkboards</a:t>
            </a:r>
          </a:p>
          <a:p>
            <a:r>
              <a:rPr lang="en-US" sz="2400" dirty="0" smtClean="0"/>
              <a:t>		- occurs in many colors: black, blue, green, and red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Schist</a:t>
            </a:r>
            <a:r>
              <a:rPr lang="en-US" sz="2400" dirty="0" smtClean="0"/>
              <a:t> –  formed from continued metamorphism of slate; or            	  	metamorphism of basalt</a:t>
            </a:r>
          </a:p>
          <a:p>
            <a:r>
              <a:rPr lang="en-US" sz="2400" dirty="0" smtClean="0"/>
              <a:t>		- very thin, parallel bands or flakes, of minerals</a:t>
            </a:r>
          </a:p>
          <a:p>
            <a:r>
              <a:rPr lang="en-US" sz="2400" dirty="0" smtClean="0"/>
              <a:t>		- several types, named for the most abundant mineral</a:t>
            </a:r>
          </a:p>
          <a:p>
            <a:r>
              <a:rPr lang="en-US" sz="2400" dirty="0" smtClean="0"/>
              <a:t>		(Example: mica schist has LOTS of mica, talc schist has 		more talc)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20940" cy="507157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Inside earth – molten rock is called </a:t>
            </a:r>
            <a:r>
              <a:rPr lang="en-US" sz="2400" dirty="0" smtClean="0">
                <a:solidFill>
                  <a:srgbClr val="FF0000"/>
                </a:solidFill>
              </a:rPr>
              <a:t>magma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olten material on the surface – called </a:t>
            </a:r>
            <a:r>
              <a:rPr lang="en-US" sz="2400" dirty="0" smtClean="0">
                <a:solidFill>
                  <a:srgbClr val="FF0000"/>
                </a:solidFill>
              </a:rPr>
              <a:t>lava</a:t>
            </a:r>
          </a:p>
          <a:p>
            <a:r>
              <a:rPr lang="en-US" sz="2400" dirty="0" smtClean="0"/>
              <a:t>Rocks characterized by </a:t>
            </a:r>
            <a:r>
              <a:rPr lang="en-US" sz="2400" dirty="0" smtClean="0">
                <a:solidFill>
                  <a:srgbClr val="FF0000"/>
                </a:solidFill>
              </a:rPr>
              <a:t>texture </a:t>
            </a:r>
            <a:r>
              <a:rPr lang="en-US" sz="2400" dirty="0" smtClean="0"/>
              <a:t>(size, shape, and arrangement of particles in rock)</a:t>
            </a:r>
          </a:p>
          <a:p>
            <a:r>
              <a:rPr lang="en-US" sz="2400" dirty="0" smtClean="0"/>
              <a:t>Magma cooling slowly = larger crystals in the rock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Rocks with large crystals – </a:t>
            </a:r>
            <a:r>
              <a:rPr lang="en-US" sz="2400" dirty="0" smtClean="0">
                <a:solidFill>
                  <a:srgbClr val="FF0000"/>
                </a:solidFill>
              </a:rPr>
              <a:t>coarse-grained</a:t>
            </a:r>
            <a:r>
              <a:rPr lang="en-US" sz="2400" dirty="0" smtClean="0"/>
              <a:t> texture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Rock example: </a:t>
            </a:r>
            <a:r>
              <a:rPr lang="en-US" sz="2400" dirty="0" smtClean="0">
                <a:solidFill>
                  <a:srgbClr val="FF0000"/>
                </a:solidFill>
              </a:rPr>
              <a:t>granite</a:t>
            </a:r>
          </a:p>
          <a:p>
            <a:r>
              <a:rPr lang="en-US" sz="2400" dirty="0" smtClean="0"/>
              <a:t>Lava cooling quickly = small crystals in rocks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Rocks with small/no crystals – </a:t>
            </a:r>
            <a:r>
              <a:rPr lang="en-US" sz="2400" dirty="0" smtClean="0">
                <a:solidFill>
                  <a:srgbClr val="FF0000"/>
                </a:solidFill>
              </a:rPr>
              <a:t>fine-grained</a:t>
            </a:r>
            <a:r>
              <a:rPr lang="en-US" sz="2400" dirty="0" smtClean="0"/>
              <a:t> texture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Rock example: </a:t>
            </a:r>
            <a:r>
              <a:rPr lang="en-US" sz="2400" dirty="0" smtClean="0">
                <a:solidFill>
                  <a:srgbClr val="FF0000"/>
                </a:solidFill>
              </a:rPr>
              <a:t>basalt</a:t>
            </a:r>
          </a:p>
          <a:p>
            <a:r>
              <a:rPr lang="en-US" sz="2400" dirty="0" smtClean="0"/>
              <a:t>Rocks cooling TOO quickly to form crystals = </a:t>
            </a:r>
            <a:r>
              <a:rPr lang="en-US" sz="2400" dirty="0" smtClean="0">
                <a:solidFill>
                  <a:srgbClr val="FF0000"/>
                </a:solidFill>
              </a:rPr>
              <a:t>glassy </a:t>
            </a:r>
            <a:r>
              <a:rPr lang="en-US" sz="2400" dirty="0" smtClean="0"/>
              <a:t>texture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Rock example: </a:t>
            </a:r>
            <a:r>
              <a:rPr lang="en-US" sz="2400" dirty="0" smtClean="0">
                <a:solidFill>
                  <a:srgbClr val="FF0000"/>
                </a:solidFill>
              </a:rPr>
              <a:t>obsidian </a:t>
            </a:r>
            <a:r>
              <a:rPr lang="en-US" sz="2400" dirty="0" smtClean="0"/>
              <a:t>(“volcanic glass”)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41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5486400" cy="3686175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3267075"/>
            <a:ext cx="5257800" cy="3590925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5867400" y="6096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6388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Gneiss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Gneiss </a:t>
            </a:r>
            <a:r>
              <a:rPr lang="en-US" sz="2400" dirty="0" smtClean="0"/>
              <a:t>– formed from further metamorphism of schist or 		the metamorphism of granite</a:t>
            </a:r>
          </a:p>
          <a:p>
            <a:r>
              <a:rPr lang="en-US" sz="2400" dirty="0" smtClean="0"/>
              <a:t>		- minerals appear in parallel bands</a:t>
            </a:r>
          </a:p>
          <a:p>
            <a:r>
              <a:rPr lang="en-US" sz="2400" dirty="0" smtClean="0"/>
              <a:t>		- bands are much thicker than schist</a:t>
            </a:r>
          </a:p>
          <a:p>
            <a:r>
              <a:rPr lang="en-US" sz="2400" dirty="0" smtClean="0"/>
              <a:t>		- often used as building stone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en-US" dirty="0"/>
          </a:p>
        </p:txBody>
      </p:sp>
      <p:pic>
        <p:nvPicPr>
          <p:cNvPr id="5" name="Picture 4" descr="Book 8_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3829050" cy="3429000"/>
          </a:xfrm>
          <a:prstGeom prst="rect">
            <a:avLst/>
          </a:prstGeom>
        </p:spPr>
      </p:pic>
      <p:pic>
        <p:nvPicPr>
          <p:cNvPr id="7" name="Content Placeholder 6" descr="Book 8_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3914140" cy="3505200"/>
          </a:xfrm>
        </p:spPr>
      </p:pic>
      <p:sp>
        <p:nvSpPr>
          <p:cNvPr id="8" name="TextBox 7"/>
          <p:cNvSpPr txBox="1"/>
          <p:nvPr/>
        </p:nvSpPr>
        <p:spPr>
          <a:xfrm>
            <a:off x="1143000" y="464820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6482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gneiss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648200"/>
            <a:ext cx="196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Metamorphism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Unfoliated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2397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Quartzite – when quartz sandstone metamorphoses</a:t>
            </a:r>
          </a:p>
          <a:p>
            <a:r>
              <a:rPr lang="en-US" sz="2400" dirty="0" smtClean="0"/>
              <a:t>		- very hard and durable</a:t>
            </a:r>
          </a:p>
          <a:p>
            <a:r>
              <a:rPr lang="en-US" sz="2400" dirty="0" smtClean="0"/>
              <a:t>		- resembles sandstone  (BUT – is not porous)</a:t>
            </a:r>
          </a:p>
          <a:p>
            <a:r>
              <a:rPr lang="en-US" sz="2400" dirty="0" smtClean="0"/>
              <a:t>		- not used for building stone as it is full of cracks</a:t>
            </a:r>
          </a:p>
          <a:p>
            <a:r>
              <a:rPr lang="en-US" sz="2400" dirty="0" smtClean="0"/>
              <a:t>Marble – limestone that undergoes metamorphism </a:t>
            </a:r>
          </a:p>
          <a:p>
            <a:r>
              <a:rPr lang="en-US" sz="2400" dirty="0" smtClean="0"/>
              <a:t>		- harder, coarse, and more crystalline than limestone</a:t>
            </a:r>
          </a:p>
          <a:p>
            <a:r>
              <a:rPr lang="en-US" sz="2400" dirty="0" smtClean="0"/>
              <a:t>		- occurs in many colors</a:t>
            </a:r>
          </a:p>
          <a:p>
            <a:r>
              <a:rPr lang="en-US" sz="2400" dirty="0" smtClean="0"/>
              <a:t>		- used for sculptures and monuments</a:t>
            </a:r>
          </a:p>
          <a:p>
            <a:r>
              <a:rPr lang="en-US" sz="2400" dirty="0" smtClean="0"/>
              <a:t>Anthracite – metamorphosed bituminous coal</a:t>
            </a:r>
          </a:p>
          <a:p>
            <a:r>
              <a:rPr lang="en-US" sz="2400" dirty="0" smtClean="0"/>
              <a:t>		- greater pressures may even change the anthracite 		       into graphite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2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696515"/>
            <a:ext cx="4724400" cy="3161485"/>
          </a:xfrm>
          <a:noFill/>
          <a:ln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304800"/>
            <a:ext cx="5943600" cy="3954463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2057400" y="1219200"/>
            <a:ext cx="10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Quartzite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09600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 of five common rocks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7826376" cy="267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594"/>
                <a:gridCol w="1956594"/>
                <a:gridCol w="1956594"/>
                <a:gridCol w="1956594"/>
              </a:tblGrid>
              <a:tr h="441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89">
                <a:tc>
                  <a:txBody>
                    <a:bodyPr/>
                    <a:lstStyle/>
                    <a:p>
                      <a:r>
                        <a:rPr lang="en-US" dirty="0" smtClean="0"/>
                        <a:t>Shale  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Slate 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Schist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Gneiss</a:t>
                      </a:r>
                      <a:endParaRPr lang="en-US" dirty="0"/>
                    </a:p>
                  </a:txBody>
                  <a:tcPr/>
                </a:tc>
              </a:tr>
              <a:tr h="447189">
                <a:tc>
                  <a:txBody>
                    <a:bodyPr/>
                    <a:lstStyle/>
                    <a:p>
                      <a:r>
                        <a:rPr lang="en-US" dirty="0" smtClean="0"/>
                        <a:t>Sandstone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Quartzite</a:t>
                      </a:r>
                      <a:endParaRPr lang="en-US" dirty="0"/>
                    </a:p>
                  </a:txBody>
                  <a:tcPr/>
                </a:tc>
              </a:tr>
              <a:tr h="447189">
                <a:tc>
                  <a:txBody>
                    <a:bodyPr/>
                    <a:lstStyle/>
                    <a:p>
                      <a:r>
                        <a:rPr lang="en-US" dirty="0" smtClean="0"/>
                        <a:t>Limestone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Marble</a:t>
                      </a:r>
                      <a:endParaRPr lang="en-US" dirty="0"/>
                    </a:p>
                  </a:txBody>
                  <a:tcPr/>
                </a:tc>
              </a:tr>
              <a:tr h="447189">
                <a:tc>
                  <a:txBody>
                    <a:bodyPr/>
                    <a:lstStyle/>
                    <a:p>
                      <a:r>
                        <a:rPr lang="en-US" dirty="0" smtClean="0"/>
                        <a:t>Basalt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Schist</a:t>
                      </a:r>
                      <a:endParaRPr lang="en-US" dirty="0"/>
                    </a:p>
                  </a:txBody>
                  <a:tcPr/>
                </a:tc>
              </a:tr>
              <a:tr h="447189">
                <a:tc>
                  <a:txBody>
                    <a:bodyPr/>
                    <a:lstStyle/>
                    <a:p>
                      <a:r>
                        <a:rPr lang="en-US" dirty="0" smtClean="0"/>
                        <a:t>Granite 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Gneiss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914400"/>
            <a:ext cx="13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rock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914400"/>
            <a:ext cx="19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Metamorphic rock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 ----------------------&gt; Increasing  heat, pressure. and time ------------------------ &gt;</a:t>
            </a:r>
            <a:endParaRPr lang="en-US" dirty="0" smtClean="0"/>
          </a:p>
          <a:p>
            <a:pPr fontAlgn="t"/>
            <a:r>
              <a:rPr lang="en-US" b="1" dirty="0" smtClean="0"/>
              <a:t>---------------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ck 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436880" cy="6324600"/>
          </a:xfrm>
        </p:spPr>
      </p:pic>
    </p:spTree>
    <p:extLst>
      <p:ext uri="{BB962C8B-B14F-4D97-AF65-F5344CB8AC3E}">
        <p14:creationId xmlns="" xmlns:p14="http://schemas.microsoft.com/office/powerpoint/2010/main" val="34301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61972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Three types of rocks are continually being created, changed, and destroyed, and created anew.</a:t>
            </a:r>
          </a:p>
          <a:p>
            <a:r>
              <a:rPr lang="en-US" sz="2000" b="0" dirty="0" smtClean="0"/>
              <a:t>This process is called the </a:t>
            </a:r>
            <a:r>
              <a:rPr lang="en-US" sz="2000" b="0" dirty="0" smtClean="0">
                <a:solidFill>
                  <a:srgbClr val="FF0000"/>
                </a:solidFill>
              </a:rPr>
              <a:t>Rock Cycle</a:t>
            </a:r>
            <a:endParaRPr lang="en-US" sz="2000" b="0" dirty="0">
              <a:solidFill>
                <a:srgbClr val="FF0000"/>
              </a:solidFill>
            </a:endParaRPr>
          </a:p>
          <a:p>
            <a:endParaRPr lang="en-US" sz="2000" b="0" dirty="0" smtClean="0"/>
          </a:p>
          <a:p>
            <a:r>
              <a:rPr lang="en-US" sz="2000" b="0" dirty="0" smtClean="0"/>
              <a:t>Another important material than comes from rocks is </a:t>
            </a:r>
            <a:r>
              <a:rPr lang="en-US" sz="2000" b="0" dirty="0" smtClean="0">
                <a:solidFill>
                  <a:srgbClr val="FF0000"/>
                </a:solidFill>
              </a:rPr>
              <a:t>topsoil</a:t>
            </a:r>
            <a:r>
              <a:rPr lang="en-US" sz="2000" b="0" dirty="0" smtClean="0"/>
              <a:t>. </a:t>
            </a:r>
          </a:p>
          <a:p>
            <a:r>
              <a:rPr lang="en-US" sz="2000" b="0" dirty="0" smtClean="0"/>
              <a:t>	- a mixture of rocks particles and the remains of plants and animals</a:t>
            </a:r>
          </a:p>
          <a:p>
            <a:r>
              <a:rPr lang="en-US" sz="2000" b="0" dirty="0" smtClean="0"/>
              <a:t>	- Topsoil provides the environment in which plants live and grow</a:t>
            </a:r>
          </a:p>
          <a:p>
            <a:r>
              <a:rPr lang="en-US" sz="2000" b="0" dirty="0" smtClean="0"/>
              <a:t>Life on Earth would be impossible without topsoil…….but that’s for another day </a:t>
            </a:r>
            <a:r>
              <a:rPr lang="en-US" sz="2000" b="0" dirty="0" smtClean="0">
                <a:sym typeface="Wingdings" pitchFamily="2" charset="2"/>
              </a:rPr>
              <a:t></a:t>
            </a:r>
            <a:endParaRPr lang="en-US" sz="20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19084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Igneous Rocks</a:t>
            </a:r>
          </a:p>
        </p:txBody>
      </p:sp>
      <p:pic>
        <p:nvPicPr>
          <p:cNvPr id="28675" name="Picture 8" descr="diorite &amp; andesite 4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0" y="1106487"/>
            <a:ext cx="3668713" cy="2627313"/>
          </a:xfrm>
          <a:noFill/>
        </p:spPr>
      </p:pic>
      <p:pic>
        <p:nvPicPr>
          <p:cNvPr id="28676" name="Picture 9" descr="gabbo &amp; basalt 4-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76200"/>
            <a:ext cx="3124200" cy="2590800"/>
          </a:xfrm>
          <a:noFill/>
        </p:spPr>
      </p:pic>
      <p:pic>
        <p:nvPicPr>
          <p:cNvPr id="28677" name="Picture 11" descr="granite &amp; rhyolite 4-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352800"/>
            <a:ext cx="3022600" cy="2281238"/>
          </a:xfrm>
          <a:noFill/>
        </p:spPr>
      </p:pic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914400" y="3733800"/>
            <a:ext cx="272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Diorite and Andesite</a:t>
            </a: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5638800" y="2730500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Gabbro and Basalt</a:t>
            </a: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3581400" y="5791200"/>
            <a:ext cx="2297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Granite (left) and</a:t>
            </a:r>
          </a:p>
          <a:p>
            <a:pPr eaLnBrk="1" hangingPunct="1"/>
            <a:r>
              <a:rPr lang="en-US" altLang="en-US" dirty="0"/>
              <a:t>Rhyolite (right)</a:t>
            </a:r>
          </a:p>
        </p:txBody>
      </p:sp>
    </p:spTree>
    <p:extLst>
      <p:ext uri="{BB962C8B-B14F-4D97-AF65-F5344CB8AC3E}">
        <p14:creationId xmlns="" xmlns:p14="http://schemas.microsoft.com/office/powerpoint/2010/main" val="679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Light-colored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Light-colored rocks </a:t>
            </a:r>
            <a:r>
              <a:rPr lang="en-US" sz="2400" dirty="0" smtClean="0"/>
              <a:t>– consist mainly of minerals quartz and feldspar</a:t>
            </a:r>
          </a:p>
          <a:p>
            <a:r>
              <a:rPr lang="en-US" sz="2400" dirty="0" smtClean="0"/>
              <a:t>Main difference is </a:t>
            </a:r>
            <a:r>
              <a:rPr lang="en-US" sz="2400" dirty="0" smtClean="0">
                <a:solidFill>
                  <a:srgbClr val="FF0000"/>
                </a:solidFill>
              </a:rPr>
              <a:t>crystal size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Granite </a:t>
            </a:r>
            <a:r>
              <a:rPr lang="en-US" sz="2400" dirty="0" smtClean="0"/>
              <a:t>– usually pink or gray in color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Pumice</a:t>
            </a:r>
            <a:r>
              <a:rPr lang="en-US" sz="2400" dirty="0" smtClean="0"/>
              <a:t> – lightweight, sponge-like rock full of holes</a:t>
            </a:r>
          </a:p>
          <a:p>
            <a:r>
              <a:rPr lang="en-US" sz="2400" dirty="0" smtClean="0"/>
              <a:t>Pegmatite – similar to granite but with larger crystals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412229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486400"/>
            <a:ext cx="409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Rushmore National Monument in</a:t>
            </a:r>
          </a:p>
          <a:p>
            <a:r>
              <a:rPr lang="en-US" dirty="0" smtClean="0"/>
              <a:t>South Dakota – is carved out of granite.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4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Dark-colored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33372"/>
          </a:xfrm>
        </p:spPr>
        <p:txBody>
          <a:bodyPr>
            <a:noAutofit/>
          </a:bodyPr>
          <a:lstStyle/>
          <a:p>
            <a:r>
              <a:rPr lang="en-US" sz="2400" dirty="0" smtClean="0"/>
              <a:t>Minerals – </a:t>
            </a:r>
            <a:r>
              <a:rPr lang="en-US" sz="2400" dirty="0" smtClean="0">
                <a:solidFill>
                  <a:srgbClr val="FF0000"/>
                </a:solidFill>
              </a:rPr>
              <a:t>feldspar, </a:t>
            </a:r>
            <a:r>
              <a:rPr lang="en-US" sz="2400" dirty="0" err="1" smtClean="0">
                <a:solidFill>
                  <a:srgbClr val="FF0000"/>
                </a:solidFill>
              </a:rPr>
              <a:t>augite</a:t>
            </a:r>
            <a:r>
              <a:rPr lang="en-US" sz="2400" dirty="0" smtClean="0">
                <a:solidFill>
                  <a:srgbClr val="FF0000"/>
                </a:solidFill>
              </a:rPr>
              <a:t>, olivine</a:t>
            </a:r>
          </a:p>
          <a:p>
            <a:r>
              <a:rPr lang="en-US" sz="2400" dirty="0" smtClean="0"/>
              <a:t>Rocks – </a:t>
            </a:r>
            <a:r>
              <a:rPr lang="en-US" sz="2400" dirty="0" smtClean="0">
                <a:solidFill>
                  <a:srgbClr val="FF0000"/>
                </a:solidFill>
              </a:rPr>
              <a:t>basalt, </a:t>
            </a:r>
            <a:r>
              <a:rPr lang="en-US" sz="2400" dirty="0" err="1" smtClean="0">
                <a:solidFill>
                  <a:srgbClr val="FF0000"/>
                </a:solidFill>
              </a:rPr>
              <a:t>diabase</a:t>
            </a:r>
            <a:r>
              <a:rPr lang="en-US" sz="2400" dirty="0" smtClean="0">
                <a:solidFill>
                  <a:srgbClr val="FF0000"/>
                </a:solidFill>
              </a:rPr>
              <a:t>, gabbro, </a:t>
            </a:r>
          </a:p>
          <a:p>
            <a:r>
              <a:rPr lang="en-US" sz="2400" dirty="0" smtClean="0"/>
              <a:t>Basalt and </a:t>
            </a:r>
            <a:r>
              <a:rPr lang="en-US" sz="2400" dirty="0" err="1" smtClean="0"/>
              <a:t>diabase</a:t>
            </a:r>
            <a:r>
              <a:rPr lang="en-US" sz="2400" dirty="0" smtClean="0"/>
              <a:t> – referred to as </a:t>
            </a:r>
            <a:r>
              <a:rPr lang="en-US" sz="2400" dirty="0" err="1" smtClean="0">
                <a:solidFill>
                  <a:srgbClr val="FF0000"/>
                </a:solidFill>
              </a:rPr>
              <a:t>traprock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Basalt – dark color caused by dark minerals; </a:t>
            </a:r>
            <a:r>
              <a:rPr lang="en-US" sz="2400" dirty="0" smtClean="0">
                <a:solidFill>
                  <a:srgbClr val="FF0000"/>
                </a:solidFill>
              </a:rPr>
              <a:t>most abundant igneous rock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small mineral grains</a:t>
            </a:r>
          </a:p>
          <a:p>
            <a:r>
              <a:rPr lang="en-US" sz="2400" dirty="0" err="1" smtClean="0"/>
              <a:t>Diabase</a:t>
            </a:r>
            <a:r>
              <a:rPr lang="en-US" sz="2400" dirty="0" smtClean="0"/>
              <a:t> – similar to basalt but with </a:t>
            </a:r>
            <a:r>
              <a:rPr lang="en-US" sz="2400" dirty="0" smtClean="0">
                <a:solidFill>
                  <a:srgbClr val="FF0000"/>
                </a:solidFill>
              </a:rPr>
              <a:t>coarser texture</a:t>
            </a:r>
          </a:p>
          <a:p>
            <a:r>
              <a:rPr lang="en-US" sz="2400" dirty="0" smtClean="0"/>
              <a:t>Gabbro – </a:t>
            </a:r>
            <a:r>
              <a:rPr lang="en-US" sz="2400" dirty="0" smtClean="0">
                <a:solidFill>
                  <a:srgbClr val="FF0000"/>
                </a:solidFill>
              </a:rPr>
              <a:t>coarsest grained </a:t>
            </a:r>
            <a:r>
              <a:rPr lang="en-US" sz="2400" dirty="0" smtClean="0"/>
              <a:t>of the dark-colored rocks (“black granite”)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346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114800" cy="28865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4723886" cy="479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12068"/>
            <a:ext cx="286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lava deposit of basalt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369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Pallisades</a:t>
            </a:r>
            <a:r>
              <a:rPr lang="en-US" dirty="0" smtClean="0"/>
              <a:t> – along the Hudson River</a:t>
            </a:r>
          </a:p>
          <a:p>
            <a:r>
              <a:rPr lang="en-US" dirty="0"/>
              <a:t>c</a:t>
            </a:r>
            <a:r>
              <a:rPr lang="en-US" dirty="0" smtClean="0"/>
              <a:t>onsist largely of </a:t>
            </a:r>
            <a:r>
              <a:rPr lang="en-US" dirty="0" err="1" smtClean="0"/>
              <a:t>diabase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1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Particles (sediments) originate in three ways: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weathering </a:t>
            </a:r>
            <a:r>
              <a:rPr lang="en-US" sz="2400" dirty="0" smtClean="0"/>
              <a:t>action of water, wind, and ice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water </a:t>
            </a:r>
            <a:r>
              <a:rPr lang="en-US" sz="2400" dirty="0" smtClean="0">
                <a:solidFill>
                  <a:srgbClr val="FF0000"/>
                </a:solidFill>
              </a:rPr>
              <a:t>dissolution </a:t>
            </a:r>
            <a:r>
              <a:rPr lang="en-US" sz="2400" dirty="0" smtClean="0"/>
              <a:t>of minerals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organic sediments settled </a:t>
            </a:r>
            <a:r>
              <a:rPr lang="en-US" sz="2400" dirty="0" smtClean="0"/>
              <a:t>to ocean floor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810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form from </a:t>
            </a:r>
            <a:r>
              <a:rPr lang="en-US" dirty="0"/>
              <a:t>r</a:t>
            </a:r>
            <a:r>
              <a:rPr lang="en-US" dirty="0" smtClean="0"/>
              <a:t>ock fragments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799"/>
            <a:ext cx="4800600" cy="3595817"/>
          </a:xfrm>
        </p:spPr>
      </p:pic>
      <p:sp>
        <p:nvSpPr>
          <p:cNvPr id="8" name="TextBox 7"/>
          <p:cNvSpPr txBox="1"/>
          <p:nvPr/>
        </p:nvSpPr>
        <p:spPr>
          <a:xfrm>
            <a:off x="5867400" y="2438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Weathering –causes loose particles to collect at the base of mountains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0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1066</TotalTime>
  <Words>918</Words>
  <Application>Microsoft Office PowerPoint</Application>
  <PresentationFormat>On-screen Show (4:3)</PresentationFormat>
  <Paragraphs>236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Angles</vt:lpstr>
      <vt:lpstr>Rocks in Earths Crust</vt:lpstr>
      <vt:lpstr>How rocks were formed</vt:lpstr>
      <vt:lpstr>Igneous Rocks</vt:lpstr>
      <vt:lpstr>Igneous Rocks</vt:lpstr>
      <vt:lpstr>Light-colored igneous rocks</vt:lpstr>
      <vt:lpstr>Dark-colored igneous rocks</vt:lpstr>
      <vt:lpstr>allli</vt:lpstr>
      <vt:lpstr>Sedimentary rocks</vt:lpstr>
      <vt:lpstr>Sedimentary form from rock fragments</vt:lpstr>
      <vt:lpstr>Layers of sedimentation</vt:lpstr>
      <vt:lpstr>Rock fragments</vt:lpstr>
      <vt:lpstr>Classifying sedimentary rocks</vt:lpstr>
      <vt:lpstr>Sedimentary Rocks</vt:lpstr>
      <vt:lpstr>Rocks formed by chemical action</vt:lpstr>
      <vt:lpstr>Dissolution of Minerals</vt:lpstr>
      <vt:lpstr>Evaporites</vt:lpstr>
      <vt:lpstr>Rocks Formed by chemical action</vt:lpstr>
      <vt:lpstr>Limestone</vt:lpstr>
      <vt:lpstr>Rocks formed from organic materials</vt:lpstr>
      <vt:lpstr>Chalk – White Cliffs of Dover in England</vt:lpstr>
      <vt:lpstr>coal</vt:lpstr>
      <vt:lpstr>Formation of coal</vt:lpstr>
      <vt:lpstr>Peat formation</vt:lpstr>
      <vt:lpstr>Lignite formation</vt:lpstr>
      <vt:lpstr>Bituminous coal formation</vt:lpstr>
      <vt:lpstr>Anthracite coal formation</vt:lpstr>
      <vt:lpstr>Oil and natural gas</vt:lpstr>
      <vt:lpstr>Metamorphic rocks</vt:lpstr>
      <vt:lpstr>Foliated metamorphic rocks</vt:lpstr>
      <vt:lpstr>Slide 30</vt:lpstr>
      <vt:lpstr>Foliated metamorphic rock</vt:lpstr>
      <vt:lpstr>Foliated metamorphic rocks</vt:lpstr>
      <vt:lpstr>Unfoliated metamorphic rocks</vt:lpstr>
      <vt:lpstr>Slide 34</vt:lpstr>
      <vt:lpstr>Metamorphism of five common rocks</vt:lpstr>
      <vt:lpstr>Slide 36</vt:lpstr>
      <vt:lpstr>Rock cycle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in Earths Crust</dc:title>
  <dc:creator>Alma Huckaby</dc:creator>
  <cp:lastModifiedBy>EPISD</cp:lastModifiedBy>
  <cp:revision>35</cp:revision>
  <dcterms:created xsi:type="dcterms:W3CDTF">2013-09-22T00:44:46Z</dcterms:created>
  <dcterms:modified xsi:type="dcterms:W3CDTF">2013-10-01T15:35:23Z</dcterms:modified>
</cp:coreProperties>
</file>