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5"/>
  </p:notesMasterIdLst>
  <p:sldIdLst>
    <p:sldId id="256" r:id="rId2"/>
    <p:sldId id="267" r:id="rId3"/>
    <p:sldId id="257" r:id="rId4"/>
    <p:sldId id="258" r:id="rId5"/>
    <p:sldId id="281" r:id="rId6"/>
    <p:sldId id="259" r:id="rId7"/>
    <p:sldId id="283" r:id="rId8"/>
    <p:sldId id="260" r:id="rId9"/>
    <p:sldId id="261" r:id="rId10"/>
    <p:sldId id="262" r:id="rId11"/>
    <p:sldId id="263" r:id="rId12"/>
    <p:sldId id="282" r:id="rId13"/>
    <p:sldId id="288" r:id="rId14"/>
    <p:sldId id="264" r:id="rId15"/>
    <p:sldId id="265" r:id="rId16"/>
    <p:sldId id="266" r:id="rId17"/>
    <p:sldId id="268" r:id="rId18"/>
    <p:sldId id="269" r:id="rId19"/>
    <p:sldId id="286" r:id="rId20"/>
    <p:sldId id="284" r:id="rId21"/>
    <p:sldId id="270" r:id="rId22"/>
    <p:sldId id="271" r:id="rId23"/>
    <p:sldId id="272" r:id="rId24"/>
    <p:sldId id="273" r:id="rId25"/>
    <p:sldId id="274" r:id="rId26"/>
    <p:sldId id="287" r:id="rId27"/>
    <p:sldId id="285" r:id="rId28"/>
    <p:sldId id="275" r:id="rId29"/>
    <p:sldId id="276" r:id="rId30"/>
    <p:sldId id="277" r:id="rId31"/>
    <p:sldId id="278" r:id="rId32"/>
    <p:sldId id="279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FC24D-8965-4488-8594-9C40833984B5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D9F8D-11DD-4BFA-8F5C-1D792D194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D9F8D-11DD-4BFA-8F5C-1D792D1942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5DA27F-1266-49FA-BF29-A05E6A970258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253ECE-E067-4595-98E4-65B1F1826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Materials of the Lithosphere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Classification based on rock’s texture and mineral composition</a:t>
            </a:r>
          </a:p>
          <a:p>
            <a:r>
              <a:rPr lang="en-US" dirty="0" smtClean="0"/>
              <a:t>Texture:</a:t>
            </a:r>
          </a:p>
          <a:p>
            <a:pPr lvl="1"/>
            <a:r>
              <a:rPr lang="en-US" dirty="0" smtClean="0"/>
              <a:t>Size and arrangement of crystals</a:t>
            </a:r>
          </a:p>
          <a:p>
            <a:pPr lvl="1"/>
            <a:r>
              <a:rPr lang="en-US" dirty="0" smtClean="0"/>
              <a:t>Types</a:t>
            </a:r>
          </a:p>
          <a:p>
            <a:pPr lvl="2"/>
            <a:r>
              <a:rPr lang="en-US" dirty="0" smtClean="0"/>
              <a:t>Fine-grained – fast rate of cooling</a:t>
            </a:r>
          </a:p>
          <a:p>
            <a:pPr lvl="2"/>
            <a:r>
              <a:rPr lang="en-US" dirty="0" smtClean="0"/>
              <a:t>Coarse-grained – slow rate of cooling</a:t>
            </a:r>
          </a:p>
          <a:p>
            <a:pPr lvl="2"/>
            <a:r>
              <a:rPr lang="en-US" dirty="0" err="1" smtClean="0"/>
              <a:t>Porphyritic</a:t>
            </a:r>
            <a:r>
              <a:rPr lang="en-US" dirty="0" smtClean="0"/>
              <a:t> – two crystal sizes; two rates of cooling</a:t>
            </a:r>
          </a:p>
          <a:p>
            <a:pPr lvl="2"/>
            <a:r>
              <a:rPr lang="en-US" dirty="0" smtClean="0"/>
              <a:t>Glassy – very fast rate of cooling</a:t>
            </a:r>
          </a:p>
          <a:p>
            <a:r>
              <a:rPr lang="en-US" sz="2400" dirty="0" smtClean="0"/>
              <a:t>Mineral composition:</a:t>
            </a:r>
          </a:p>
          <a:p>
            <a:pPr lvl="1"/>
            <a:r>
              <a:rPr lang="en-US" dirty="0" smtClean="0"/>
              <a:t>Explained by Bowen’s Reaction Series </a:t>
            </a:r>
          </a:p>
          <a:p>
            <a:pPr lvl="2"/>
            <a:r>
              <a:rPr lang="en-US" dirty="0" smtClean="0"/>
              <a:t>Shows the order of mineral crystallization</a:t>
            </a:r>
          </a:p>
          <a:p>
            <a:pPr lvl="1"/>
            <a:r>
              <a:rPr lang="en-US" dirty="0" smtClean="0"/>
              <a:t>Influenced by crystal settling in the magma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Igneous Rock – Classification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Basaltic Rocks</a:t>
            </a:r>
          </a:p>
          <a:p>
            <a:pPr lvl="1"/>
            <a:r>
              <a:rPr lang="en-US" dirty="0" smtClean="0"/>
              <a:t>Derived from the first minerals to crystallize</a:t>
            </a:r>
          </a:p>
          <a:p>
            <a:pPr lvl="1"/>
            <a:r>
              <a:rPr lang="en-US" dirty="0" smtClean="0"/>
              <a:t>Rich in iron and magnesium</a:t>
            </a:r>
          </a:p>
          <a:p>
            <a:pPr lvl="1"/>
            <a:r>
              <a:rPr lang="en-US" dirty="0" smtClean="0"/>
              <a:t>Low in silica</a:t>
            </a:r>
          </a:p>
          <a:p>
            <a:pPr lvl="1"/>
            <a:r>
              <a:rPr lang="en-US" dirty="0" smtClean="0"/>
              <a:t>Common rock is basalt</a:t>
            </a:r>
          </a:p>
          <a:p>
            <a:r>
              <a:rPr lang="en-US" dirty="0" smtClean="0"/>
              <a:t>Granitic Rocks</a:t>
            </a:r>
          </a:p>
          <a:p>
            <a:pPr lvl="1"/>
            <a:r>
              <a:rPr lang="en-US" dirty="0" smtClean="0"/>
              <a:t>From the last minerals to crystallize</a:t>
            </a:r>
          </a:p>
          <a:p>
            <a:pPr lvl="1"/>
            <a:r>
              <a:rPr lang="en-US" dirty="0" smtClean="0"/>
              <a:t>Mainly feldspar and quartz</a:t>
            </a:r>
          </a:p>
          <a:p>
            <a:pPr lvl="1"/>
            <a:r>
              <a:rPr lang="en-US" dirty="0" smtClean="0"/>
              <a:t>High silica content</a:t>
            </a:r>
          </a:p>
          <a:p>
            <a:pPr lvl="1"/>
            <a:r>
              <a:rPr lang="en-US" dirty="0" smtClean="0"/>
              <a:t>Common rock is granite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 – Naming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N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0400" y="1447800"/>
            <a:ext cx="59944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Granite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80px-RhyoliteUSG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0204" y="1447799"/>
            <a:ext cx="5199396" cy="482388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Rhyolite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 from sediment</a:t>
            </a:r>
          </a:p>
          <a:p>
            <a:pPr lvl="1"/>
            <a:r>
              <a:rPr lang="en-US" dirty="0" smtClean="0"/>
              <a:t>Weathered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Form about 75% of the rock outcrops on the continents</a:t>
            </a:r>
          </a:p>
          <a:p>
            <a:r>
              <a:rPr lang="en-US" dirty="0" smtClean="0"/>
              <a:t>Used to construct much of earth’s history</a:t>
            </a:r>
          </a:p>
          <a:p>
            <a:pPr lvl="1"/>
            <a:r>
              <a:rPr lang="en-US" dirty="0" smtClean="0"/>
              <a:t>Clues to past environments</a:t>
            </a:r>
          </a:p>
          <a:p>
            <a:pPr lvl="1"/>
            <a:r>
              <a:rPr lang="en-US" dirty="0" smtClean="0"/>
              <a:t>Provide information about sediment transport</a:t>
            </a:r>
          </a:p>
          <a:p>
            <a:pPr lvl="1"/>
            <a:r>
              <a:rPr lang="en-US" dirty="0" smtClean="0"/>
              <a:t>Rocks often contain fossils</a:t>
            </a:r>
          </a:p>
          <a:p>
            <a:r>
              <a:rPr lang="en-US" dirty="0" smtClean="0"/>
              <a:t>Economic importance</a:t>
            </a:r>
          </a:p>
          <a:p>
            <a:pPr lvl="1"/>
            <a:r>
              <a:rPr lang="en-US" dirty="0" smtClean="0"/>
              <a:t>Coal</a:t>
            </a:r>
          </a:p>
          <a:p>
            <a:pPr lvl="1"/>
            <a:r>
              <a:rPr lang="en-US" dirty="0" smtClean="0"/>
              <a:t>Petroleum and natural gas</a:t>
            </a:r>
          </a:p>
          <a:p>
            <a:pPr lvl="1"/>
            <a:r>
              <a:rPr lang="en-US" dirty="0" smtClean="0"/>
              <a:t>Sources of iron and aluminum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groups based on source of material</a:t>
            </a:r>
          </a:p>
          <a:p>
            <a:pPr lvl="1"/>
            <a:r>
              <a:rPr lang="en-US" dirty="0" err="1" smtClean="0"/>
              <a:t>Detrital</a:t>
            </a:r>
            <a:r>
              <a:rPr lang="en-US" dirty="0" smtClean="0"/>
              <a:t> rocks </a:t>
            </a:r>
          </a:p>
          <a:p>
            <a:pPr lvl="2"/>
            <a:r>
              <a:rPr lang="en-US" dirty="0" smtClean="0"/>
              <a:t>Material is solid particles</a:t>
            </a:r>
          </a:p>
          <a:p>
            <a:pPr lvl="2"/>
            <a:r>
              <a:rPr lang="en-US" dirty="0" smtClean="0"/>
              <a:t>Classified by particle size</a:t>
            </a:r>
          </a:p>
          <a:p>
            <a:pPr lvl="2"/>
            <a:r>
              <a:rPr lang="en-US" dirty="0" smtClean="0"/>
              <a:t>Common rocks:</a:t>
            </a:r>
          </a:p>
          <a:p>
            <a:pPr lvl="3"/>
            <a:r>
              <a:rPr lang="en-US" dirty="0" smtClean="0"/>
              <a:t>Shale (most abundant), sandstone, conglomerate, siltstone</a:t>
            </a:r>
          </a:p>
          <a:p>
            <a:pPr lvl="1"/>
            <a:r>
              <a:rPr lang="en-US" dirty="0" smtClean="0"/>
              <a:t>Chemical rocks</a:t>
            </a:r>
          </a:p>
          <a:p>
            <a:pPr lvl="2"/>
            <a:r>
              <a:rPr lang="en-US" dirty="0" smtClean="0"/>
              <a:t>Derived from material once in solution </a:t>
            </a:r>
            <a:r>
              <a:rPr lang="en-US" smtClean="0"/>
              <a:t>and precipitates </a:t>
            </a:r>
            <a:r>
              <a:rPr lang="en-US" dirty="0" smtClean="0"/>
              <a:t>to form sediment</a:t>
            </a:r>
          </a:p>
          <a:p>
            <a:pPr lvl="3"/>
            <a:r>
              <a:rPr lang="en-US" dirty="0" smtClean="0"/>
              <a:t>Directly precipitated or</a:t>
            </a:r>
          </a:p>
          <a:p>
            <a:pPr lvl="3"/>
            <a:r>
              <a:rPr lang="en-US" dirty="0" smtClean="0"/>
              <a:t>Through life processes (biochemical origin)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Sedimentary - Classification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 Chemical Sedimentary Rocks</a:t>
            </a:r>
          </a:p>
          <a:p>
            <a:pPr lvl="1"/>
            <a:r>
              <a:rPr lang="en-US" dirty="0" smtClean="0"/>
              <a:t>Limestone</a:t>
            </a:r>
          </a:p>
          <a:p>
            <a:pPr lvl="2"/>
            <a:r>
              <a:rPr lang="en-US" dirty="0" smtClean="0"/>
              <a:t>Most abundant chemical rock</a:t>
            </a:r>
          </a:p>
          <a:p>
            <a:pPr lvl="1"/>
            <a:r>
              <a:rPr lang="en-US" dirty="0" smtClean="0"/>
              <a:t>Travertine</a:t>
            </a:r>
          </a:p>
          <a:p>
            <a:pPr lvl="1"/>
            <a:r>
              <a:rPr lang="en-US" dirty="0" smtClean="0"/>
              <a:t>Microcrystalline quartz</a:t>
            </a:r>
          </a:p>
          <a:p>
            <a:pPr lvl="2"/>
            <a:r>
              <a:rPr lang="en-US" dirty="0" err="1" smtClean="0"/>
              <a:t>Chert</a:t>
            </a:r>
            <a:endParaRPr lang="en-US" dirty="0" smtClean="0"/>
          </a:p>
          <a:p>
            <a:pPr lvl="2"/>
            <a:r>
              <a:rPr lang="en-US" dirty="0" smtClean="0"/>
              <a:t>Flint</a:t>
            </a:r>
          </a:p>
          <a:p>
            <a:pPr lvl="2"/>
            <a:r>
              <a:rPr lang="en-US" dirty="0" smtClean="0"/>
              <a:t>Jasper</a:t>
            </a:r>
          </a:p>
          <a:p>
            <a:pPr lvl="2"/>
            <a:r>
              <a:rPr lang="en-US" dirty="0" smtClean="0"/>
              <a:t>Agate </a:t>
            </a:r>
          </a:p>
          <a:p>
            <a:pPr lvl="1"/>
            <a:r>
              <a:rPr lang="en-US" dirty="0" err="1" smtClean="0"/>
              <a:t>Evaporites</a:t>
            </a:r>
            <a:endParaRPr lang="en-US" dirty="0" smtClean="0"/>
          </a:p>
          <a:p>
            <a:pPr lvl="2"/>
            <a:r>
              <a:rPr lang="en-US" dirty="0" smtClean="0"/>
              <a:t>Rock salt</a:t>
            </a:r>
          </a:p>
          <a:p>
            <a:pPr lvl="2"/>
            <a:r>
              <a:rPr lang="en-US" dirty="0" smtClean="0"/>
              <a:t>Gypsum</a:t>
            </a:r>
          </a:p>
          <a:p>
            <a:pPr lvl="1"/>
            <a:r>
              <a:rPr lang="en-US" dirty="0" smtClean="0"/>
              <a:t>Coal </a:t>
            </a:r>
          </a:p>
          <a:p>
            <a:pPr lvl="2"/>
            <a:r>
              <a:rPr lang="en-US" dirty="0" smtClean="0"/>
              <a:t>Lignite</a:t>
            </a:r>
          </a:p>
          <a:p>
            <a:pPr lvl="2"/>
            <a:r>
              <a:rPr lang="en-US" dirty="0" smtClean="0"/>
              <a:t>Bituminous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– Chemical Rocks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Lithification – the process of forming rock</a:t>
            </a:r>
          </a:p>
          <a:p>
            <a:r>
              <a:rPr lang="en-US" dirty="0" smtClean="0"/>
              <a:t>Loose sediments are transformed into solid rock</a:t>
            </a:r>
          </a:p>
          <a:p>
            <a:r>
              <a:rPr lang="en-US" dirty="0" smtClean="0"/>
              <a:t>Lithification processes</a:t>
            </a:r>
          </a:p>
          <a:p>
            <a:pPr lvl="1"/>
            <a:r>
              <a:rPr lang="en-US" dirty="0" smtClean="0"/>
              <a:t>Compaction</a:t>
            </a:r>
          </a:p>
          <a:p>
            <a:pPr lvl="1"/>
            <a:r>
              <a:rPr lang="en-US" dirty="0" smtClean="0"/>
              <a:t>Cementation by the materials</a:t>
            </a:r>
          </a:p>
          <a:p>
            <a:pPr lvl="2"/>
            <a:r>
              <a:rPr lang="en-US" dirty="0" smtClean="0"/>
              <a:t>Calcite</a:t>
            </a:r>
          </a:p>
          <a:p>
            <a:pPr lvl="2"/>
            <a:r>
              <a:rPr lang="en-US" dirty="0" smtClean="0"/>
              <a:t>Silica</a:t>
            </a:r>
          </a:p>
          <a:p>
            <a:pPr lvl="2"/>
            <a:r>
              <a:rPr lang="en-US" dirty="0" smtClean="0"/>
              <a:t>Iron oxide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- Lithification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Strata (or beds) most characteristic</a:t>
            </a:r>
          </a:p>
          <a:p>
            <a:r>
              <a:rPr lang="en-US" dirty="0" smtClean="0"/>
              <a:t>Bedding planes separating strata</a:t>
            </a:r>
          </a:p>
          <a:p>
            <a:r>
              <a:rPr lang="en-US" dirty="0" smtClean="0"/>
              <a:t>Fossils</a:t>
            </a:r>
          </a:p>
          <a:p>
            <a:pPr lvl="1"/>
            <a:r>
              <a:rPr lang="en-US" dirty="0" smtClean="0"/>
              <a:t>Traces or remains of prehistoric life</a:t>
            </a:r>
          </a:p>
          <a:p>
            <a:pPr lvl="1"/>
            <a:r>
              <a:rPr lang="en-US" dirty="0" smtClean="0"/>
              <a:t>Most important inclusion</a:t>
            </a:r>
          </a:p>
          <a:p>
            <a:pPr lvl="1"/>
            <a:r>
              <a:rPr lang="en-US" dirty="0" smtClean="0"/>
              <a:t>Help determine past environments</a:t>
            </a:r>
          </a:p>
          <a:p>
            <a:pPr lvl="1"/>
            <a:r>
              <a:rPr lang="en-US" dirty="0" smtClean="0"/>
              <a:t>Used as time indicators</a:t>
            </a:r>
          </a:p>
          <a:p>
            <a:pPr lvl="1"/>
            <a:r>
              <a:rPr lang="en-US" dirty="0" smtClean="0"/>
              <a:t>Used for matching rocks from different places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Sedimentary Rock Features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MEST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5791200" cy="4343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Limestone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Diagram and discuss the rock cycle</a:t>
            </a:r>
          </a:p>
          <a:p>
            <a:r>
              <a:rPr lang="en-US" dirty="0" smtClean="0"/>
              <a:t>List the geologic processes involved in the formation of each rock group</a:t>
            </a:r>
          </a:p>
          <a:p>
            <a:r>
              <a:rPr lang="en-US" dirty="0" smtClean="0"/>
              <a:t>Briefly explain crystallization of magma</a:t>
            </a:r>
          </a:p>
          <a:p>
            <a:r>
              <a:rPr lang="en-US" dirty="0" smtClean="0"/>
              <a:t>List the criteria used to classify igneous rocks</a:t>
            </a:r>
          </a:p>
          <a:p>
            <a:r>
              <a:rPr lang="en-US" dirty="0" smtClean="0"/>
              <a:t>List the names, textures, and environments of formation for the most common igneous rocks</a:t>
            </a:r>
          </a:p>
          <a:p>
            <a:r>
              <a:rPr lang="en-US" dirty="0" smtClean="0"/>
              <a:t>Discuss the origin of materials that accumulate as sediment</a:t>
            </a:r>
          </a:p>
          <a:p>
            <a:r>
              <a:rPr lang="en-US" dirty="0" smtClean="0"/>
              <a:t>List the criteria used to classify sedimentary rocks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(1)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G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447800"/>
            <a:ext cx="6197600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Conglomerate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“Changed form” rocks</a:t>
            </a:r>
          </a:p>
          <a:p>
            <a:r>
              <a:rPr lang="en-US" dirty="0" smtClean="0"/>
              <a:t>Can form from</a:t>
            </a:r>
          </a:p>
          <a:p>
            <a:pPr lvl="1"/>
            <a:r>
              <a:rPr lang="en-US" dirty="0" smtClean="0"/>
              <a:t>Igneous rocks</a:t>
            </a:r>
          </a:p>
          <a:p>
            <a:pPr lvl="1"/>
            <a:r>
              <a:rPr lang="en-US" dirty="0" smtClean="0"/>
              <a:t>Sedimentary rocks</a:t>
            </a:r>
          </a:p>
          <a:p>
            <a:pPr lvl="1"/>
            <a:r>
              <a:rPr lang="en-US" dirty="0" smtClean="0"/>
              <a:t>Other metamorphic rocks</a:t>
            </a:r>
          </a:p>
          <a:p>
            <a:r>
              <a:rPr lang="en-US" dirty="0" smtClean="0"/>
              <a:t>Degrees of metamorphism</a:t>
            </a:r>
          </a:p>
          <a:p>
            <a:pPr lvl="1"/>
            <a:r>
              <a:rPr lang="en-US" dirty="0" smtClean="0"/>
              <a:t>Shown in the rocks texture and mineralogy</a:t>
            </a:r>
          </a:p>
          <a:p>
            <a:pPr lvl="1"/>
            <a:r>
              <a:rPr lang="en-US" dirty="0" smtClean="0"/>
              <a:t>Types</a:t>
            </a:r>
          </a:p>
          <a:p>
            <a:pPr lvl="2"/>
            <a:r>
              <a:rPr lang="en-US" dirty="0" smtClean="0"/>
              <a:t>Low-grade metamorphism (shale becomes slate)</a:t>
            </a:r>
          </a:p>
          <a:p>
            <a:pPr lvl="2"/>
            <a:r>
              <a:rPr lang="en-US" dirty="0" smtClean="0"/>
              <a:t>High-grade metamorphism (causes the original features to be obliterated)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Rocks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metamorphism</a:t>
            </a:r>
          </a:p>
          <a:p>
            <a:pPr lvl="1"/>
            <a:r>
              <a:rPr lang="en-US" dirty="0" smtClean="0"/>
              <a:t>Over extensive areas</a:t>
            </a:r>
          </a:p>
          <a:p>
            <a:pPr lvl="1"/>
            <a:r>
              <a:rPr lang="en-US" dirty="0" smtClean="0"/>
              <a:t>Produces the greatest volume of metamorphic rock</a:t>
            </a:r>
          </a:p>
          <a:p>
            <a:r>
              <a:rPr lang="en-US" dirty="0" smtClean="0"/>
              <a:t>Contact metamorphism</a:t>
            </a:r>
          </a:p>
          <a:p>
            <a:pPr lvl="1"/>
            <a:r>
              <a:rPr lang="en-US" dirty="0" smtClean="0"/>
              <a:t>Near a mass of magma</a:t>
            </a:r>
          </a:p>
          <a:p>
            <a:pPr lvl="1"/>
            <a:r>
              <a:rPr lang="en-US" dirty="0" smtClean="0"/>
              <a:t>“Bakes” the surrounding rock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Settings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</a:t>
            </a:r>
          </a:p>
          <a:p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From burial</a:t>
            </a:r>
          </a:p>
          <a:p>
            <a:pPr lvl="1"/>
            <a:r>
              <a:rPr lang="en-US" dirty="0" smtClean="0"/>
              <a:t>From stress</a:t>
            </a:r>
          </a:p>
          <a:p>
            <a:r>
              <a:rPr lang="en-US" dirty="0" smtClean="0"/>
              <a:t>Chemically active fluids</a:t>
            </a:r>
          </a:p>
          <a:p>
            <a:pPr lvl="1"/>
            <a:r>
              <a:rPr lang="en-US" dirty="0" smtClean="0"/>
              <a:t>Water (most common fluid)</a:t>
            </a:r>
          </a:p>
          <a:p>
            <a:pPr lvl="1"/>
            <a:r>
              <a:rPr lang="en-US" dirty="0" smtClean="0"/>
              <a:t>Ion exchange among minerals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Agents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Textures</a:t>
            </a:r>
          </a:p>
          <a:p>
            <a:pPr lvl="1"/>
            <a:r>
              <a:rPr lang="en-US" dirty="0" smtClean="0"/>
              <a:t>Foliated</a:t>
            </a:r>
          </a:p>
          <a:p>
            <a:pPr lvl="2"/>
            <a:r>
              <a:rPr lang="en-US" dirty="0" smtClean="0"/>
              <a:t>Minerals in parallel alignment</a:t>
            </a:r>
          </a:p>
          <a:p>
            <a:pPr lvl="2"/>
            <a:r>
              <a:rPr lang="en-US" dirty="0" smtClean="0"/>
              <a:t>Minerals perpendicular to the force</a:t>
            </a:r>
          </a:p>
          <a:p>
            <a:pPr lvl="1"/>
            <a:r>
              <a:rPr lang="en-US" dirty="0" smtClean="0"/>
              <a:t>Nonfoliated</a:t>
            </a:r>
          </a:p>
          <a:p>
            <a:pPr lvl="2"/>
            <a:r>
              <a:rPr lang="en-US" dirty="0" smtClean="0"/>
              <a:t>Contain </a:t>
            </a:r>
            <a:r>
              <a:rPr lang="en-US" dirty="0" err="1" smtClean="0"/>
              <a:t>equidimensional</a:t>
            </a:r>
            <a:r>
              <a:rPr lang="en-US" dirty="0" smtClean="0"/>
              <a:t> crystals</a:t>
            </a:r>
          </a:p>
          <a:p>
            <a:pPr lvl="2"/>
            <a:r>
              <a:rPr lang="en-US" dirty="0" smtClean="0"/>
              <a:t>Resembles a coarse igneous rock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Textures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texture</a:t>
            </a:r>
          </a:p>
          <a:p>
            <a:r>
              <a:rPr lang="en-US" dirty="0" smtClean="0"/>
              <a:t>Two groups – foliated and </a:t>
            </a:r>
            <a:r>
              <a:rPr lang="en-US" dirty="0" err="1" smtClean="0"/>
              <a:t>nonfoliated</a:t>
            </a:r>
            <a:endParaRPr lang="en-US" dirty="0" smtClean="0"/>
          </a:p>
          <a:p>
            <a:pPr lvl="1"/>
            <a:r>
              <a:rPr lang="en-US" dirty="0" smtClean="0"/>
              <a:t>Foliated rocks</a:t>
            </a:r>
          </a:p>
          <a:p>
            <a:pPr lvl="2"/>
            <a:r>
              <a:rPr lang="en-US" dirty="0" smtClean="0"/>
              <a:t>Slate</a:t>
            </a:r>
          </a:p>
          <a:p>
            <a:pPr lvl="3"/>
            <a:r>
              <a:rPr lang="en-US" dirty="0" smtClean="0"/>
              <a:t>Fine-grained</a:t>
            </a:r>
          </a:p>
          <a:p>
            <a:pPr lvl="3"/>
            <a:r>
              <a:rPr lang="en-US" dirty="0" smtClean="0"/>
              <a:t>Splits easily</a:t>
            </a:r>
          </a:p>
          <a:p>
            <a:pPr lvl="2"/>
            <a:r>
              <a:rPr lang="en-US" dirty="0" err="1" smtClean="0"/>
              <a:t>Schists</a:t>
            </a:r>
            <a:endParaRPr lang="en-US" dirty="0" smtClean="0"/>
          </a:p>
          <a:p>
            <a:pPr lvl="3"/>
            <a:r>
              <a:rPr lang="en-US" dirty="0" smtClean="0"/>
              <a:t>Strongly foliated</a:t>
            </a:r>
          </a:p>
          <a:p>
            <a:pPr lvl="3"/>
            <a:r>
              <a:rPr lang="en-US" dirty="0" smtClean="0"/>
              <a:t>“Platy”</a:t>
            </a:r>
          </a:p>
          <a:p>
            <a:pPr lvl="3"/>
            <a:r>
              <a:rPr lang="en-US" dirty="0" smtClean="0"/>
              <a:t>Types based on composition (example: mica schist)</a:t>
            </a:r>
          </a:p>
          <a:p>
            <a:pPr lvl="2"/>
            <a:r>
              <a:rPr lang="en-US" dirty="0" smtClean="0"/>
              <a:t>Gneiss</a:t>
            </a:r>
          </a:p>
          <a:p>
            <a:pPr lvl="3"/>
            <a:r>
              <a:rPr lang="en-US" dirty="0" smtClean="0"/>
              <a:t>Strong segregation of silicate minerals</a:t>
            </a:r>
          </a:p>
          <a:p>
            <a:pPr lvl="3"/>
            <a:r>
              <a:rPr lang="en-US" dirty="0" smtClean="0"/>
              <a:t>“Banded” texture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Classification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H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371600"/>
            <a:ext cx="5867400" cy="44005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Schist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NEI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752600"/>
            <a:ext cx="5588000" cy="4191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Gneiss (pronounced “nice”)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Nonfoliated</a:t>
            </a:r>
          </a:p>
          <a:p>
            <a:pPr lvl="1"/>
            <a:r>
              <a:rPr lang="en-US" dirty="0" smtClean="0"/>
              <a:t>Marble</a:t>
            </a:r>
          </a:p>
          <a:p>
            <a:pPr lvl="2"/>
            <a:r>
              <a:rPr lang="en-US" dirty="0" smtClean="0"/>
              <a:t>Parent rock – limestone</a:t>
            </a:r>
          </a:p>
          <a:p>
            <a:pPr lvl="2"/>
            <a:r>
              <a:rPr lang="en-US" dirty="0" smtClean="0"/>
              <a:t>Calcite crystals</a:t>
            </a:r>
          </a:p>
          <a:p>
            <a:pPr lvl="2"/>
            <a:r>
              <a:rPr lang="en-US" dirty="0" smtClean="0"/>
              <a:t>Used as a building stone</a:t>
            </a:r>
          </a:p>
          <a:p>
            <a:pPr lvl="2"/>
            <a:r>
              <a:rPr lang="en-US" dirty="0" smtClean="0"/>
              <a:t>Variety of colors</a:t>
            </a:r>
          </a:p>
          <a:p>
            <a:pPr lvl="1"/>
            <a:r>
              <a:rPr lang="en-US" dirty="0" smtClean="0"/>
              <a:t>Quartzite</a:t>
            </a:r>
          </a:p>
          <a:p>
            <a:pPr lvl="2"/>
            <a:r>
              <a:rPr lang="en-US" dirty="0" smtClean="0"/>
              <a:t>Parent rock – quartz sandstone</a:t>
            </a:r>
          </a:p>
          <a:p>
            <a:pPr lvl="2"/>
            <a:r>
              <a:rPr lang="en-US" dirty="0" smtClean="0"/>
              <a:t>Quartz grains are fused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Classification (2)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Metallic and nonmetallic mineral resources</a:t>
            </a:r>
          </a:p>
          <a:p>
            <a:r>
              <a:rPr lang="en-US" dirty="0" smtClean="0"/>
              <a:t>Metallic resources:</a:t>
            </a:r>
          </a:p>
          <a:p>
            <a:pPr lvl="1"/>
            <a:r>
              <a:rPr lang="en-US" dirty="0" smtClean="0"/>
              <a:t>Examples: Gold, silver, copper</a:t>
            </a:r>
          </a:p>
          <a:p>
            <a:pPr lvl="1"/>
            <a:r>
              <a:rPr lang="en-US" dirty="0" smtClean="0"/>
              <a:t>Produced by</a:t>
            </a:r>
          </a:p>
          <a:p>
            <a:pPr lvl="2"/>
            <a:r>
              <a:rPr lang="en-US" dirty="0" smtClean="0"/>
              <a:t>Igneous processes</a:t>
            </a:r>
          </a:p>
          <a:p>
            <a:pPr lvl="2"/>
            <a:r>
              <a:rPr lang="en-US" dirty="0" smtClean="0"/>
              <a:t>Metamorphic processes</a:t>
            </a:r>
          </a:p>
          <a:p>
            <a:pPr lvl="1"/>
            <a:r>
              <a:rPr lang="en-US" dirty="0" smtClean="0"/>
              <a:t>Hydrothermal (hot-water) solutions</a:t>
            </a:r>
          </a:p>
          <a:p>
            <a:pPr lvl="2"/>
            <a:r>
              <a:rPr lang="en-US" dirty="0" smtClean="0"/>
              <a:t>Hot</a:t>
            </a:r>
          </a:p>
          <a:p>
            <a:pPr lvl="2"/>
            <a:r>
              <a:rPr lang="en-US" dirty="0" smtClean="0"/>
              <a:t>Contain metal-rich fluids</a:t>
            </a:r>
          </a:p>
          <a:p>
            <a:pPr lvl="2"/>
            <a:r>
              <a:rPr lang="en-US" dirty="0" smtClean="0"/>
              <a:t>Associated with cooling magma bodies</a:t>
            </a:r>
          </a:p>
          <a:p>
            <a:pPr lvl="2"/>
            <a:r>
              <a:rPr lang="en-US" dirty="0" smtClean="0"/>
              <a:t>Types</a:t>
            </a:r>
          </a:p>
          <a:p>
            <a:pPr lvl="3"/>
            <a:r>
              <a:rPr lang="en-US" dirty="0" smtClean="0"/>
              <a:t>Vein deposits occur in fractures or bedding planes</a:t>
            </a:r>
          </a:p>
          <a:p>
            <a:pPr lvl="3"/>
            <a:r>
              <a:rPr lang="en-US" dirty="0" smtClean="0"/>
              <a:t>Disseminated deposits are distributed throughout the rock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Rock and Mineral Resources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Explain the difference between </a:t>
            </a:r>
            <a:r>
              <a:rPr lang="en-US" dirty="0" err="1" smtClean="0"/>
              <a:t>detrital</a:t>
            </a:r>
            <a:r>
              <a:rPr lang="en-US" dirty="0" smtClean="0"/>
              <a:t> and chemical sedimentary rocks</a:t>
            </a:r>
          </a:p>
          <a:p>
            <a:r>
              <a:rPr lang="en-US" dirty="0" smtClean="0"/>
              <a:t>List the names, textures, and environments of formation for the most common sedimentary rocks</a:t>
            </a:r>
          </a:p>
          <a:p>
            <a:r>
              <a:rPr lang="en-US" dirty="0" smtClean="0"/>
              <a:t>List the common features of sedimentary rocks</a:t>
            </a:r>
          </a:p>
          <a:p>
            <a:r>
              <a:rPr lang="en-US" dirty="0" smtClean="0"/>
              <a:t>Describe the agents of metamorphism</a:t>
            </a:r>
          </a:p>
          <a:p>
            <a:r>
              <a:rPr lang="en-US" dirty="0" smtClean="0"/>
              <a:t>List the criteria used to classify metamorphic rocks</a:t>
            </a:r>
          </a:p>
          <a:p>
            <a:r>
              <a:rPr lang="en-US" dirty="0" smtClean="0"/>
              <a:t>List the names, textures, and environments of formation for the most common metamorphic rocks</a:t>
            </a:r>
          </a:p>
          <a:p>
            <a:r>
              <a:rPr lang="en-US" dirty="0" smtClean="0"/>
              <a:t>Discuss metallic and nonmetallic mineral 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(2)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Nonmetallic mineral resources:</a:t>
            </a:r>
          </a:p>
          <a:p>
            <a:pPr lvl="1"/>
            <a:r>
              <a:rPr lang="en-US" dirty="0" smtClean="0"/>
              <a:t>Make use of the materials</a:t>
            </a:r>
          </a:p>
          <a:p>
            <a:pPr lvl="2"/>
            <a:r>
              <a:rPr lang="en-US" dirty="0" smtClean="0"/>
              <a:t>Nonmetallic elements</a:t>
            </a:r>
          </a:p>
          <a:p>
            <a:pPr lvl="2"/>
            <a:r>
              <a:rPr lang="en-US" dirty="0" smtClean="0"/>
              <a:t>Physical or chemical properties</a:t>
            </a:r>
          </a:p>
          <a:p>
            <a:pPr lvl="1"/>
            <a:r>
              <a:rPr lang="en-US" dirty="0" smtClean="0"/>
              <a:t>Two broad groups</a:t>
            </a:r>
          </a:p>
          <a:p>
            <a:pPr lvl="2"/>
            <a:r>
              <a:rPr lang="en-US" dirty="0" smtClean="0"/>
              <a:t>Building materials</a:t>
            </a:r>
          </a:p>
          <a:p>
            <a:pPr lvl="3"/>
            <a:r>
              <a:rPr lang="en-US" dirty="0" smtClean="0"/>
              <a:t>Example: limestone, gypsum</a:t>
            </a:r>
          </a:p>
          <a:p>
            <a:pPr lvl="2"/>
            <a:r>
              <a:rPr lang="en-US" dirty="0" smtClean="0"/>
              <a:t>Industrial minerals</a:t>
            </a:r>
          </a:p>
          <a:p>
            <a:pPr lvl="3"/>
            <a:r>
              <a:rPr lang="en-US" dirty="0" smtClean="0"/>
              <a:t>Example: </a:t>
            </a:r>
            <a:r>
              <a:rPr lang="en-US" dirty="0" err="1" smtClean="0"/>
              <a:t>Flourite</a:t>
            </a:r>
            <a:r>
              <a:rPr lang="en-US" dirty="0" smtClean="0"/>
              <a:t>, corundum, </a:t>
            </a:r>
            <a:r>
              <a:rPr lang="en-US" dirty="0" err="1" smtClean="0"/>
              <a:t>sylvite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and Mineral Resources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Chemical sedimentary rock</a:t>
            </a:r>
          </a:p>
          <a:p>
            <a:r>
              <a:rPr lang="en-US" dirty="0" smtClean="0"/>
              <a:t>Coarse-grained texture</a:t>
            </a:r>
          </a:p>
          <a:p>
            <a:r>
              <a:rPr lang="en-US" dirty="0" smtClean="0"/>
              <a:t>Contact metamorphism</a:t>
            </a:r>
          </a:p>
          <a:p>
            <a:r>
              <a:rPr lang="en-US" dirty="0" err="1" smtClean="0"/>
              <a:t>Crustallization</a:t>
            </a:r>
            <a:endParaRPr lang="en-US" dirty="0" smtClean="0"/>
          </a:p>
          <a:p>
            <a:r>
              <a:rPr lang="en-US" dirty="0" err="1" smtClean="0"/>
              <a:t>Detrital</a:t>
            </a:r>
            <a:r>
              <a:rPr lang="en-US" dirty="0" smtClean="0"/>
              <a:t> sedimentary rock</a:t>
            </a:r>
          </a:p>
          <a:p>
            <a:r>
              <a:rPr lang="en-US" dirty="0" smtClean="0"/>
              <a:t>Disseminated deposit</a:t>
            </a:r>
          </a:p>
          <a:p>
            <a:r>
              <a:rPr lang="en-US" dirty="0" err="1" smtClean="0"/>
              <a:t>Evaporite</a:t>
            </a:r>
            <a:r>
              <a:rPr lang="en-US" dirty="0" smtClean="0"/>
              <a:t> deposit</a:t>
            </a:r>
          </a:p>
          <a:p>
            <a:r>
              <a:rPr lang="en-US" dirty="0" smtClean="0"/>
              <a:t>Extrusive (volcanic)</a:t>
            </a:r>
          </a:p>
          <a:p>
            <a:r>
              <a:rPr lang="en-US" dirty="0" smtClean="0"/>
              <a:t>Fine-grained texture</a:t>
            </a:r>
          </a:p>
          <a:p>
            <a:r>
              <a:rPr lang="en-US" dirty="0" smtClean="0"/>
              <a:t>Foliated texture</a:t>
            </a:r>
          </a:p>
          <a:p>
            <a:r>
              <a:rPr lang="en-US" dirty="0" smtClean="0"/>
              <a:t>Glassy texture</a:t>
            </a:r>
          </a:p>
          <a:p>
            <a:r>
              <a:rPr lang="en-US" dirty="0" smtClean="0"/>
              <a:t>Hydrothermal 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Igneous rock</a:t>
            </a:r>
          </a:p>
          <a:p>
            <a:r>
              <a:rPr lang="en-US" dirty="0" smtClean="0"/>
              <a:t>Intrusive (plutonic)</a:t>
            </a:r>
          </a:p>
          <a:p>
            <a:r>
              <a:rPr lang="en-US" dirty="0" smtClean="0"/>
              <a:t>Lava</a:t>
            </a:r>
          </a:p>
          <a:p>
            <a:r>
              <a:rPr lang="en-US" dirty="0" smtClean="0"/>
              <a:t>Lithification</a:t>
            </a:r>
          </a:p>
          <a:p>
            <a:r>
              <a:rPr lang="en-US" dirty="0" smtClean="0"/>
              <a:t>Magma</a:t>
            </a:r>
          </a:p>
          <a:p>
            <a:r>
              <a:rPr lang="en-US" dirty="0" smtClean="0"/>
              <a:t>Metamorphic rock</a:t>
            </a:r>
          </a:p>
          <a:p>
            <a:r>
              <a:rPr lang="en-US" dirty="0" smtClean="0"/>
              <a:t>Nonfoliated</a:t>
            </a:r>
          </a:p>
          <a:p>
            <a:r>
              <a:rPr lang="en-US" dirty="0" err="1" smtClean="0"/>
              <a:t>Porphyritic</a:t>
            </a:r>
            <a:r>
              <a:rPr lang="en-US" dirty="0" smtClean="0"/>
              <a:t> texture</a:t>
            </a:r>
          </a:p>
          <a:p>
            <a:r>
              <a:rPr lang="en-US" dirty="0" smtClean="0"/>
              <a:t>Regional metamorphism</a:t>
            </a:r>
          </a:p>
          <a:p>
            <a:r>
              <a:rPr lang="en-US" dirty="0" smtClean="0"/>
              <a:t>Rock cycle</a:t>
            </a:r>
          </a:p>
          <a:p>
            <a:r>
              <a:rPr lang="en-US" dirty="0" smtClean="0"/>
              <a:t>Sediment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Sedimentary rock</a:t>
            </a:r>
          </a:p>
          <a:p>
            <a:r>
              <a:rPr lang="en-US" dirty="0" smtClean="0"/>
              <a:t>Strata (beds)</a:t>
            </a:r>
          </a:p>
          <a:p>
            <a:r>
              <a:rPr lang="en-US" dirty="0" smtClean="0"/>
              <a:t>Texture</a:t>
            </a:r>
          </a:p>
          <a:p>
            <a:r>
              <a:rPr lang="en-US" dirty="0" smtClean="0"/>
              <a:t>Vein deposit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Shows relations among the 3 rock types</a:t>
            </a:r>
          </a:p>
          <a:p>
            <a:r>
              <a:rPr lang="en-US" dirty="0" smtClean="0"/>
              <a:t>Proposed by James Hutton – late 1700’s</a:t>
            </a:r>
          </a:p>
          <a:p>
            <a:r>
              <a:rPr lang="en-US" dirty="0" smtClean="0"/>
              <a:t>Cycle:</a:t>
            </a:r>
          </a:p>
          <a:p>
            <a:pPr lvl="1"/>
            <a:r>
              <a:rPr lang="en-US" dirty="0" smtClean="0"/>
              <a:t>Magma </a:t>
            </a:r>
          </a:p>
          <a:p>
            <a:pPr lvl="2"/>
            <a:r>
              <a:rPr lang="en-US" dirty="0" smtClean="0"/>
              <a:t>crystallization</a:t>
            </a:r>
          </a:p>
          <a:p>
            <a:pPr lvl="1"/>
            <a:r>
              <a:rPr lang="en-US" dirty="0" smtClean="0"/>
              <a:t>Igneous rock</a:t>
            </a:r>
          </a:p>
          <a:p>
            <a:pPr lvl="2"/>
            <a:r>
              <a:rPr lang="en-US" dirty="0" smtClean="0"/>
              <a:t>weathering, transportation, deposition </a:t>
            </a:r>
          </a:p>
          <a:p>
            <a:pPr lvl="1"/>
            <a:r>
              <a:rPr lang="en-US" dirty="0" smtClean="0"/>
              <a:t>Sediment</a:t>
            </a:r>
          </a:p>
          <a:p>
            <a:pPr lvl="2"/>
            <a:r>
              <a:rPr lang="en-US" dirty="0" smtClean="0"/>
              <a:t>lithification</a:t>
            </a:r>
          </a:p>
          <a:p>
            <a:pPr lvl="1"/>
            <a:r>
              <a:rPr lang="en-US" dirty="0" smtClean="0"/>
              <a:t>Sedimentary rock</a:t>
            </a:r>
          </a:p>
          <a:p>
            <a:pPr lvl="2"/>
            <a:r>
              <a:rPr lang="en-US" dirty="0" smtClean="0"/>
              <a:t>metamorphism</a:t>
            </a:r>
          </a:p>
          <a:p>
            <a:pPr lvl="1"/>
            <a:r>
              <a:rPr lang="en-US" dirty="0" smtClean="0"/>
              <a:t>Metamorphic rock</a:t>
            </a:r>
          </a:p>
          <a:p>
            <a:pPr lvl="2"/>
            <a:r>
              <a:rPr lang="en-US" dirty="0" smtClean="0"/>
              <a:t>melting</a:t>
            </a:r>
          </a:p>
          <a:p>
            <a:pPr lvl="1"/>
            <a:r>
              <a:rPr lang="en-US" dirty="0" smtClean="0"/>
              <a:t>Magma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Cycle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ck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3157" y="1481138"/>
            <a:ext cx="597768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Cycle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cycle does not always take place due to “shortcuts” or interruptions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smtClean="0"/>
              <a:t>Sedimentary rock melts</a:t>
            </a:r>
          </a:p>
          <a:p>
            <a:pPr lvl="2"/>
            <a:r>
              <a:rPr lang="en-US" dirty="0" smtClean="0"/>
              <a:t>Igneous rock is metamorphosed</a:t>
            </a:r>
          </a:p>
          <a:p>
            <a:pPr lvl="2"/>
            <a:r>
              <a:rPr lang="en-US" dirty="0" smtClean="0"/>
              <a:t>Sedimentary rock weathers</a:t>
            </a:r>
          </a:p>
          <a:p>
            <a:pPr lvl="2"/>
            <a:r>
              <a:rPr lang="en-US" dirty="0" smtClean="0"/>
              <a:t>Metamorphic rock weathers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Cycle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ckcy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34219"/>
            <a:ext cx="8153400" cy="466338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Cycle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as magma cools and crystallizes</a:t>
            </a:r>
          </a:p>
          <a:p>
            <a:r>
              <a:rPr lang="en-US" dirty="0" smtClean="0"/>
              <a:t>Rocks formed inside Earth </a:t>
            </a:r>
          </a:p>
          <a:p>
            <a:pPr lvl="1"/>
            <a:r>
              <a:rPr lang="en-US" dirty="0" smtClean="0"/>
              <a:t>Mineral crystals cool slowly</a:t>
            </a:r>
          </a:p>
          <a:p>
            <a:pPr lvl="1"/>
            <a:r>
              <a:rPr lang="en-US" dirty="0" smtClean="0"/>
              <a:t>Called plutonic or intrusive rocks</a:t>
            </a:r>
          </a:p>
          <a:p>
            <a:r>
              <a:rPr lang="en-US" dirty="0" smtClean="0"/>
              <a:t>Rocks formed on surface</a:t>
            </a:r>
          </a:p>
          <a:p>
            <a:pPr lvl="1"/>
            <a:r>
              <a:rPr lang="en-US" dirty="0" smtClean="0"/>
              <a:t>Minerals cool quickly</a:t>
            </a:r>
          </a:p>
          <a:p>
            <a:pPr lvl="1"/>
            <a:r>
              <a:rPr lang="en-US" dirty="0" smtClean="0"/>
              <a:t>Called volcanic or extrusive rocks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Ions are arranged in orderly patterns</a:t>
            </a:r>
          </a:p>
          <a:p>
            <a:r>
              <a:rPr lang="en-US" dirty="0" smtClean="0"/>
              <a:t>Crystal size determined by rate of cooling</a:t>
            </a:r>
          </a:p>
          <a:p>
            <a:pPr lvl="1"/>
            <a:r>
              <a:rPr lang="en-US" dirty="0" smtClean="0"/>
              <a:t>Slow rate forms large crystals</a:t>
            </a:r>
          </a:p>
          <a:p>
            <a:pPr lvl="1"/>
            <a:r>
              <a:rPr lang="en-US" dirty="0" smtClean="0"/>
              <a:t>Fast rate forms microscopic crystals</a:t>
            </a:r>
          </a:p>
          <a:p>
            <a:pPr lvl="1"/>
            <a:r>
              <a:rPr lang="en-US" dirty="0" smtClean="0"/>
              <a:t>VERY fast rate forms glass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Igneous Rock -</a:t>
            </a:r>
            <a:br>
              <a:rPr lang="en-US" dirty="0" smtClean="0"/>
            </a:br>
            <a:r>
              <a:rPr lang="en-US" dirty="0" smtClean="0"/>
              <a:t>Crystallization of Magma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951</Words>
  <Application>Microsoft Office PowerPoint</Application>
  <PresentationFormat>On-screen Show (4:3)</PresentationFormat>
  <Paragraphs>259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Rocks</vt:lpstr>
      <vt:lpstr>Objectives (1)</vt:lpstr>
      <vt:lpstr>Objectives (2)</vt:lpstr>
      <vt:lpstr>Rock Cycle</vt:lpstr>
      <vt:lpstr>Rock Cycle</vt:lpstr>
      <vt:lpstr>Rock Cycle</vt:lpstr>
      <vt:lpstr>Rock Cycle</vt:lpstr>
      <vt:lpstr>Igneous Rocks</vt:lpstr>
      <vt:lpstr>Igneous Rock - Crystallization of Magma</vt:lpstr>
      <vt:lpstr>Igneous Rock – Classification</vt:lpstr>
      <vt:lpstr>Igneous Rock – Naming </vt:lpstr>
      <vt:lpstr>Granite</vt:lpstr>
      <vt:lpstr>Rhyolite </vt:lpstr>
      <vt:lpstr>Sedimentary Rocks</vt:lpstr>
      <vt:lpstr>Sedimentary - Classification</vt:lpstr>
      <vt:lpstr>Sedimentary – Chemical Rocks</vt:lpstr>
      <vt:lpstr>Sedimentary - Lithification</vt:lpstr>
      <vt:lpstr>Sedimentary Rock Features</vt:lpstr>
      <vt:lpstr>Limestone</vt:lpstr>
      <vt:lpstr>Conglomerate</vt:lpstr>
      <vt:lpstr>Metamorphic Rocks</vt:lpstr>
      <vt:lpstr>Metamorphic Settings</vt:lpstr>
      <vt:lpstr>Metamorphic Agents</vt:lpstr>
      <vt:lpstr>Metamorphic Textures</vt:lpstr>
      <vt:lpstr>Metamorphic Classification</vt:lpstr>
      <vt:lpstr>Schist</vt:lpstr>
      <vt:lpstr>Gneiss (pronounced “nice”)</vt:lpstr>
      <vt:lpstr>Metamorphic Classification (2)</vt:lpstr>
      <vt:lpstr>Rock and Mineral Resources</vt:lpstr>
      <vt:lpstr>Rock and Mineral Resources</vt:lpstr>
      <vt:lpstr>Key Terms</vt:lpstr>
      <vt:lpstr>Key Terms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</dc:title>
  <dc:creator>EPISD</dc:creator>
  <cp:lastModifiedBy>EPISD</cp:lastModifiedBy>
  <cp:revision>6</cp:revision>
  <dcterms:created xsi:type="dcterms:W3CDTF">2013-07-18T18:01:27Z</dcterms:created>
  <dcterms:modified xsi:type="dcterms:W3CDTF">2013-08-13T20:41:55Z</dcterms:modified>
</cp:coreProperties>
</file>