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8" r:id="rId3"/>
    <p:sldId id="286" r:id="rId4"/>
    <p:sldId id="287" r:id="rId5"/>
    <p:sldId id="268" r:id="rId6"/>
    <p:sldId id="257" r:id="rId7"/>
    <p:sldId id="269" r:id="rId8"/>
    <p:sldId id="259" r:id="rId9"/>
    <p:sldId id="260" r:id="rId10"/>
    <p:sldId id="262" r:id="rId11"/>
    <p:sldId id="272" r:id="rId12"/>
    <p:sldId id="263" r:id="rId13"/>
    <p:sldId id="270" r:id="rId14"/>
    <p:sldId id="261" r:id="rId15"/>
    <p:sldId id="264" r:id="rId16"/>
    <p:sldId id="265" r:id="rId17"/>
    <p:sldId id="271" r:id="rId18"/>
    <p:sldId id="266" r:id="rId19"/>
    <p:sldId id="295" r:id="rId20"/>
    <p:sldId id="305" r:id="rId21"/>
    <p:sldId id="304" r:id="rId22"/>
    <p:sldId id="306" r:id="rId23"/>
    <p:sldId id="308" r:id="rId24"/>
    <p:sldId id="267" r:id="rId25"/>
    <p:sldId id="275" r:id="rId26"/>
    <p:sldId id="290" r:id="rId27"/>
    <p:sldId id="307" r:id="rId28"/>
    <p:sldId id="276" r:id="rId29"/>
    <p:sldId id="289" r:id="rId30"/>
    <p:sldId id="273" r:id="rId31"/>
    <p:sldId id="277" r:id="rId32"/>
    <p:sldId id="309" r:id="rId33"/>
    <p:sldId id="311" r:id="rId34"/>
    <p:sldId id="314" r:id="rId35"/>
    <p:sldId id="312" r:id="rId36"/>
    <p:sldId id="310" r:id="rId37"/>
    <p:sldId id="274" r:id="rId38"/>
    <p:sldId id="313" r:id="rId39"/>
    <p:sldId id="288" r:id="rId40"/>
    <p:sldId id="278" r:id="rId41"/>
    <p:sldId id="279" r:id="rId42"/>
    <p:sldId id="296" r:id="rId43"/>
    <p:sldId id="282" r:id="rId44"/>
    <p:sldId id="294" r:id="rId45"/>
    <p:sldId id="326" r:id="rId46"/>
    <p:sldId id="297" r:id="rId47"/>
    <p:sldId id="285" r:id="rId48"/>
    <p:sldId id="315" r:id="rId49"/>
    <p:sldId id="284" r:id="rId50"/>
    <p:sldId id="300" r:id="rId51"/>
    <p:sldId id="327" r:id="rId52"/>
    <p:sldId id="292" r:id="rId53"/>
    <p:sldId id="328" r:id="rId54"/>
    <p:sldId id="321" r:id="rId55"/>
    <p:sldId id="329" r:id="rId56"/>
    <p:sldId id="330" r:id="rId57"/>
    <p:sldId id="322" r:id="rId58"/>
    <p:sldId id="318" r:id="rId59"/>
    <p:sldId id="323" r:id="rId60"/>
    <p:sldId id="320" r:id="rId61"/>
    <p:sldId id="324" r:id="rId62"/>
    <p:sldId id="319" r:id="rId63"/>
    <p:sldId id="299" r:id="rId64"/>
    <p:sldId id="293" r:id="rId65"/>
    <p:sldId id="303" r:id="rId66"/>
    <p:sldId id="325" r:id="rId67"/>
    <p:sldId id="281" r:id="rId68"/>
    <p:sldId id="316" r:id="rId69"/>
    <p:sldId id="331" r:id="rId70"/>
    <p:sldId id="332" r:id="rId71"/>
    <p:sldId id="333" r:id="rId72"/>
    <p:sldId id="317" r:id="rId73"/>
    <p:sldId id="334" r:id="rId74"/>
    <p:sldId id="335" r:id="rId75"/>
    <p:sldId id="336" r:id="rId76"/>
    <p:sldId id="337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F2206-332D-4115-B7A2-A5D5BC898C1F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17EC5-CFCD-4DF6-B8C8-D385A3DD9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60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17EC5-CFCD-4DF6-B8C8-D385A3DD9CF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7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64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38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44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0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63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7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36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60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44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14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6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6382-C4D3-459A-B2EF-B2A7D0CE485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FAF7-C5AC-4DA6-8F10-15FF8B3F0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785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RBS%20Files\Colleges\PowerPoint%20Presentations\Animations\BlackSmoker2.mpg" TargetMode="External"/><Relationship Id="rId1" Type="http://schemas.openxmlformats.org/officeDocument/2006/relationships/video" Target="file:///C:\RBS%20Files\Colleges\PowerPoint%20Presentations\Animations\BlackSmoker.mp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RBS%20Files\Colleges\PowerPoint%20Presentations\Animations\OceanicConveyorBelt.mpg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RBS%20Files\Colleges\PowerPoint%20Presentations\Animations\AlgalBloom.mpg" TargetMode="External"/><Relationship Id="rId1" Type="http://schemas.openxmlformats.org/officeDocument/2006/relationships/video" Target="file:///C:\RBS%20Files\Colleges\PowerPoint%20Presentations\Animations\ColdWaterUpwelling.mp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Oceans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and Chemical Oceanography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44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Abundant Salts in Seawater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9109809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 weight by percent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Sodium chloride, </a:t>
                      </a:r>
                      <a:r>
                        <a:rPr lang="en-US" dirty="0" err="1" smtClean="0"/>
                        <a:t>NaCl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 chloride, MgCl</a:t>
                      </a: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.38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 sulfate, MgSO</a:t>
                      </a: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.17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 sulfate, CaSO</a:t>
                      </a:r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.13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 sulfate,</a:t>
                      </a:r>
                      <a:r>
                        <a:rPr lang="en-US" baseline="0" dirty="0" smtClean="0"/>
                        <a:t> K</a:t>
                      </a:r>
                      <a:r>
                        <a:rPr lang="en-US" sz="1400" baseline="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sz="1400" baseline="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 Carbonate, CaCO</a:t>
                      </a:r>
                      <a:r>
                        <a:rPr lang="en-US" sz="14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 bromide, MgBr</a:t>
                      </a:r>
                      <a:r>
                        <a:rPr lang="en-US" sz="14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.008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15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FG12_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59" t="1981" r="12959" b="1981"/>
          <a:stretch>
            <a:fillRect/>
          </a:stretch>
        </p:blipFill>
        <p:spPr bwMode="auto">
          <a:xfrm>
            <a:off x="457200" y="287338"/>
            <a:ext cx="8305800" cy="63230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5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Ocean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Dissolved gases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Gases include nitrogen, oxygen, and carbon dioxide</a:t>
            </a:r>
          </a:p>
          <a:p>
            <a:pPr lvl="1"/>
            <a:r>
              <a:rPr lang="en-US" dirty="0" smtClean="0"/>
              <a:t>Dissolved oxygen and  dissolved carbon dioxide in seawater are important for </a:t>
            </a:r>
            <a:r>
              <a:rPr lang="en-US" dirty="0"/>
              <a:t>s</a:t>
            </a:r>
            <a:r>
              <a:rPr lang="en-US" dirty="0" smtClean="0"/>
              <a:t>urvival of ocean organisms (fish, lobsters, clams, seaweed, algae)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6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G12_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" t="25920" r="2040" b="25920"/>
          <a:stretch>
            <a:fillRect/>
          </a:stretch>
        </p:blipFill>
        <p:spPr bwMode="auto">
          <a:xfrm>
            <a:off x="765175" y="1822450"/>
            <a:ext cx="7689850" cy="3375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1001" y="685800"/>
            <a:ext cx="8763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+mj-lt"/>
              </a:rPr>
              <a:t>What is Ocean Water Composed of?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3505200" y="5181600"/>
            <a:ext cx="6096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7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of Ocean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Temperature varies with depth and latitude</a:t>
            </a:r>
          </a:p>
          <a:p>
            <a:r>
              <a:rPr lang="en-US" dirty="0" smtClean="0"/>
              <a:t>Fairly uniform to a depth of 90 meters</a:t>
            </a:r>
          </a:p>
          <a:p>
            <a:r>
              <a:rPr lang="en-US" dirty="0" smtClean="0"/>
              <a:t>This results from surface winds churning the warm, upper layers of water</a:t>
            </a:r>
          </a:p>
          <a:p>
            <a:r>
              <a:rPr lang="en-US" dirty="0" smtClean="0"/>
              <a:t>From a depth of about 90 m to 900 m, at the equator, temperature falls rapidly</a:t>
            </a:r>
          </a:p>
          <a:p>
            <a:r>
              <a:rPr lang="en-US" dirty="0" smtClean="0"/>
              <a:t>In general, surface temperature of ocean water becomes gradually colder traveling from the equator to either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5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Temperature at the Equator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6349373"/>
              </p:ext>
            </p:extLst>
          </p:nvPr>
        </p:nvGraphicFramePr>
        <p:xfrm>
          <a:off x="457200" y="1600200"/>
          <a:ext cx="82296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Depth (meters)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(Celsius)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degrees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 of rapid change</a:t>
                      </a:r>
                    </a:p>
                    <a:p>
                      <a:r>
                        <a:rPr lang="en-US" dirty="0" smtClean="0"/>
                        <a:t>In temperature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</a:p>
                    <a:p>
                      <a:r>
                        <a:rPr lang="en-US" dirty="0" smtClean="0"/>
                        <a:t>300</a:t>
                      </a:r>
                    </a:p>
                    <a:p>
                      <a:r>
                        <a:rPr lang="en-US" dirty="0" smtClean="0"/>
                        <a:t>600</a:t>
                      </a:r>
                    </a:p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</a:p>
                    <a:p>
                      <a:r>
                        <a:rPr lang="en-US" dirty="0" smtClean="0"/>
                        <a:t>15</a:t>
                      </a:r>
                    </a:p>
                    <a:p>
                      <a:r>
                        <a:rPr lang="en-US" dirty="0" smtClean="0"/>
                        <a:t>10</a:t>
                      </a:r>
                    </a:p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 of gradual change in </a:t>
                      </a:r>
                    </a:p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</a:p>
                    <a:p>
                      <a:r>
                        <a:rPr lang="en-US" dirty="0" smtClean="0"/>
                        <a:t>1500</a:t>
                      </a:r>
                    </a:p>
                    <a:p>
                      <a:r>
                        <a:rPr lang="en-US" dirty="0" smtClean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4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 of deepest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Below 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Just above freezing point</a:t>
                      </a:r>
                    </a:p>
                    <a:p>
                      <a:r>
                        <a:rPr lang="en-US" dirty="0" smtClean="0"/>
                        <a:t>of seawater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579523"/>
            <a:ext cx="849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Pure water freezes at 0 degrees, because of dissolved salts, seawater freezes at about 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57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of Ocean Water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of surface water at the equator may be as high as 33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</a:p>
          <a:p>
            <a:r>
              <a:rPr lang="en-US" dirty="0" smtClean="0"/>
              <a:t>Surface water at the poles may be as low as ----2</a:t>
            </a:r>
            <a:r>
              <a:rPr lang="en-US" baseline="30000" dirty="0" smtClean="0"/>
              <a:t>0</a:t>
            </a:r>
            <a:r>
              <a:rPr lang="en-US" dirty="0" smtClean="0"/>
              <a:t>C (close to freezing)</a:t>
            </a:r>
          </a:p>
          <a:p>
            <a:r>
              <a:rPr lang="en-US" dirty="0" smtClean="0"/>
              <a:t>Temperature of surface water changes throughout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2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G12_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" t="3500" r="2000" b="3500"/>
          <a:stretch>
            <a:fillRect/>
          </a:stretch>
        </p:blipFill>
        <p:spPr bwMode="auto">
          <a:xfrm>
            <a:off x="228600" y="918596"/>
            <a:ext cx="5867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16420" y="139987"/>
            <a:ext cx="66845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+mj-lt"/>
              </a:rPr>
              <a:t>Our Layered Oceans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324600" y="737175"/>
            <a:ext cx="23622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6"/>
                </a:solidFill>
              </a:rPr>
              <a:t>Surface mixing zone </a:t>
            </a:r>
            <a:r>
              <a:rPr lang="en-US" altLang="en-US" sz="2400" dirty="0"/>
              <a:t>is warmest; saltiest near bottom of zone.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6"/>
                </a:solidFill>
              </a:rPr>
              <a:t>Transitional zone </a:t>
            </a:r>
            <a:r>
              <a:rPr lang="en-US" altLang="en-US" sz="2400" dirty="0"/>
              <a:t>contains thermocline and halocline.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6"/>
                </a:solidFill>
              </a:rPr>
              <a:t>Deep zone </a:t>
            </a:r>
            <a:r>
              <a:rPr lang="en-US" altLang="en-US" sz="2400" dirty="0"/>
              <a:t>is 2 tons per square inch and coldest in temperature.</a:t>
            </a:r>
          </a:p>
        </p:txBody>
      </p:sp>
    </p:spTree>
    <p:extLst>
      <p:ext uri="{BB962C8B-B14F-4D97-AF65-F5344CB8AC3E}">
        <p14:creationId xmlns:p14="http://schemas.microsoft.com/office/powerpoint/2010/main" xmlns="" val="10839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the Ocean on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bodies of water greatly influence the average temperature of nearby coastal regions</a:t>
            </a:r>
          </a:p>
          <a:p>
            <a:r>
              <a:rPr lang="en-US" dirty="0" smtClean="0"/>
              <a:t>Water ….</a:t>
            </a:r>
          </a:p>
          <a:p>
            <a:pPr lvl="1"/>
            <a:r>
              <a:rPr lang="en-US" dirty="0" smtClean="0"/>
              <a:t>absorbs heat slowly</a:t>
            </a:r>
          </a:p>
          <a:p>
            <a:pPr lvl="1"/>
            <a:r>
              <a:rPr lang="en-US" dirty="0" smtClean="0"/>
              <a:t>holds heat well, and </a:t>
            </a:r>
          </a:p>
          <a:p>
            <a:pPr lvl="1"/>
            <a:r>
              <a:rPr lang="en-US" dirty="0" smtClean="0"/>
              <a:t>gives off heat slowly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 winter, water acts like a radiator; in summer like an air conditioner</a:t>
            </a:r>
          </a:p>
        </p:txBody>
      </p:sp>
    </p:spTree>
    <p:extLst>
      <p:ext uri="{BB962C8B-B14F-4D97-AF65-F5344CB8AC3E}">
        <p14:creationId xmlns:p14="http://schemas.microsoft.com/office/powerpoint/2010/main" xmlns="" val="18337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u="sng" dirty="0">
                <a:cs typeface="Times New Roman" pitchFamily="18" charset="0"/>
              </a:rPr>
              <a:t>Remember, in general, the following are true</a:t>
            </a:r>
            <a:r>
              <a:rPr lang="en-US" altLang="en-US" u="sng" dirty="0" smtClean="0"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u="sng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Surface </a:t>
            </a:r>
            <a:r>
              <a:rPr lang="en-US" altLang="en-US" dirty="0">
                <a:cs typeface="Times New Roman" pitchFamily="18" charset="0"/>
              </a:rPr>
              <a:t>salinities increase near the 20-degree latitudes in the Atlantic and Pacific Oceans.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Salinities </a:t>
            </a:r>
            <a:r>
              <a:rPr lang="en-US" altLang="en-US" dirty="0">
                <a:cs typeface="Times New Roman" pitchFamily="18" charset="0"/>
              </a:rPr>
              <a:t>decrease with depth at the halocline near the equator and the Tropics, but increase at high latitudes where there is </a:t>
            </a:r>
            <a:r>
              <a:rPr lang="en-US" altLang="en-US" u="sng" dirty="0">
                <a:cs typeface="Times New Roman" pitchFamily="18" charset="0"/>
              </a:rPr>
              <a:t>no</a:t>
            </a:r>
            <a:r>
              <a:rPr lang="en-US" altLang="en-US" dirty="0">
                <a:cs typeface="Times New Roman" pitchFamily="18" charset="0"/>
              </a:rPr>
              <a:t> halocline.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5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Ocean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Topics to cover………….</a:t>
            </a:r>
          </a:p>
          <a:p>
            <a:r>
              <a:rPr lang="en-US" dirty="0" smtClean="0"/>
              <a:t>Composition of ocean water</a:t>
            </a:r>
          </a:p>
          <a:p>
            <a:r>
              <a:rPr lang="en-US" dirty="0" smtClean="0"/>
              <a:t>Temperature of ocean water</a:t>
            </a:r>
          </a:p>
          <a:p>
            <a:r>
              <a:rPr lang="en-US" dirty="0" smtClean="0"/>
              <a:t>Effect of the ocean on climate</a:t>
            </a:r>
          </a:p>
          <a:p>
            <a:r>
              <a:rPr lang="en-US" dirty="0" smtClean="0"/>
              <a:t>The ocean floor</a:t>
            </a:r>
          </a:p>
          <a:p>
            <a:r>
              <a:rPr lang="en-US" dirty="0" smtClean="0"/>
              <a:t>Movements of ocean water</a:t>
            </a:r>
          </a:p>
          <a:p>
            <a:r>
              <a:rPr lang="en-US" dirty="0" smtClean="0"/>
              <a:t>Effects of the ocean on the shoreline</a:t>
            </a:r>
          </a:p>
          <a:p>
            <a:r>
              <a:rPr lang="en-US" dirty="0" smtClean="0"/>
              <a:t>Future of the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06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oceanography, a </a:t>
            </a:r>
            <a:r>
              <a:rPr lang="en-US" b="1" dirty="0" smtClean="0"/>
              <a:t>halocline</a:t>
            </a:r>
            <a:r>
              <a:rPr lang="en-US" dirty="0" smtClean="0"/>
              <a:t> is a subtype of </a:t>
            </a:r>
            <a:r>
              <a:rPr lang="en-US" dirty="0" err="1" smtClean="0"/>
              <a:t>chemocline</a:t>
            </a:r>
            <a:r>
              <a:rPr lang="en-US" dirty="0" smtClean="0"/>
              <a:t> caused by a strong, vertical salinity gradient within a body of water.</a:t>
            </a:r>
          </a:p>
          <a:p>
            <a:r>
              <a:rPr lang="en-US" dirty="0" smtClean="0"/>
              <a:t>Because salinity (with temperature) affects the density of seawater, it can play a role in its vertical stratification.</a:t>
            </a:r>
          </a:p>
          <a:p>
            <a:r>
              <a:rPr lang="en-US" dirty="0" smtClean="0"/>
              <a:t>This Increase in salinity by one kg/m</a:t>
            </a:r>
            <a:r>
              <a:rPr lang="en-US" baseline="30000" dirty="0" smtClean="0"/>
              <a:t>3</a:t>
            </a:r>
            <a:r>
              <a:rPr lang="en-US" dirty="0" smtClean="0"/>
              <a:t> results in an increase of seawater density of around 0.7 kg/m</a:t>
            </a:r>
            <a:r>
              <a:rPr lang="en-US" baseline="30000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u="sng" dirty="0" smtClean="0">
                <a:cs typeface="Times New Roman" pitchFamily="18" charset="0"/>
              </a:rPr>
              <a:t>Remember, in general, the following are true: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(continued)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Temperature and density are mostly inversely proportional to each other.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Temperatures in the oceans drop at the </a:t>
            </a:r>
            <a:r>
              <a:rPr lang="en-US" altLang="en-US" dirty="0" err="1" smtClean="0">
                <a:cs typeface="Times New Roman" pitchFamily="18" charset="0"/>
              </a:rPr>
              <a:t>thermocline</a:t>
            </a:r>
            <a:r>
              <a:rPr lang="en-US" altLang="en-US" dirty="0" smtClean="0">
                <a:cs typeface="Times New Roman" pitchFamily="18" charset="0"/>
              </a:rPr>
              <a:t> except for at high latitudes where they remain constant.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Thermocline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err="1" smtClean="0"/>
              <a:t>thermocline</a:t>
            </a:r>
            <a:r>
              <a:rPr lang="en-US" dirty="0" smtClean="0"/>
              <a:t> is a thin but distinct layer in a large body of fluid in which temperature changes more rapidly with depth than it does in the layers above or below. </a:t>
            </a:r>
          </a:p>
          <a:p>
            <a:r>
              <a:rPr lang="en-US" dirty="0" smtClean="0"/>
              <a:t>In the ocean, the </a:t>
            </a:r>
            <a:r>
              <a:rPr lang="en-US" dirty="0" err="1" smtClean="0"/>
              <a:t>thermocline</a:t>
            </a:r>
            <a:r>
              <a:rPr lang="en-US" dirty="0" smtClean="0"/>
              <a:t> may be thought of as an invisible blanket which separates the upper mixed layer from the calm deep water below. </a:t>
            </a:r>
            <a:endParaRPr lang="en-US" alt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Floor</a:t>
            </a:r>
            <a:endParaRPr lang="en-US" dirty="0"/>
          </a:p>
        </p:txBody>
      </p:sp>
      <p:pic>
        <p:nvPicPr>
          <p:cNvPr id="4" name="Content Placeholder 3" descr="OCe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686800" cy="504164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the ocean floor</a:t>
            </a:r>
          </a:p>
          <a:p>
            <a:r>
              <a:rPr lang="en-US" dirty="0" smtClean="0"/>
              <a:t>Sailors </a:t>
            </a:r>
            <a:r>
              <a:rPr lang="en-US" i="1" dirty="0" smtClean="0">
                <a:solidFill>
                  <a:schemeClr val="accent6"/>
                </a:solidFill>
              </a:rPr>
              <a:t>sounded</a:t>
            </a:r>
            <a:r>
              <a:rPr lang="en-US" dirty="0" smtClean="0"/>
              <a:t> (determined ocean depth) by dropping a measured line with weight tied to it over the side of a ship</a:t>
            </a:r>
          </a:p>
          <a:p>
            <a:r>
              <a:rPr lang="en-US" dirty="0" smtClean="0"/>
              <a:t>Today, oceanographers use </a:t>
            </a:r>
            <a:r>
              <a:rPr lang="en-US" dirty="0" smtClean="0">
                <a:solidFill>
                  <a:schemeClr val="accent6"/>
                </a:solidFill>
              </a:rPr>
              <a:t>echo sounding</a:t>
            </a:r>
          </a:p>
          <a:p>
            <a:pPr lvl="1"/>
            <a:r>
              <a:rPr lang="en-US" dirty="0"/>
              <a:t>Sends out sound waves through the </a:t>
            </a:r>
            <a:r>
              <a:rPr lang="en-US" dirty="0" smtClean="0"/>
              <a:t>water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Bathyscaphs</a:t>
            </a:r>
            <a:r>
              <a:rPr lang="en-US" dirty="0" smtClean="0"/>
              <a:t> – submarines specially built to explore the ocean floor</a:t>
            </a:r>
          </a:p>
        </p:txBody>
      </p:sp>
    </p:spTree>
    <p:extLst>
      <p:ext uri="{BB962C8B-B14F-4D97-AF65-F5344CB8AC3E}">
        <p14:creationId xmlns:p14="http://schemas.microsoft.com/office/powerpoint/2010/main" xmlns="" val="26425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G12_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0" t="15480" r="960" b="15480"/>
          <a:stretch>
            <a:fillRect/>
          </a:stretch>
        </p:blipFill>
        <p:spPr bwMode="auto">
          <a:xfrm>
            <a:off x="384394" y="1501729"/>
            <a:ext cx="8464550" cy="525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6294" y="55179"/>
            <a:ext cx="86137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+mj-lt"/>
              </a:rPr>
              <a:t>Echo Sounding Used for Mapping Ocean Floor</a:t>
            </a:r>
          </a:p>
        </p:txBody>
      </p:sp>
    </p:spTree>
    <p:extLst>
      <p:ext uri="{BB962C8B-B14F-4D97-AF65-F5344CB8AC3E}">
        <p14:creationId xmlns:p14="http://schemas.microsoft.com/office/powerpoint/2010/main" xmlns="" val="37680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P</a:t>
            </a:r>
            <a:r>
              <a:rPr lang="en-US" altLang="en-US" dirty="0" smtClean="0">
                <a:cs typeface="Times New Roman" pitchFamily="18" charset="0"/>
              </a:rPr>
              <a:t>robably </a:t>
            </a:r>
            <a:r>
              <a:rPr lang="en-US" altLang="en-US" dirty="0">
                <a:cs typeface="Times New Roman" pitchFamily="18" charset="0"/>
              </a:rPr>
              <a:t>have accurately mapped </a:t>
            </a:r>
            <a:r>
              <a:rPr lang="en-US" altLang="en-US" b="1" u="sng" dirty="0">
                <a:cs typeface="Times New Roman" pitchFamily="18" charset="0"/>
              </a:rPr>
              <a:t>only 5%</a:t>
            </a:r>
            <a:r>
              <a:rPr lang="en-US" altLang="en-US" dirty="0">
                <a:cs typeface="Times New Roman" pitchFamily="18" charset="0"/>
              </a:rPr>
              <a:t> of the ocean floor. </a:t>
            </a:r>
            <a:endParaRPr lang="en-US" alt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Currently also using dense satellite altimeter measurements to construct a uniform resolution map of the seafloor topography.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These maps do not have sufficient accuracy and resolution to be used to assess navigational hazards but they are useful for such diverse applications as locating the obstructions/constrictions to the major ocean currents and locating shallow seamounts where fish and lobster are abundant.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05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Mapping </a:t>
            </a:r>
            <a:endParaRPr lang="en-US" dirty="0"/>
          </a:p>
        </p:txBody>
      </p:sp>
      <p:pic>
        <p:nvPicPr>
          <p:cNvPr id="4" name="Content Placeholder 3" descr="OCean floor from satellit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267" y="1600200"/>
            <a:ext cx="8673133" cy="50292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001000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4400" dirty="0">
                <a:latin typeface="+mj-lt"/>
                <a:cs typeface="Times New Roman" pitchFamily="18" charset="0"/>
              </a:rPr>
              <a:t>Ocean </a:t>
            </a:r>
            <a:r>
              <a:rPr lang="en-US" altLang="en-US" sz="4400" dirty="0" smtClean="0">
                <a:latin typeface="+mj-lt"/>
                <a:cs typeface="Times New Roman" pitchFamily="18" charset="0"/>
              </a:rPr>
              <a:t>Topography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3600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>
                <a:cs typeface="Times New Roman" pitchFamily="18" charset="0"/>
              </a:rPr>
              <a:t>*Oceanographers studying the oceans and ocean floor have delineated </a:t>
            </a:r>
            <a:r>
              <a:rPr lang="en-US" altLang="en-US" sz="3600" u="sng" dirty="0">
                <a:cs typeface="Times New Roman" pitchFamily="18" charset="0"/>
              </a:rPr>
              <a:t>three</a:t>
            </a:r>
            <a:r>
              <a:rPr lang="en-US" altLang="en-US" sz="3600" dirty="0">
                <a:cs typeface="Times New Roman" pitchFamily="18" charset="0"/>
              </a:rPr>
              <a:t> (3) major units: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>
                <a:cs typeface="Times New Roman" pitchFamily="18" charset="0"/>
              </a:rPr>
              <a:t>1.  Continental margin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>
                <a:cs typeface="Times New Roman" pitchFamily="18" charset="0"/>
              </a:rPr>
              <a:t>2. </a:t>
            </a:r>
            <a:r>
              <a:rPr lang="en-US" altLang="en-US" sz="3600" dirty="0" smtClean="0">
                <a:cs typeface="Times New Roman" pitchFamily="18" charset="0"/>
              </a:rPr>
              <a:t> Ocean </a:t>
            </a:r>
            <a:r>
              <a:rPr lang="en-US" altLang="en-US" sz="3600" dirty="0">
                <a:cs typeface="Times New Roman" pitchFamily="18" charset="0"/>
              </a:rPr>
              <a:t>basin floor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>
                <a:cs typeface="Times New Roman" pitchFamily="18" charset="0"/>
              </a:rPr>
              <a:t>3. </a:t>
            </a:r>
            <a:r>
              <a:rPr lang="en-US" altLang="en-US" sz="3600" dirty="0" smtClean="0">
                <a:cs typeface="Times New Roman" pitchFamily="18" charset="0"/>
              </a:rPr>
              <a:t> Mid-oceanic </a:t>
            </a:r>
            <a:r>
              <a:rPr lang="en-US" altLang="en-US" sz="3600" dirty="0">
                <a:cs typeface="Times New Roman" pitchFamily="18" charset="0"/>
              </a:rPr>
              <a:t>ridges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>
                <a:cs typeface="Times New Roman" pitchFamily="18" charset="0"/>
              </a:rPr>
              <a:t> 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cs typeface="Times New Roman" pitchFamily="18" charset="0"/>
              </a:rPr>
              <a:t> </a:t>
            </a:r>
            <a:endParaRPr lang="en-US" alt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7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Margin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3800" dirty="0">
                <a:cs typeface="Times New Roman" pitchFamily="18" charset="0"/>
              </a:rPr>
              <a:t>The </a:t>
            </a:r>
            <a:r>
              <a:rPr lang="en-US" altLang="en-US" sz="3800" b="1" dirty="0">
                <a:cs typeface="Times New Roman" pitchFamily="18" charset="0"/>
              </a:rPr>
              <a:t>continental margin</a:t>
            </a:r>
            <a:r>
              <a:rPr lang="en-US" altLang="en-US" sz="3800" dirty="0">
                <a:cs typeface="Times New Roman" pitchFamily="18" charset="0"/>
              </a:rPr>
              <a:t> includes: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800" dirty="0" smtClean="0">
                <a:cs typeface="Times New Roman" pitchFamily="18" charset="0"/>
              </a:rPr>
              <a:t>	</a:t>
            </a:r>
            <a:r>
              <a:rPr lang="en-US" altLang="en-US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>
                <a:solidFill>
                  <a:schemeClr val="accent6"/>
                </a:solidFill>
                <a:cs typeface="Times New Roman" pitchFamily="18" charset="0"/>
              </a:rPr>
              <a:t>Continental shelf </a:t>
            </a:r>
            <a:r>
              <a:rPr lang="en-US" altLang="en-US" sz="3800" dirty="0">
                <a:cs typeface="Times New Roman" pitchFamily="18" charset="0"/>
              </a:rPr>
              <a:t>-- very gentle slope (submerged </a:t>
            </a:r>
            <a:endParaRPr lang="en-US" altLang="en-US" sz="3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800" dirty="0">
                <a:cs typeface="Times New Roman" pitchFamily="18" charset="0"/>
              </a:rPr>
              <a:t>	</a:t>
            </a:r>
            <a:r>
              <a:rPr lang="en-US" altLang="en-US" sz="3800" dirty="0" smtClean="0">
                <a:cs typeface="Times New Roman" pitchFamily="18" charset="0"/>
              </a:rPr>
              <a:t>				land</a:t>
            </a:r>
            <a:r>
              <a:rPr lang="en-US" altLang="en-US" sz="3800" dirty="0"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800" dirty="0" smtClean="0">
                <a:cs typeface="Times New Roman" pitchFamily="18" charset="0"/>
              </a:rPr>
              <a:t>    </a:t>
            </a:r>
            <a:r>
              <a:rPr lang="en-US" alt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>
                <a:solidFill>
                  <a:schemeClr val="accent6"/>
                </a:solidFill>
                <a:cs typeface="Times New Roman" pitchFamily="18" charset="0"/>
              </a:rPr>
              <a:t>Continental slope </a:t>
            </a:r>
            <a:r>
              <a:rPr lang="en-US" altLang="en-US" sz="3800" dirty="0">
                <a:cs typeface="Times New Roman" pitchFamily="18" charset="0"/>
              </a:rPr>
              <a:t>-- steep slope on edge of </a:t>
            </a:r>
            <a:r>
              <a:rPr lang="en-US" altLang="en-US" sz="3800" dirty="0" smtClean="0">
                <a:cs typeface="Times New Roman" pitchFamily="18" charset="0"/>
              </a:rPr>
              <a:t>					continental </a:t>
            </a:r>
            <a:r>
              <a:rPr lang="en-US" altLang="en-US" sz="3800" dirty="0">
                <a:cs typeface="Times New Roman" pitchFamily="18" charset="0"/>
              </a:rPr>
              <a:t>shelf.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800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altLang="en-US" sz="3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>
                <a:solidFill>
                  <a:schemeClr val="accent6"/>
                </a:solidFill>
                <a:cs typeface="Times New Roman" pitchFamily="18" charset="0"/>
              </a:rPr>
              <a:t>Continental rise </a:t>
            </a:r>
            <a:r>
              <a:rPr lang="en-US" altLang="en-US" sz="3800" dirty="0">
                <a:cs typeface="Times New Roman" pitchFamily="18" charset="0"/>
              </a:rPr>
              <a:t>-- gentle slope where trenches do </a:t>
            </a:r>
            <a:r>
              <a:rPr lang="en-US" altLang="en-US" sz="3800" dirty="0" smtClean="0">
                <a:cs typeface="Times New Roman" pitchFamily="18" charset="0"/>
              </a:rPr>
              <a:t>				not </a:t>
            </a:r>
            <a:r>
              <a:rPr lang="en-US" altLang="en-US" sz="3800" dirty="0">
                <a:cs typeface="Times New Roman" pitchFamily="18" charset="0"/>
              </a:rPr>
              <a:t>exist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800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800" b="1" i="1" dirty="0">
                <a:solidFill>
                  <a:schemeClr val="accent6"/>
                </a:solidFill>
                <a:cs typeface="Times New Roman" pitchFamily="18" charset="0"/>
              </a:rPr>
              <a:t>Deep sea fans</a:t>
            </a:r>
            <a:r>
              <a:rPr lang="en-US" altLang="en-US" sz="3800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altLang="en-US" sz="3800" dirty="0">
                <a:cs typeface="Times New Roman" pitchFamily="18" charset="0"/>
              </a:rPr>
              <a:t>exist where sediment is accumulated and falls off of the continental slope. </a:t>
            </a:r>
            <a:endParaRPr lang="en-US" altLang="en-US" sz="3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800" dirty="0" smtClean="0">
                <a:cs typeface="Times New Roman" pitchFamily="18" charset="0"/>
              </a:rPr>
              <a:t>Mixture </a:t>
            </a:r>
            <a:r>
              <a:rPr lang="en-US" altLang="en-US" sz="3800" dirty="0">
                <a:cs typeface="Times New Roman" pitchFamily="18" charset="0"/>
              </a:rPr>
              <a:t>of sediment-laden heavy water forms submarine </a:t>
            </a:r>
            <a:r>
              <a:rPr lang="en-US" altLang="en-US" sz="3800" b="1" i="1" dirty="0">
                <a:solidFill>
                  <a:schemeClr val="accent6"/>
                </a:solidFill>
                <a:cs typeface="Times New Roman" pitchFamily="18" charset="0"/>
              </a:rPr>
              <a:t>turbidity currents</a:t>
            </a:r>
            <a:r>
              <a:rPr lang="en-US" altLang="en-US" sz="3800" dirty="0">
                <a:solidFill>
                  <a:schemeClr val="accent6"/>
                </a:solidFill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800" dirty="0">
                <a:solidFill>
                  <a:srgbClr val="FFC000"/>
                </a:solidFill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6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en-US" b="1"/>
              <a:t>Physical Oceanography</a:t>
            </a:r>
            <a:endParaRPr lang="en-US" alt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105400"/>
            <a:ext cx="7848600" cy="1752600"/>
          </a:xfrm>
        </p:spPr>
        <p:txBody>
          <a:bodyPr/>
          <a:lstStyle/>
          <a:p>
            <a:r>
              <a:rPr lang="en-US" altLang="en-US" dirty="0"/>
              <a:t>How and why ocean currents flow, air-sea interactions such as the generation of waves by the wind.</a:t>
            </a: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1"/>
            <a:ext cx="6096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859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G12_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0" t="21420" r="960" b="21420"/>
          <a:stretch>
            <a:fillRect/>
          </a:stretch>
        </p:blipFill>
        <p:spPr bwMode="auto">
          <a:xfrm>
            <a:off x="685800" y="1828800"/>
            <a:ext cx="7848600" cy="4090988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5486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+mj-lt"/>
              </a:rPr>
              <a:t>Ocean Topography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914400" y="4267200"/>
            <a:ext cx="198120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2743200" y="4495800"/>
            <a:ext cx="14478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3962400" y="4724400"/>
            <a:ext cx="6858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5943600" y="3962400"/>
            <a:ext cx="1219200" cy="15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7264400" y="3162300"/>
            <a:ext cx="647700" cy="292100"/>
          </a:xfrm>
          <a:custGeom>
            <a:avLst/>
            <a:gdLst>
              <a:gd name="T0" fmla="*/ 0 w 408"/>
              <a:gd name="T1" fmla="*/ 184 h 184"/>
              <a:gd name="T2" fmla="*/ 72 w 408"/>
              <a:gd name="T3" fmla="*/ 168 h 184"/>
              <a:gd name="T4" fmla="*/ 200 w 408"/>
              <a:gd name="T5" fmla="*/ 8 h 184"/>
              <a:gd name="T6" fmla="*/ 312 w 408"/>
              <a:gd name="T7" fmla="*/ 16 h 184"/>
              <a:gd name="T8" fmla="*/ 328 w 408"/>
              <a:gd name="T9" fmla="*/ 88 h 184"/>
              <a:gd name="T10" fmla="*/ 408 w 408"/>
              <a:gd name="T11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8" h="184">
                <a:moveTo>
                  <a:pt x="0" y="184"/>
                </a:moveTo>
                <a:cubicBezTo>
                  <a:pt x="18" y="181"/>
                  <a:pt x="52" y="178"/>
                  <a:pt x="72" y="168"/>
                </a:cubicBezTo>
                <a:cubicBezTo>
                  <a:pt x="129" y="139"/>
                  <a:pt x="180" y="68"/>
                  <a:pt x="200" y="8"/>
                </a:cubicBezTo>
                <a:cubicBezTo>
                  <a:pt x="237" y="11"/>
                  <a:pt x="278" y="0"/>
                  <a:pt x="312" y="16"/>
                </a:cubicBezTo>
                <a:cubicBezTo>
                  <a:pt x="334" y="26"/>
                  <a:pt x="316" y="67"/>
                  <a:pt x="328" y="88"/>
                </a:cubicBezTo>
                <a:cubicBezTo>
                  <a:pt x="355" y="136"/>
                  <a:pt x="374" y="150"/>
                  <a:pt x="408" y="184"/>
                </a:cubicBezTo>
              </a:path>
            </a:pathLst>
          </a:custGeom>
          <a:noFill/>
          <a:ln w="0" cap="rnd" cmpd="sng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 flipV="1">
            <a:off x="7620000" y="3276600"/>
            <a:ext cx="6858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543800" y="4419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Seamount</a:t>
            </a:r>
          </a:p>
        </p:txBody>
      </p:sp>
    </p:spTree>
    <p:extLst>
      <p:ext uri="{BB962C8B-B14F-4D97-AF65-F5344CB8AC3E}">
        <p14:creationId xmlns:p14="http://schemas.microsoft.com/office/powerpoint/2010/main" xmlns="" val="34850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  <p:bldP spid="25609" grpId="0" animBg="1"/>
      <p:bldP spid="25611" grpId="0" animBg="1"/>
      <p:bldP spid="256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BlackSmoker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114800" cy="308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BlackSmoker2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114800" cy="308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953000" y="457200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else is at the bottom of the ocean?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105400" y="1828800"/>
            <a:ext cx="33528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Answer: Hydrothermal vents …</a:t>
            </a:r>
            <a:r>
              <a:rPr lang="en-US" altLang="en-US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a.k.a</a:t>
            </a:r>
            <a:r>
              <a:rPr lang="en-US" alt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Black smokers!</a:t>
            </a:r>
          </a:p>
        </p:txBody>
      </p:sp>
    </p:spTree>
    <p:extLst>
      <p:ext uri="{BB962C8B-B14F-4D97-AF65-F5344CB8AC3E}">
        <p14:creationId xmlns:p14="http://schemas.microsoft.com/office/powerpoint/2010/main" xmlns="" val="7282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1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19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9"/>
                </p:tgtEl>
              </p:cMediaNode>
            </p:video>
          </p:childTnLst>
        </p:cTn>
      </p:par>
    </p:tnLst>
    <p:bldLst>
      <p:bldP spid="41990" grpId="0"/>
      <p:bldP spid="419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Oceanic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oceanic zone is subdivided into several zones:</a:t>
            </a:r>
          </a:p>
          <a:p>
            <a:pPr lvl="1"/>
            <a:r>
              <a:rPr lang="en-US" dirty="0" err="1" smtClean="0"/>
              <a:t>Euphotic</a:t>
            </a:r>
            <a:r>
              <a:rPr lang="en-US" dirty="0" smtClean="0"/>
              <a:t> (</a:t>
            </a:r>
            <a:r>
              <a:rPr lang="en-US" dirty="0" err="1" smtClean="0"/>
              <a:t>photic</a:t>
            </a:r>
            <a:r>
              <a:rPr lang="en-US" dirty="0" smtClean="0"/>
              <a:t>) zone</a:t>
            </a:r>
          </a:p>
          <a:p>
            <a:pPr lvl="1"/>
            <a:r>
              <a:rPr lang="en-US" dirty="0" err="1" smtClean="0"/>
              <a:t>Disphotic</a:t>
            </a:r>
            <a:endParaRPr lang="en-US" dirty="0" smtClean="0"/>
          </a:p>
          <a:p>
            <a:pPr lvl="1"/>
            <a:r>
              <a:rPr lang="en-US" dirty="0" err="1" smtClean="0"/>
              <a:t>Aphotic</a:t>
            </a:r>
            <a:r>
              <a:rPr lang="en-US" dirty="0" smtClean="0"/>
              <a:t> zone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Euphotic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called </a:t>
            </a:r>
            <a:r>
              <a:rPr lang="en-US" dirty="0" err="1" smtClean="0"/>
              <a:t>photic</a:t>
            </a:r>
            <a:r>
              <a:rPr lang="en-US" dirty="0" smtClean="0"/>
              <a:t> or sunlit zone</a:t>
            </a:r>
          </a:p>
          <a:p>
            <a:r>
              <a:rPr lang="en-US" dirty="0" smtClean="0"/>
              <a:t>receives enough sunlight to support photosynthesis </a:t>
            </a:r>
          </a:p>
          <a:p>
            <a:r>
              <a:rPr lang="en-US" dirty="0" smtClean="0"/>
              <a:t>temperatures range anywhere from 40 to −3 °C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 and Atolls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Reefs - develop usually in relatively </a:t>
            </a:r>
            <a:r>
              <a:rPr lang="en-US" altLang="en-US" u="sng" dirty="0" smtClean="0">
                <a:cs typeface="Times New Roman" pitchFamily="18" charset="0"/>
              </a:rPr>
              <a:t>shallow</a:t>
            </a:r>
            <a:r>
              <a:rPr lang="en-US" altLang="en-US" dirty="0" smtClean="0">
                <a:cs typeface="Times New Roman" pitchFamily="18" charset="0"/>
              </a:rPr>
              <a:t> water</a:t>
            </a:r>
          </a:p>
          <a:p>
            <a:r>
              <a:rPr lang="en-US" altLang="en-US" dirty="0" smtClean="0">
                <a:cs typeface="Times New Roman" pitchFamily="18" charset="0"/>
              </a:rPr>
              <a:t>where light is present  </a:t>
            </a:r>
          </a:p>
          <a:p>
            <a:r>
              <a:rPr lang="en-US" altLang="en-US" dirty="0" smtClean="0">
                <a:cs typeface="Times New Roman" pitchFamily="18" charset="0"/>
              </a:rPr>
              <a:t>organisms can thrive on nutrients and food sources in a warm water setting </a:t>
            </a:r>
          </a:p>
          <a:p>
            <a:r>
              <a:rPr lang="en-US" altLang="en-US" dirty="0" smtClean="0">
                <a:cs typeface="Times New Roman" pitchFamily="18" charset="0"/>
              </a:rPr>
              <a:t>Atolls develop in response to a sinking of the oceanic crust</a:t>
            </a:r>
            <a:r>
              <a:rPr lang="en-US" altLang="en-US" sz="2000" dirty="0" smtClean="0"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Disphotic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only small amounts of light penetrate</a:t>
            </a:r>
          </a:p>
          <a:p>
            <a:r>
              <a:rPr lang="en-US" dirty="0" smtClean="0"/>
              <a:t>lies below the </a:t>
            </a:r>
            <a:r>
              <a:rPr lang="en-US" dirty="0" err="1" smtClean="0"/>
              <a:t>euphotic</a:t>
            </a:r>
            <a:r>
              <a:rPr lang="en-US" dirty="0" smtClean="0"/>
              <a:t> zone</a:t>
            </a:r>
          </a:p>
          <a:p>
            <a:r>
              <a:rPr lang="en-US" dirty="0" smtClean="0"/>
              <a:t>referred to as Twilight Zone (scarce amount of light)</a:t>
            </a:r>
          </a:p>
          <a:p>
            <a:r>
              <a:rPr lang="en-US" dirty="0" smtClean="0"/>
              <a:t>temperatures range from 4 to 5 °C</a:t>
            </a:r>
          </a:p>
          <a:p>
            <a:r>
              <a:rPr lang="en-US" dirty="0" smtClean="0"/>
              <a:t>pressure higher, can be up to 1,470 psi (10,100,000 Pa) and increases with depth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Aphotic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90% of the ocean in </a:t>
            </a:r>
            <a:r>
              <a:rPr lang="en-US" dirty="0" err="1" smtClean="0"/>
              <a:t>aphotic</a:t>
            </a:r>
            <a:r>
              <a:rPr lang="en-US" dirty="0" smtClean="0"/>
              <a:t> zone </a:t>
            </a:r>
          </a:p>
          <a:p>
            <a:r>
              <a:rPr lang="en-US" dirty="0" smtClean="0"/>
              <a:t>no light penetrates. </a:t>
            </a:r>
          </a:p>
          <a:p>
            <a:r>
              <a:rPr lang="en-US" dirty="0" smtClean="0"/>
              <a:t>also called the midnight zone</a:t>
            </a:r>
          </a:p>
          <a:p>
            <a:r>
              <a:rPr lang="en-US" dirty="0" smtClean="0"/>
              <a:t>water pressure is very intense  </a:t>
            </a:r>
          </a:p>
          <a:p>
            <a:r>
              <a:rPr lang="en-US" dirty="0" smtClean="0"/>
              <a:t>temperatures near freezing range 0 to 6 °C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G12_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" t="1981" r="6000" b="10980"/>
          <a:stretch>
            <a:fillRect/>
          </a:stretch>
        </p:blipFill>
        <p:spPr bwMode="auto">
          <a:xfrm>
            <a:off x="457200" y="1065213"/>
            <a:ext cx="8382000" cy="5527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+mj-lt"/>
              </a:rPr>
              <a:t>Dynamics of Our Ocean Depths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4343400" y="3505200"/>
            <a:ext cx="12954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4343400" y="4800600"/>
            <a:ext cx="914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8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Sea Ocean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Pelagic zone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- the </a:t>
            </a:r>
            <a:r>
              <a:rPr lang="en-US" dirty="0" smtClean="0"/>
              <a:t>ecological realm that includes the entire ocean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water column. Of all the inhabited Earth environments, the pelagic zone has the largest volume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Benthic zone </a:t>
            </a:r>
            <a:r>
              <a:rPr lang="en-US" dirty="0" smtClean="0"/>
              <a:t>- The </a:t>
            </a:r>
            <a:r>
              <a:rPr lang="en-US" b="1" dirty="0" smtClean="0"/>
              <a:t>benthic zone</a:t>
            </a:r>
            <a:r>
              <a:rPr lang="en-US" dirty="0" smtClean="0"/>
              <a:t> is the ecological region at the lowest level of  an ocean or a lake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b="1" i="1" dirty="0">
                <a:solidFill>
                  <a:schemeClr val="accent6"/>
                </a:solidFill>
                <a:cs typeface="Times New Roman" pitchFamily="18" charset="0"/>
              </a:rPr>
              <a:t>Deep ocean trenches</a:t>
            </a:r>
            <a:r>
              <a:rPr lang="en-US" altLang="en-US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(deepest part of ocean) some as deep as 36,000 feet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b="1" i="1" dirty="0">
                <a:solidFill>
                  <a:schemeClr val="accent6"/>
                </a:solidFill>
                <a:cs typeface="Times New Roman" pitchFamily="18" charset="0"/>
              </a:rPr>
              <a:t>Abyssal plains</a:t>
            </a:r>
            <a:r>
              <a:rPr lang="en-US" altLang="en-US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are the flat portions of the deep ocean, likely to be the flattest portions of the earth.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 Isolated </a:t>
            </a:r>
            <a:r>
              <a:rPr lang="en-US" altLang="en-US" dirty="0">
                <a:cs typeface="Times New Roman" pitchFamily="18" charset="0"/>
              </a:rPr>
              <a:t>volcanic peaks (mantle hot spots) are referred to as "</a:t>
            </a:r>
            <a:r>
              <a:rPr lang="en-US" altLang="en-US" b="1" i="1" dirty="0">
                <a:solidFill>
                  <a:schemeClr val="accent6"/>
                </a:solidFill>
                <a:cs typeface="Times New Roman" pitchFamily="18" charset="0"/>
              </a:rPr>
              <a:t>seamounts</a:t>
            </a:r>
            <a:r>
              <a:rPr lang="en-US" altLang="en-US" dirty="0">
                <a:cs typeface="Times New Roman" pitchFamily="18" charset="0"/>
              </a:rPr>
              <a:t>". </a:t>
            </a:r>
            <a:endParaRPr lang="en-US" alt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Likewise </a:t>
            </a:r>
            <a:r>
              <a:rPr lang="en-US" altLang="en-US" dirty="0">
                <a:cs typeface="Times New Roman" pitchFamily="18" charset="0"/>
              </a:rPr>
              <a:t>volcanic cones near mid-oceanic ridges are called seamounts as well. Harry Hess called these “</a:t>
            </a:r>
            <a:r>
              <a:rPr lang="en-US" altLang="en-US" dirty="0" err="1">
                <a:solidFill>
                  <a:schemeClr val="accent6"/>
                </a:solidFill>
                <a:cs typeface="Times New Roman" pitchFamily="18" charset="0"/>
              </a:rPr>
              <a:t>guyots</a:t>
            </a:r>
            <a:r>
              <a:rPr lang="en-US" altLang="en-US" dirty="0">
                <a:cs typeface="Times New Roman" pitchFamily="18" charset="0"/>
              </a:rPr>
              <a:t>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16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b="1"/>
              <a:t>Chemical Oceanography</a:t>
            </a:r>
            <a:endParaRPr lang="en-US" alt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7848600" cy="1752600"/>
          </a:xfrm>
        </p:spPr>
        <p:txBody>
          <a:bodyPr/>
          <a:lstStyle/>
          <a:p>
            <a:r>
              <a:rPr lang="en-US" altLang="en-US" dirty="0"/>
              <a:t>Composition of sea water and the processes controlling and altering its composition, including </a:t>
            </a:r>
            <a:r>
              <a:rPr lang="en-US" altLang="en-US" i="1" dirty="0"/>
              <a:t>marine pollution</a:t>
            </a:r>
            <a:r>
              <a:rPr lang="en-US" altLang="en-US" dirty="0"/>
              <a:t>.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858000" cy="40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859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153400" cy="624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   The Deep Sea </a:t>
            </a:r>
            <a:endParaRPr lang="en-US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4400" b="1" u="sng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3600" b="1" i="1" dirty="0" smtClean="0">
                <a:solidFill>
                  <a:schemeClr val="accent6"/>
                </a:solidFill>
                <a:cs typeface="Times New Roman" pitchFamily="18" charset="0"/>
              </a:rPr>
              <a:t>Mid-oceanic </a:t>
            </a:r>
            <a:r>
              <a:rPr lang="en-US" altLang="en-US" sz="3600" b="1" i="1" dirty="0">
                <a:solidFill>
                  <a:schemeClr val="accent6"/>
                </a:solidFill>
                <a:cs typeface="Times New Roman" pitchFamily="18" charset="0"/>
              </a:rPr>
              <a:t>ridges</a:t>
            </a:r>
            <a:r>
              <a:rPr lang="en-US" altLang="en-US" sz="3600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endParaRPr lang="en-US" altLang="en-US" sz="36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cs typeface="Times New Roman" pitchFamily="18" charset="0"/>
              </a:rPr>
              <a:t>divergent </a:t>
            </a:r>
            <a:r>
              <a:rPr lang="en-US" altLang="en-US" sz="3600" dirty="0">
                <a:cs typeface="Times New Roman" pitchFamily="18" charset="0"/>
              </a:rPr>
              <a:t>plate boundaries occur (Mid-Atlantic) </a:t>
            </a:r>
            <a:endParaRPr lang="en-US" altLang="en-US" sz="36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cs typeface="Times New Roman" pitchFamily="18" charset="0"/>
              </a:rPr>
              <a:t>narrow </a:t>
            </a:r>
            <a:r>
              <a:rPr lang="en-US" altLang="en-US" sz="3600" dirty="0">
                <a:cs typeface="Times New Roman" pitchFamily="18" charset="0"/>
              </a:rPr>
              <a:t>region at the ridge crest is called the </a:t>
            </a:r>
            <a:r>
              <a:rPr lang="en-US" altLang="en-US" sz="3600" b="1" i="1" dirty="0">
                <a:solidFill>
                  <a:schemeClr val="accent6"/>
                </a:solidFill>
                <a:cs typeface="Times New Roman" pitchFamily="18" charset="0"/>
              </a:rPr>
              <a:t>rift zone</a:t>
            </a:r>
            <a:r>
              <a:rPr lang="en-US" altLang="en-US" sz="3600" dirty="0">
                <a:solidFill>
                  <a:schemeClr val="accent6"/>
                </a:solidFill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475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7600" dirty="0" smtClean="0">
                <a:latin typeface="+mj-lt"/>
                <a:cs typeface="Times New Roman" pitchFamily="18" charset="0"/>
              </a:rPr>
              <a:t>Ocean Currents</a:t>
            </a:r>
            <a:r>
              <a:rPr lang="en-US" altLang="en-US" sz="176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17600" dirty="0" smtClean="0">
                <a:latin typeface="+mj-lt"/>
                <a:cs typeface="Times New Roman" pitchFamily="18" charset="0"/>
              </a:rPr>
              <a:t>Tides and Waves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3400" b="1" u="sng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3400" b="1" u="sng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12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2800" dirty="0">
                <a:cs typeface="Times New Roman" pitchFamily="18" charset="0"/>
              </a:rPr>
              <a:t>Ocean circulation:</a:t>
            </a:r>
          </a:p>
          <a:p>
            <a:pPr>
              <a:lnSpc>
                <a:spcPct val="90000"/>
              </a:lnSpc>
            </a:pPr>
            <a:r>
              <a:rPr lang="en-US" altLang="en-US" sz="12800" u="sng" dirty="0" smtClean="0">
                <a:cs typeface="Times New Roman" pitchFamily="18" charset="0"/>
              </a:rPr>
              <a:t>surface </a:t>
            </a:r>
            <a:r>
              <a:rPr lang="en-US" altLang="en-US" sz="12800" u="sng" dirty="0">
                <a:cs typeface="Times New Roman" pitchFamily="18" charset="0"/>
              </a:rPr>
              <a:t>currents</a:t>
            </a:r>
            <a:r>
              <a:rPr lang="en-US" altLang="en-US" sz="12800" dirty="0">
                <a:cs typeface="Times New Roman" pitchFamily="18" charset="0"/>
              </a:rPr>
              <a:t> and </a:t>
            </a:r>
            <a:r>
              <a:rPr lang="en-US" altLang="en-US" sz="12800" u="sng" dirty="0">
                <a:cs typeface="Times New Roman" pitchFamily="18" charset="0"/>
              </a:rPr>
              <a:t>deep-water</a:t>
            </a:r>
            <a:r>
              <a:rPr lang="en-US" altLang="en-US" sz="12800" dirty="0">
                <a:cs typeface="Times New Roman" pitchFamily="18" charset="0"/>
              </a:rPr>
              <a:t> masses</a:t>
            </a:r>
          </a:p>
          <a:p>
            <a:pPr>
              <a:lnSpc>
                <a:spcPct val="90000"/>
              </a:lnSpc>
            </a:pPr>
            <a:r>
              <a:rPr lang="en-US" altLang="en-US" sz="12800" dirty="0" smtClean="0">
                <a:cs typeface="Times New Roman" pitchFamily="18" charset="0"/>
              </a:rPr>
              <a:t>Some </a:t>
            </a:r>
            <a:r>
              <a:rPr lang="en-US" altLang="en-US" sz="12800" dirty="0">
                <a:cs typeface="Times New Roman" pitchFamily="18" charset="0"/>
              </a:rPr>
              <a:t>are short-lived: seasonal and </a:t>
            </a:r>
            <a:r>
              <a:rPr lang="en-US" altLang="en-US" sz="12800" dirty="0" smtClean="0">
                <a:cs typeface="Times New Roman" pitchFamily="18" charset="0"/>
              </a:rPr>
              <a:t>local</a:t>
            </a:r>
          </a:p>
          <a:p>
            <a:pPr>
              <a:lnSpc>
                <a:spcPct val="90000"/>
              </a:lnSpc>
            </a:pPr>
            <a:r>
              <a:rPr lang="en-US" altLang="en-US" sz="12800" dirty="0" smtClean="0">
                <a:cs typeface="Times New Roman" pitchFamily="18" charset="0"/>
              </a:rPr>
              <a:t>Others </a:t>
            </a:r>
            <a:r>
              <a:rPr lang="en-US" altLang="en-US" sz="12800" dirty="0">
                <a:cs typeface="Times New Roman" pitchFamily="18" charset="0"/>
              </a:rPr>
              <a:t>are permanent and extend </a:t>
            </a:r>
            <a:r>
              <a:rPr lang="en-US" altLang="en-US" sz="12800" dirty="0" smtClean="0">
                <a:cs typeface="Times New Roman" pitchFamily="18" charset="0"/>
              </a:rPr>
              <a:t>over </a:t>
            </a:r>
            <a:r>
              <a:rPr lang="en-US" altLang="en-US" sz="12800" dirty="0">
                <a:cs typeface="Times New Roman" pitchFamily="18" charset="0"/>
              </a:rPr>
              <a:t>globe</a:t>
            </a:r>
          </a:p>
          <a:p>
            <a:pPr>
              <a:lnSpc>
                <a:spcPct val="90000"/>
              </a:lnSpc>
            </a:pPr>
            <a:r>
              <a:rPr lang="en-US" altLang="en-US" sz="12800" dirty="0" smtClean="0">
                <a:cs typeface="Times New Roman" pitchFamily="18" charset="0"/>
              </a:rPr>
              <a:t>Generally</a:t>
            </a:r>
            <a:r>
              <a:rPr lang="en-US" altLang="en-US" sz="12800" dirty="0">
                <a:cs typeface="Times New Roman" pitchFamily="18" charset="0"/>
              </a:rPr>
              <a:t>, circulation patterns </a:t>
            </a:r>
            <a:r>
              <a:rPr lang="en-US" altLang="en-US" sz="12800" dirty="0" smtClean="0">
                <a:cs typeface="Times New Roman" pitchFamily="18" charset="0"/>
              </a:rPr>
              <a:t>related </a:t>
            </a:r>
            <a:r>
              <a:rPr lang="en-US" altLang="en-US" sz="12800" dirty="0">
                <a:cs typeface="Times New Roman" pitchFamily="18" charset="0"/>
              </a:rPr>
              <a:t>to climatic conditions and </a:t>
            </a:r>
            <a:r>
              <a:rPr lang="en-US" altLang="en-US" sz="12800" dirty="0" smtClean="0">
                <a:cs typeface="Times New Roman" pitchFamily="18" charset="0"/>
              </a:rPr>
              <a:t>heating </a:t>
            </a:r>
            <a:r>
              <a:rPr lang="en-US" altLang="en-US" sz="12800" dirty="0">
                <a:cs typeface="Times New Roman" pitchFamily="18" charset="0"/>
              </a:rPr>
              <a:t>of the Earth by the </a:t>
            </a:r>
            <a:r>
              <a:rPr lang="en-US" altLang="en-US" sz="12800" dirty="0" smtClean="0">
                <a:cs typeface="Times New Roman" pitchFamily="18" charset="0"/>
              </a:rPr>
              <a:t>sun</a:t>
            </a:r>
            <a:endParaRPr lang="en-US" altLang="en-US" sz="12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637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I</a:t>
            </a:r>
            <a:r>
              <a:rPr lang="en-US" altLang="en-US" dirty="0" smtClean="0">
                <a:cs typeface="Times New Roman" pitchFamily="18" charset="0"/>
              </a:rPr>
              <a:t>mportant </a:t>
            </a:r>
            <a:r>
              <a:rPr lang="en-US" altLang="en-US" dirty="0">
                <a:cs typeface="Times New Roman" pitchFamily="18" charset="0"/>
              </a:rPr>
              <a:t>"river" </a:t>
            </a:r>
            <a:r>
              <a:rPr lang="en-US" altLang="en-US" dirty="0" smtClean="0">
                <a:cs typeface="Times New Roman" pitchFamily="18" charset="0"/>
              </a:rPr>
              <a:t>of </a:t>
            </a:r>
            <a:r>
              <a:rPr lang="en-US" altLang="en-US" dirty="0">
                <a:cs typeface="Times New Roman" pitchFamily="18" charset="0"/>
              </a:rPr>
              <a:t>ocean is 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"</a:t>
            </a:r>
            <a:r>
              <a:rPr lang="en-US" altLang="en-US" b="1" i="1" dirty="0">
                <a:solidFill>
                  <a:schemeClr val="accent6"/>
                </a:solidFill>
                <a:cs typeface="Times New Roman" pitchFamily="18" charset="0"/>
              </a:rPr>
              <a:t>Gulf Stream</a:t>
            </a:r>
            <a:r>
              <a:rPr lang="en-US" altLang="en-US" dirty="0" smtClean="0">
                <a:cs typeface="Times New Roman" pitchFamily="18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Flows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response to atmospheric conditions </a:t>
            </a:r>
            <a:endParaRPr lang="en-US" alt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D</a:t>
            </a:r>
            <a:r>
              <a:rPr lang="en-US" altLang="en-US" dirty="0" smtClean="0">
                <a:cs typeface="Times New Roman" pitchFamily="18" charset="0"/>
              </a:rPr>
              <a:t>irect </a:t>
            </a:r>
            <a:r>
              <a:rPr lang="en-US" altLang="en-US" dirty="0">
                <a:cs typeface="Times New Roman" pitchFamily="18" charset="0"/>
              </a:rPr>
              <a:t>relationship with climatic </a:t>
            </a:r>
            <a:r>
              <a:rPr lang="en-US" altLang="en-US" dirty="0" smtClean="0">
                <a:cs typeface="Times New Roman" pitchFamily="18" charset="0"/>
              </a:rPr>
              <a:t>conditions</a:t>
            </a:r>
            <a:endParaRPr lang="en-US" alt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Ocean </a:t>
            </a:r>
            <a:r>
              <a:rPr lang="en-US" altLang="en-US" dirty="0">
                <a:cs typeface="Times New Roman" pitchFamily="18" charset="0"/>
              </a:rPr>
              <a:t>currents </a:t>
            </a:r>
            <a:r>
              <a:rPr lang="en-US" altLang="en-US" dirty="0" smtClean="0">
                <a:cs typeface="Times New Roman" pitchFamily="18" charset="0"/>
              </a:rPr>
              <a:t>move </a:t>
            </a:r>
            <a:r>
              <a:rPr lang="en-US" altLang="en-US" dirty="0" smtClean="0">
                <a:cs typeface="Times New Roman" pitchFamily="18" charset="0"/>
              </a:rPr>
              <a:t>clockwise in </a:t>
            </a:r>
            <a:r>
              <a:rPr lang="en-US" altLang="en-US" dirty="0">
                <a:cs typeface="Times New Roman" pitchFamily="18" charset="0"/>
              </a:rPr>
              <a:t>northern hemisphere and </a:t>
            </a:r>
            <a:r>
              <a:rPr lang="en-US" altLang="en-US" dirty="0" smtClean="0">
                <a:cs typeface="Times New Roman" pitchFamily="18" charset="0"/>
              </a:rPr>
              <a:t>counterclockwise in southern </a:t>
            </a:r>
            <a:r>
              <a:rPr lang="en-US" altLang="en-US" dirty="0" smtClean="0">
                <a:cs typeface="Times New Roman" pitchFamily="18" charset="0"/>
              </a:rPr>
              <a:t>hemisphere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Directly related </a:t>
            </a:r>
            <a:r>
              <a:rPr lang="en-US" altLang="en-US" dirty="0" smtClean="0">
                <a:cs typeface="Times New Roman" pitchFamily="18" charset="0"/>
              </a:rPr>
              <a:t>to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i="1" dirty="0">
                <a:solidFill>
                  <a:schemeClr val="accent6"/>
                </a:solidFill>
                <a:cs typeface="Times New Roman" pitchFamily="18" charset="0"/>
              </a:rPr>
              <a:t>Coriolis Effect</a:t>
            </a:r>
            <a:r>
              <a:rPr lang="en-US" altLang="en-US" dirty="0">
                <a:solidFill>
                  <a:schemeClr val="accent6"/>
                </a:solidFill>
                <a:cs typeface="Times New Roman" pitchFamily="18" charset="0"/>
              </a:rPr>
              <a:t>, </a:t>
            </a:r>
            <a:endParaRPr lang="en-US" altLang="en-US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a </a:t>
            </a:r>
            <a:r>
              <a:rPr lang="en-US" altLang="en-US" dirty="0">
                <a:cs typeface="Times New Roman" pitchFamily="18" charset="0"/>
              </a:rPr>
              <a:t>deflective force resulting from the Earth's rotation that </a:t>
            </a:r>
            <a:r>
              <a:rPr lang="en-US" altLang="en-US" dirty="0" smtClean="0">
                <a:cs typeface="Times New Roman" pitchFamily="18" charset="0"/>
              </a:rPr>
              <a:t>often causes </a:t>
            </a:r>
            <a:r>
              <a:rPr lang="en-US" altLang="en-US" dirty="0">
                <a:cs typeface="Times New Roman" pitchFamily="18" charset="0"/>
              </a:rPr>
              <a:t>currents to </a:t>
            </a:r>
            <a:r>
              <a:rPr lang="en-US" altLang="en-US" dirty="0" smtClean="0">
                <a:cs typeface="Times New Roman" pitchFamily="18" charset="0"/>
              </a:rPr>
              <a:t>move </a:t>
            </a:r>
            <a:r>
              <a:rPr lang="en-US" altLang="en-US" dirty="0">
                <a:cs typeface="Times New Roman" pitchFamily="18" charset="0"/>
              </a:rPr>
              <a:t>against the winds.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7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G13_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0" t="16920" r="5040" b="16920"/>
          <a:stretch>
            <a:fillRect/>
          </a:stretch>
        </p:blipFill>
        <p:spPr bwMode="auto">
          <a:xfrm>
            <a:off x="384175" y="1976438"/>
            <a:ext cx="8375650" cy="4106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6172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+mj-lt"/>
              </a:rPr>
              <a:t>Shallow Ocean Currents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 flipV="1">
            <a:off x="6019800" y="3200400"/>
            <a:ext cx="129540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2743200" y="3657600"/>
            <a:ext cx="20574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38200" y="3352800"/>
            <a:ext cx="1905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El Niño and</a:t>
            </a:r>
          </a:p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La Niña</a:t>
            </a:r>
          </a:p>
        </p:txBody>
      </p:sp>
    </p:spTree>
    <p:extLst>
      <p:ext uri="{BB962C8B-B14F-4D97-AF65-F5344CB8AC3E}">
        <p14:creationId xmlns:p14="http://schemas.microsoft.com/office/powerpoint/2010/main" xmlns="" val="34835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Ocean Currents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1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2800" dirty="0" smtClean="0">
                <a:cs typeface="Times New Roman" pitchFamily="18" charset="0"/>
              </a:rPr>
              <a:t>driven by </a:t>
            </a:r>
            <a:r>
              <a:rPr lang="en-US" altLang="en-US" sz="128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gravity</a:t>
            </a:r>
            <a:r>
              <a:rPr lang="en-US" altLang="en-US" sz="12800" b="1" dirty="0" smtClean="0">
                <a:cs typeface="Times New Roman" pitchFamily="18" charset="0"/>
              </a:rPr>
              <a:t> </a:t>
            </a:r>
            <a:r>
              <a:rPr lang="en-US" altLang="en-US" sz="12800" dirty="0" smtClean="0">
                <a:cs typeface="Times New Roman" pitchFamily="18" charset="0"/>
              </a:rPr>
              <a:t>and</a:t>
            </a:r>
            <a:r>
              <a:rPr lang="en-US" altLang="en-US" sz="12800" b="1" dirty="0" smtClean="0">
                <a:cs typeface="Times New Roman" pitchFamily="18" charset="0"/>
              </a:rPr>
              <a:t> </a:t>
            </a:r>
            <a:r>
              <a:rPr lang="en-US" altLang="en-US" sz="128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density</a:t>
            </a:r>
            <a:r>
              <a:rPr lang="en-US" altLang="en-US" sz="12800" dirty="0" smtClean="0">
                <a:cs typeface="Times New Roman" pitchFamily="18" charset="0"/>
              </a:rPr>
              <a:t> differences.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altLang="en-US" sz="12800" dirty="0" smtClean="0">
                <a:cs typeface="Times New Roman" pitchFamily="18" charset="0"/>
              </a:rPr>
              <a:t>Two factors </a:t>
            </a:r>
            <a:r>
              <a:rPr lang="en-US" altLang="en-US" sz="12800" dirty="0">
                <a:cs typeface="Times New Roman" pitchFamily="18" charset="0"/>
              </a:rPr>
              <a:t>important </a:t>
            </a:r>
            <a:r>
              <a:rPr lang="en-US" altLang="en-US" sz="12800" dirty="0" smtClean="0">
                <a:cs typeface="Times New Roman" pitchFamily="18" charset="0"/>
              </a:rPr>
              <a:t>for </a:t>
            </a:r>
            <a:r>
              <a:rPr lang="en-US" altLang="en-US" sz="12800" dirty="0" smtClean="0">
                <a:cs typeface="Times New Roman" pitchFamily="18" charset="0"/>
              </a:rPr>
              <a:t>dense </a:t>
            </a:r>
            <a:r>
              <a:rPr lang="en-US" altLang="en-US" sz="12800" dirty="0">
                <a:cs typeface="Times New Roman" pitchFamily="18" charset="0"/>
              </a:rPr>
              <a:t>mass of moving water: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 smtClean="0">
                <a:cs typeface="Times New Roman" pitchFamily="18" charset="0"/>
              </a:rPr>
              <a:t> 		Temperature</a:t>
            </a:r>
            <a:endParaRPr lang="en-US" altLang="en-US" sz="12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 smtClean="0">
                <a:cs typeface="Times New Roman" pitchFamily="18" charset="0"/>
              </a:rPr>
              <a:t> 		Salinity</a:t>
            </a:r>
            <a:endParaRPr lang="en-US" altLang="en-US" sz="12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8600" dirty="0">
                <a:cs typeface="Times New Roman" pitchFamily="18" charset="0"/>
              </a:rPr>
              <a:t> </a:t>
            </a:r>
            <a:endParaRPr lang="en-US" altLang="en-US" sz="1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2800" dirty="0" smtClean="0">
                <a:cs typeface="Times New Roman" pitchFamily="18" charset="0"/>
              </a:rPr>
              <a:t>Cold, </a:t>
            </a:r>
            <a:r>
              <a:rPr lang="en-US" altLang="en-US" sz="12800" dirty="0">
                <a:cs typeface="Times New Roman" pitchFamily="18" charset="0"/>
              </a:rPr>
              <a:t>salty water is denser than warmer, </a:t>
            </a:r>
            <a:r>
              <a:rPr lang="en-US" altLang="en-US" sz="12800" dirty="0" smtClean="0">
                <a:cs typeface="Times New Roman" pitchFamily="18" charset="0"/>
              </a:rPr>
              <a:t>less </a:t>
            </a:r>
            <a:r>
              <a:rPr lang="en-US" altLang="en-US" sz="12800" dirty="0">
                <a:cs typeface="Times New Roman" pitchFamily="18" charset="0"/>
              </a:rPr>
              <a:t>salty water. </a:t>
            </a:r>
            <a:endParaRPr lang="en-US" altLang="en-US" sz="128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2400" dirty="0" smtClean="0">
                <a:cs typeface="Times New Roman" pitchFamily="18" charset="0"/>
              </a:rPr>
              <a:t>deep </a:t>
            </a:r>
            <a:r>
              <a:rPr lang="en-US" altLang="en-US" sz="12400" dirty="0">
                <a:cs typeface="Times New Roman" pitchFamily="18" charset="0"/>
              </a:rPr>
              <a:t>ocean circulation is referred to as </a:t>
            </a:r>
            <a:r>
              <a:rPr lang="en-US" altLang="en-US" sz="124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thermohaline circulation.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 </a:t>
            </a:r>
          </a:p>
          <a:p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xmlns="" val="238221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rmohaline circ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75438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Thermohaline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Cooler </a:t>
            </a:r>
            <a:r>
              <a:rPr lang="en-US" altLang="en-US" dirty="0">
                <a:cs typeface="Times New Roman" pitchFamily="18" charset="0"/>
              </a:rPr>
              <a:t>water </a:t>
            </a:r>
            <a:r>
              <a:rPr lang="en-US" altLang="en-US" dirty="0" smtClean="0">
                <a:cs typeface="Times New Roman" pitchFamily="18" charset="0"/>
              </a:rPr>
              <a:t>at </a:t>
            </a:r>
            <a:r>
              <a:rPr lang="en-US" altLang="en-US" dirty="0" smtClean="0">
                <a:cs typeface="Times New Roman" pitchFamily="18" charset="0"/>
              </a:rPr>
              <a:t>surface </a:t>
            </a:r>
            <a:r>
              <a:rPr lang="en-US" altLang="en-US" dirty="0">
                <a:cs typeface="Times New Roman" pitchFamily="18" charset="0"/>
              </a:rPr>
              <a:t>becomes </a:t>
            </a:r>
            <a:r>
              <a:rPr lang="en-US" altLang="en-US" dirty="0" smtClean="0">
                <a:cs typeface="Times New Roman" pitchFamily="18" charset="0"/>
              </a:rPr>
              <a:t>saltier </a:t>
            </a:r>
            <a:r>
              <a:rPr lang="en-US" altLang="en-US" dirty="0" smtClean="0">
                <a:cs typeface="Times New Roman" pitchFamily="18" charset="0"/>
              </a:rPr>
              <a:t>and </a:t>
            </a:r>
            <a:r>
              <a:rPr lang="en-US" altLang="en-US" dirty="0" smtClean="0">
                <a:cs typeface="Times New Roman" pitchFamily="18" charset="0"/>
              </a:rPr>
              <a:t>denser - sinks </a:t>
            </a:r>
            <a:r>
              <a:rPr lang="en-US" altLang="en-US" dirty="0">
                <a:cs typeface="Times New Roman" pitchFamily="18" charset="0"/>
              </a:rPr>
              <a:t>to the bottom. </a:t>
            </a:r>
            <a:endParaRPr lang="en-US" alt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As </a:t>
            </a:r>
            <a:r>
              <a:rPr lang="en-US" altLang="en-US" dirty="0" smtClean="0">
                <a:cs typeface="Times New Roman" pitchFamily="18" charset="0"/>
              </a:rPr>
              <a:t>sinks </a:t>
            </a:r>
            <a:r>
              <a:rPr lang="en-US" altLang="en-US" dirty="0">
                <a:cs typeface="Times New Roman" pitchFamily="18" charset="0"/>
              </a:rPr>
              <a:t>it replaces lighter less dense </a:t>
            </a:r>
            <a:r>
              <a:rPr lang="en-US" altLang="en-US" dirty="0" smtClean="0">
                <a:cs typeface="Times New Roman" pitchFamily="18" charset="0"/>
              </a:rPr>
              <a:t>water </a:t>
            </a:r>
            <a:endParaRPr lang="en-US" alt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So, cold </a:t>
            </a:r>
            <a:r>
              <a:rPr lang="en-US" altLang="en-US" dirty="0">
                <a:cs typeface="Times New Roman" pitchFamily="18" charset="0"/>
              </a:rPr>
              <a:t>dense waters flow away from </a:t>
            </a:r>
            <a:r>
              <a:rPr lang="en-US" altLang="en-US" dirty="0" smtClean="0">
                <a:cs typeface="Times New Roman" pitchFamily="18" charset="0"/>
              </a:rPr>
              <a:t>sources </a:t>
            </a:r>
            <a:r>
              <a:rPr lang="en-US" altLang="en-US" dirty="0">
                <a:cs typeface="Times New Roman" pitchFamily="18" charset="0"/>
              </a:rPr>
              <a:t>at the poles and are replaced by warmer waters </a:t>
            </a:r>
            <a:r>
              <a:rPr lang="en-US" altLang="en-US" dirty="0" smtClean="0">
                <a:cs typeface="Times New Roman" pitchFamily="18" charset="0"/>
              </a:rPr>
              <a:t>from </a:t>
            </a:r>
            <a:r>
              <a:rPr lang="en-US" altLang="en-US" dirty="0">
                <a:cs typeface="Times New Roman" pitchFamily="18" charset="0"/>
              </a:rPr>
              <a:t>lower latitudes</a:t>
            </a:r>
            <a:r>
              <a:rPr lang="en-US" altLang="en-US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It takes many years, possibly centuries for the dense, saline waters to migrate to the coastlines where upwelling may occur.</a:t>
            </a:r>
          </a:p>
        </p:txBody>
      </p:sp>
    </p:spTree>
    <p:extLst>
      <p:ext uri="{BB962C8B-B14F-4D97-AF65-F5344CB8AC3E}">
        <p14:creationId xmlns:p14="http://schemas.microsoft.com/office/powerpoint/2010/main" xmlns="" val="21565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OceanicConveyorBel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91200" cy="43434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556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Oceanic Conveyor Belt</a:t>
            </a:r>
          </a:p>
        </p:txBody>
      </p:sp>
    </p:spTree>
    <p:extLst>
      <p:ext uri="{BB962C8B-B14F-4D97-AF65-F5344CB8AC3E}">
        <p14:creationId xmlns:p14="http://schemas.microsoft.com/office/powerpoint/2010/main" xmlns="" val="18544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0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Deep Ocean Currents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 smtClean="0">
                <a:cs typeface="Times New Roman" pitchFamily="18" charset="0"/>
              </a:rPr>
              <a:t>Deep ocean currents  </a:t>
            </a:r>
            <a:r>
              <a:rPr lang="en-US" altLang="en-US" sz="3600" dirty="0" smtClean="0">
                <a:cs typeface="Times New Roman" pitchFamily="18" charset="0"/>
              </a:rPr>
              <a:t>vertical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 smtClean="0">
                <a:cs typeface="Times New Roman" pitchFamily="18" charset="0"/>
              </a:rPr>
              <a:t>	(</a:t>
            </a:r>
            <a:r>
              <a:rPr lang="en-US" altLang="en-US" sz="3600" dirty="0" smtClean="0">
                <a:cs typeface="Times New Roman" pitchFamily="18" charset="0"/>
              </a:rPr>
              <a:t>not </a:t>
            </a:r>
            <a:r>
              <a:rPr lang="en-US" altLang="en-US" sz="3600" dirty="0" smtClean="0">
                <a:cs typeface="Times New Roman" pitchFamily="18" charset="0"/>
              </a:rPr>
              <a:t>horizontal like surface </a:t>
            </a:r>
            <a:r>
              <a:rPr lang="en-US" altLang="en-US" sz="3600" dirty="0" smtClean="0">
                <a:cs typeface="Times New Roman" pitchFamily="18" charset="0"/>
              </a:rPr>
              <a:t>patterns)</a:t>
            </a:r>
            <a:endParaRPr lang="en-US" altLang="en-US" sz="36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 smtClean="0">
                <a:cs typeface="Times New Roman" pitchFamily="18" charset="0"/>
              </a:rPr>
              <a:t>	-  Caused primarily by a response to density differences in </a:t>
            </a:r>
            <a:r>
              <a:rPr lang="en-US" altLang="en-US" sz="3600" dirty="0" smtClean="0">
                <a:cs typeface="Times New Roman" pitchFamily="18" charset="0"/>
              </a:rPr>
              <a:t>ocean </a:t>
            </a:r>
            <a:r>
              <a:rPr lang="en-US" altLang="en-US" sz="3600" dirty="0" smtClean="0">
                <a:cs typeface="Times New Roman" pitchFamily="18" charset="0"/>
              </a:rPr>
              <a:t>and contrasts in temperature and salinity.</a:t>
            </a:r>
            <a:endParaRPr lang="en-US" altLang="en-US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G13_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" t="5040" r="2040" b="14040"/>
          <a:stretch>
            <a:fillRect/>
          </a:stretch>
        </p:blipFill>
        <p:spPr bwMode="auto">
          <a:xfrm>
            <a:off x="307975" y="1219200"/>
            <a:ext cx="8528050" cy="5256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548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/>
              <a:t>Deep Ocean Currents</a:t>
            </a:r>
          </a:p>
        </p:txBody>
      </p:sp>
    </p:spTree>
    <p:extLst>
      <p:ext uri="{BB962C8B-B14F-4D97-AF65-F5344CB8AC3E}">
        <p14:creationId xmlns:p14="http://schemas.microsoft.com/office/powerpoint/2010/main" xmlns="" val="14932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G12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60" r="33960"/>
          <a:stretch>
            <a:fillRect/>
          </a:stretch>
        </p:blipFill>
        <p:spPr bwMode="auto">
          <a:xfrm>
            <a:off x="1139825" y="914400"/>
            <a:ext cx="2444750" cy="50800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7696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+mj-lt"/>
              </a:rPr>
              <a:t>The Hemispheres of the Earth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0000" y="990600"/>
            <a:ext cx="4495800" cy="4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dirty="0" smtClean="0"/>
          </a:p>
          <a:p>
            <a:pPr>
              <a:spcBef>
                <a:spcPct val="50000"/>
              </a:spcBef>
            </a:pPr>
            <a:r>
              <a:rPr lang="en-US" altLang="en-US" sz="3200" dirty="0" smtClean="0"/>
              <a:t>Northern </a:t>
            </a:r>
            <a:r>
              <a:rPr lang="en-US" altLang="en-US" sz="3200" dirty="0"/>
              <a:t>Hemisphere is approximately 39% land.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sz="3200" dirty="0" smtClean="0"/>
              <a:t>The </a:t>
            </a:r>
            <a:r>
              <a:rPr lang="en-US" altLang="en-US" sz="3200" dirty="0"/>
              <a:t>Southern Hemisphere is approximately 19% land.</a:t>
            </a:r>
          </a:p>
        </p:txBody>
      </p:sp>
    </p:spTree>
    <p:extLst>
      <p:ext uri="{BB962C8B-B14F-4D97-AF65-F5344CB8AC3E}">
        <p14:creationId xmlns:p14="http://schemas.microsoft.com/office/powerpoint/2010/main" xmlns="" val="14043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Longshore Current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Waves that </a:t>
            </a:r>
            <a:r>
              <a:rPr lang="en-US" altLang="en-US" dirty="0">
                <a:cs typeface="Times New Roman" pitchFamily="18" charset="0"/>
              </a:rPr>
              <a:t>crash against 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shorelines develop currents that take sand and sediment headlong parallel to the beach and is referred to as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longshore current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. </a:t>
            </a:r>
            <a:endParaRPr lang="en-US" altLang="en-US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P</a:t>
            </a:r>
            <a:r>
              <a:rPr lang="en-US" altLang="en-US" dirty="0" smtClean="0">
                <a:cs typeface="Times New Roman" pitchFamily="18" charset="0"/>
              </a:rPr>
              <a:t>rocess </a:t>
            </a:r>
            <a:r>
              <a:rPr lang="en-US" altLang="en-US" dirty="0">
                <a:cs typeface="Times New Roman" pitchFamily="18" charset="0"/>
              </a:rPr>
              <a:t>is significant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measured to carry millions of tons of sand and sediment away from the beaches along the California Coast every year.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32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ngshore dr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600450"/>
            <a:ext cx="4572000" cy="3257550"/>
          </a:xfrm>
          <a:prstGeom prst="rect">
            <a:avLst/>
          </a:prstGeom>
        </p:spPr>
      </p:pic>
      <p:pic>
        <p:nvPicPr>
          <p:cNvPr id="5" name="Picture 4" descr="longshore dra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457200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Longshore </a:t>
            </a:r>
            <a:endParaRPr lang="en-US" dirty="0"/>
          </a:p>
        </p:txBody>
      </p:sp>
      <p:pic>
        <p:nvPicPr>
          <p:cNvPr id="4" name="Content Placeholder 3" descr="longshore pictur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362200"/>
            <a:ext cx="4572000" cy="2828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5100" dirty="0">
                <a:cs typeface="Times New Roman" pitchFamily="18" charset="0"/>
              </a:rPr>
              <a:t>Tides -</a:t>
            </a:r>
            <a:r>
              <a:rPr lang="en-US" altLang="en-US" sz="5100" dirty="0" smtClean="0">
                <a:cs typeface="Times New Roman" pitchFamily="18" charset="0"/>
              </a:rPr>
              <a:t>daily </a:t>
            </a:r>
            <a:r>
              <a:rPr lang="en-US" altLang="en-US" sz="5100" dirty="0">
                <a:cs typeface="Times New Roman" pitchFamily="18" charset="0"/>
              </a:rPr>
              <a:t>fluctuations in </a:t>
            </a:r>
            <a:r>
              <a:rPr lang="en-US" altLang="en-US" sz="5100" dirty="0" smtClean="0">
                <a:cs typeface="Times New Roman" pitchFamily="18" charset="0"/>
              </a:rPr>
              <a:t>elevations </a:t>
            </a:r>
            <a:r>
              <a:rPr lang="en-US" altLang="en-US" sz="5100" dirty="0">
                <a:cs typeface="Times New Roman" pitchFamily="18" charset="0"/>
              </a:rPr>
              <a:t>of </a:t>
            </a:r>
            <a:r>
              <a:rPr lang="en-US" altLang="en-US" sz="5100" dirty="0" smtClean="0">
                <a:cs typeface="Times New Roman" pitchFamily="18" charset="0"/>
              </a:rPr>
              <a:t>ocean </a:t>
            </a:r>
            <a:r>
              <a:rPr lang="en-US" altLang="en-US" sz="5100" dirty="0">
                <a:cs typeface="Times New Roman" pitchFamily="18" charset="0"/>
              </a:rPr>
              <a:t>waters. </a:t>
            </a:r>
            <a:endParaRPr lang="en-US" altLang="en-US" sz="51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5100" dirty="0" smtClean="0">
                <a:cs typeface="Times New Roman" pitchFamily="18" charset="0"/>
              </a:rPr>
              <a:t>Caused by g</a:t>
            </a:r>
            <a:r>
              <a:rPr lang="en-US" altLang="en-US" sz="5100" dirty="0" smtClean="0">
                <a:cs typeface="Times New Roman" pitchFamily="18" charset="0"/>
              </a:rPr>
              <a:t>ravitational attractions </a:t>
            </a:r>
            <a:r>
              <a:rPr lang="en-US" altLang="en-US" sz="5100" dirty="0">
                <a:cs typeface="Times New Roman" pitchFamily="18" charset="0"/>
              </a:rPr>
              <a:t>by </a:t>
            </a:r>
            <a:r>
              <a:rPr lang="en-US" altLang="en-US" sz="5100" dirty="0" smtClean="0">
                <a:cs typeface="Times New Roman" pitchFamily="18" charset="0"/>
              </a:rPr>
              <a:t>moon </a:t>
            </a:r>
            <a:r>
              <a:rPr lang="en-US" altLang="en-US" sz="5100" dirty="0">
                <a:cs typeface="Times New Roman" pitchFamily="18" charset="0"/>
              </a:rPr>
              <a:t>and </a:t>
            </a:r>
            <a:r>
              <a:rPr lang="en-US" altLang="en-US" sz="5100" dirty="0" smtClean="0">
                <a:cs typeface="Times New Roman" pitchFamily="18" charset="0"/>
              </a:rPr>
              <a:t>sun</a:t>
            </a:r>
            <a:endParaRPr lang="en-US" altLang="en-US" sz="5100" dirty="0" smtClean="0">
              <a:cs typeface="Times New Roman" pitchFamily="18" charset="0"/>
            </a:endParaRPr>
          </a:p>
          <a:p>
            <a:pPr marL="914400" indent="-914400">
              <a:lnSpc>
                <a:spcPct val="90000"/>
              </a:lnSpc>
              <a:buNone/>
            </a:pPr>
            <a:r>
              <a:rPr lang="en-US" altLang="en-US" sz="5100" dirty="0" smtClean="0">
                <a:cs typeface="Times New Roman" pitchFamily="18" charset="0"/>
              </a:rPr>
              <a:t>Portion </a:t>
            </a:r>
            <a:r>
              <a:rPr lang="en-US" altLang="en-US" sz="5100" dirty="0">
                <a:cs typeface="Times New Roman" pitchFamily="18" charset="0"/>
              </a:rPr>
              <a:t>of </a:t>
            </a:r>
            <a:r>
              <a:rPr lang="en-US" altLang="en-US" sz="5100" dirty="0" smtClean="0">
                <a:cs typeface="Times New Roman" pitchFamily="18" charset="0"/>
              </a:rPr>
              <a:t>Earth </a:t>
            </a:r>
            <a:r>
              <a:rPr lang="en-US" altLang="en-US" sz="5100" dirty="0" smtClean="0">
                <a:cs typeface="Times New Roman" pitchFamily="18" charset="0"/>
              </a:rPr>
              <a:t>facing </a:t>
            </a:r>
            <a:r>
              <a:rPr lang="en-US" altLang="en-US" sz="5100" dirty="0">
                <a:cs typeface="Times New Roman" pitchFamily="18" charset="0"/>
              </a:rPr>
              <a:t>moon will show a small bulge </a:t>
            </a:r>
            <a:r>
              <a:rPr lang="en-US" altLang="en-US" sz="5100" dirty="0" smtClean="0">
                <a:cs typeface="Times New Roman" pitchFamily="18" charset="0"/>
              </a:rPr>
              <a:t>at </a:t>
            </a:r>
            <a:r>
              <a:rPr lang="en-US" altLang="en-US" sz="5100" dirty="0" smtClean="0">
                <a:cs typeface="Times New Roman" pitchFamily="18" charset="0"/>
              </a:rPr>
              <a:t>oceans </a:t>
            </a:r>
            <a:r>
              <a:rPr lang="en-US" altLang="en-US" sz="5100" dirty="0" smtClean="0">
                <a:cs typeface="Times New Roman" pitchFamily="18" charset="0"/>
              </a:rPr>
              <a:t>because </a:t>
            </a:r>
            <a:r>
              <a:rPr lang="en-US" altLang="en-US" sz="5100" dirty="0">
                <a:cs typeface="Times New Roman" pitchFamily="18" charset="0"/>
              </a:rPr>
              <a:t>of </a:t>
            </a:r>
            <a:r>
              <a:rPr lang="en-US" altLang="en-US" sz="5100" dirty="0" smtClean="0">
                <a:cs typeface="Times New Roman" pitchFamily="18" charset="0"/>
              </a:rPr>
              <a:t>attraction </a:t>
            </a:r>
            <a:r>
              <a:rPr lang="en-US" altLang="en-US" sz="5100" dirty="0">
                <a:cs typeface="Times New Roman" pitchFamily="18" charset="0"/>
              </a:rPr>
              <a:t>for water to </a:t>
            </a:r>
            <a:r>
              <a:rPr lang="en-US" altLang="en-US" sz="5100" dirty="0" smtClean="0">
                <a:cs typeface="Times New Roman" pitchFamily="18" charset="0"/>
              </a:rPr>
              <a:t>moons gravitational </a:t>
            </a:r>
            <a:r>
              <a:rPr lang="en-US" altLang="en-US" sz="5100" dirty="0" smtClean="0">
                <a:cs typeface="Times New Roman" pitchFamily="18" charset="0"/>
              </a:rPr>
              <a:t>forces</a:t>
            </a:r>
            <a:endParaRPr lang="en-US" altLang="en-US" sz="51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51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5100" dirty="0" smtClean="0">
                <a:cs typeface="Times New Roman" pitchFamily="18" charset="0"/>
              </a:rPr>
              <a:t> </a:t>
            </a:r>
            <a:r>
              <a:rPr lang="en-US" altLang="en-US" sz="5100" dirty="0" smtClean="0">
                <a:cs typeface="Times New Roman" pitchFamily="18" charset="0"/>
              </a:rPr>
              <a:t>T</a:t>
            </a:r>
            <a:r>
              <a:rPr lang="en-US" altLang="en-US" sz="5100" dirty="0" smtClean="0">
                <a:cs typeface="Times New Roman" pitchFamily="18" charset="0"/>
              </a:rPr>
              <a:t>he </a:t>
            </a:r>
            <a:r>
              <a:rPr lang="en-US" altLang="en-US" sz="5100" dirty="0">
                <a:cs typeface="Times New Roman" pitchFamily="18" charset="0"/>
              </a:rPr>
              <a:t>side </a:t>
            </a:r>
            <a:r>
              <a:rPr lang="en-US" altLang="en-US" sz="5100" dirty="0" smtClean="0">
                <a:cs typeface="Times New Roman" pitchFamily="18" charset="0"/>
              </a:rPr>
              <a:t>of </a:t>
            </a:r>
            <a:r>
              <a:rPr lang="en-US" altLang="en-US" sz="5100" dirty="0">
                <a:cs typeface="Times New Roman" pitchFamily="18" charset="0"/>
              </a:rPr>
              <a:t>Earth directly opposite </a:t>
            </a:r>
            <a:r>
              <a:rPr lang="en-US" altLang="en-US" sz="5100" dirty="0" smtClean="0">
                <a:cs typeface="Times New Roman" pitchFamily="18" charset="0"/>
              </a:rPr>
              <a:t>the moon </a:t>
            </a:r>
            <a:r>
              <a:rPr lang="en-US" altLang="en-US" sz="5100" dirty="0">
                <a:cs typeface="Times New Roman" pitchFamily="18" charset="0"/>
              </a:rPr>
              <a:t>will also bulge as a counterbalance to the gravitational pull of the moon.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4100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01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wo_tidal_bulges_earth-e135137827558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027" y="228600"/>
            <a:ext cx="7509973" cy="6278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</a:t>
            </a:r>
            <a:r>
              <a:rPr lang="en-US" dirty="0" smtClean="0"/>
              <a:t>ew </a:t>
            </a:r>
            <a:r>
              <a:rPr lang="en-US" dirty="0" smtClean="0"/>
              <a:t>and full </a:t>
            </a:r>
            <a:r>
              <a:rPr lang="en-US" dirty="0" smtClean="0"/>
              <a:t>moon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</a:t>
            </a:r>
            <a:r>
              <a:rPr lang="en-US" dirty="0" smtClean="0"/>
              <a:t>highest </a:t>
            </a:r>
            <a:r>
              <a:rPr lang="en-US" dirty="0" smtClean="0"/>
              <a:t>tides; </a:t>
            </a:r>
            <a:r>
              <a:rPr lang="en-US" dirty="0" smtClean="0"/>
              <a:t>called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spring tides</a:t>
            </a:r>
          </a:p>
          <a:p>
            <a:r>
              <a:rPr lang="en-US" dirty="0" smtClean="0"/>
              <a:t>F</a:t>
            </a:r>
            <a:r>
              <a:rPr lang="en-US" dirty="0" smtClean="0"/>
              <a:t>irst </a:t>
            </a:r>
            <a:r>
              <a:rPr lang="en-US" dirty="0" smtClean="0"/>
              <a:t>and third quarter phases </a:t>
            </a:r>
            <a:r>
              <a:rPr lang="en-US" dirty="0" smtClean="0"/>
              <a:t>of </a:t>
            </a:r>
            <a:r>
              <a:rPr lang="en-US" dirty="0" smtClean="0"/>
              <a:t>moon </a:t>
            </a:r>
            <a:r>
              <a:rPr lang="en-US" dirty="0" smtClean="0"/>
              <a:t>= lowest</a:t>
            </a:r>
            <a:r>
              <a:rPr lang="en-US" dirty="0" smtClean="0"/>
              <a:t> </a:t>
            </a:r>
            <a:r>
              <a:rPr lang="en-US" dirty="0" smtClean="0"/>
              <a:t>tidal </a:t>
            </a:r>
            <a:r>
              <a:rPr lang="en-US" dirty="0" smtClean="0"/>
              <a:t>range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neap tides</a:t>
            </a:r>
          </a:p>
          <a:p>
            <a:r>
              <a:rPr lang="en-US" dirty="0" smtClean="0"/>
              <a:t>O</a:t>
            </a:r>
            <a:r>
              <a:rPr lang="en-US" dirty="0" smtClean="0"/>
              <a:t>ne </a:t>
            </a:r>
            <a:r>
              <a:rPr lang="en-US" dirty="0" smtClean="0"/>
              <a:t>high and one low tide per day – tides are called daily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diurnal</a:t>
            </a:r>
          </a:p>
          <a:p>
            <a:r>
              <a:rPr lang="en-US" dirty="0" smtClean="0"/>
              <a:t>T</a:t>
            </a:r>
            <a:r>
              <a:rPr lang="en-US" dirty="0" smtClean="0"/>
              <a:t>wo </a:t>
            </a:r>
            <a:r>
              <a:rPr lang="en-US" dirty="0" smtClean="0"/>
              <a:t>high tides and two low tides per day – tides are called  semi daily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semidiurnal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0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dy ti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rbor ti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092" y="304800"/>
            <a:ext cx="8740308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47800"/>
            <a:ext cx="3710608" cy="27829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770" y="3352800"/>
            <a:ext cx="4872979" cy="31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7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 characteristics:</a:t>
            </a:r>
          </a:p>
          <a:p>
            <a:pPr lvl="1"/>
            <a:r>
              <a:rPr lang="en-US" dirty="0" smtClean="0"/>
              <a:t>Wave length</a:t>
            </a:r>
          </a:p>
          <a:p>
            <a:pPr lvl="1"/>
            <a:r>
              <a:rPr lang="en-US" dirty="0" smtClean="0"/>
              <a:t>Wave </a:t>
            </a:r>
            <a:r>
              <a:rPr lang="en-US" dirty="0"/>
              <a:t>height  (</a:t>
            </a:r>
            <a:r>
              <a:rPr lang="en-US" dirty="0" smtClean="0"/>
              <a:t>Amplitude)</a:t>
            </a:r>
            <a:endParaRPr lang="en-US" dirty="0"/>
          </a:p>
          <a:p>
            <a:pPr lvl="1"/>
            <a:r>
              <a:rPr lang="en-US" dirty="0" smtClean="0"/>
              <a:t>Wave period</a:t>
            </a:r>
          </a:p>
          <a:p>
            <a:pPr lvl="1"/>
            <a:r>
              <a:rPr lang="en-US" dirty="0" smtClean="0"/>
              <a:t>Fetch/Duration</a:t>
            </a:r>
          </a:p>
          <a:p>
            <a:pPr lvl="1"/>
            <a:r>
              <a:rPr lang="en-US" dirty="0" smtClean="0"/>
              <a:t>Crest</a:t>
            </a:r>
          </a:p>
          <a:p>
            <a:pPr lvl="1"/>
            <a:r>
              <a:rPr lang="en-US" dirty="0" smtClean="0"/>
              <a:t>Trough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24000"/>
            <a:ext cx="8657371" cy="5029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5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Covers about 71% of Earth’s surface</a:t>
            </a:r>
          </a:p>
          <a:p>
            <a:r>
              <a:rPr lang="en-US" dirty="0" smtClean="0"/>
              <a:t>Subdivided into 5 smaller bodies also called oceans: (in order of size)</a:t>
            </a:r>
          </a:p>
          <a:p>
            <a:pPr lvl="1"/>
            <a:r>
              <a:rPr lang="en-US" dirty="0" smtClean="0"/>
              <a:t>Pacific Ocean – world’s largest ocean</a:t>
            </a:r>
          </a:p>
          <a:p>
            <a:pPr lvl="1"/>
            <a:r>
              <a:rPr lang="en-US" dirty="0" smtClean="0"/>
              <a:t>Atlantic Ocean 	</a:t>
            </a:r>
          </a:p>
          <a:p>
            <a:pPr lvl="1"/>
            <a:r>
              <a:rPr lang="en-US" dirty="0" smtClean="0"/>
              <a:t>Indian Ocean</a:t>
            </a:r>
          </a:p>
          <a:p>
            <a:pPr lvl="1"/>
            <a:r>
              <a:rPr lang="en-US" dirty="0" smtClean="0"/>
              <a:t>Antarctic Ocean</a:t>
            </a:r>
          </a:p>
          <a:p>
            <a:pPr lvl="1"/>
            <a:r>
              <a:rPr lang="en-US" dirty="0" smtClean="0"/>
              <a:t>Artic Ocean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653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Wavelength</a:t>
            </a:r>
            <a:r>
              <a:rPr lang="en-US" dirty="0" smtClean="0"/>
              <a:t> </a:t>
            </a:r>
            <a:r>
              <a:rPr lang="en-US" dirty="0"/>
              <a:t>is the horizontal distance, either between the crests or troughs of two consecutive waves. </a:t>
            </a: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Wave </a:t>
            </a:r>
            <a:r>
              <a:rPr lang="en-US" dirty="0">
                <a:solidFill>
                  <a:schemeClr val="accent6"/>
                </a:solidFill>
              </a:rPr>
              <a:t>height </a:t>
            </a:r>
            <a:r>
              <a:rPr lang="en-US" dirty="0"/>
              <a:t>is a vertical distance between a wave's crest and the next trough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Wave </a:t>
            </a:r>
            <a:r>
              <a:rPr lang="en-US" dirty="0">
                <a:solidFill>
                  <a:schemeClr val="accent6"/>
                </a:solidFill>
              </a:rPr>
              <a:t>period</a:t>
            </a:r>
            <a:r>
              <a:rPr lang="en-US" dirty="0"/>
              <a:t> measures the size of the wave in time.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wave period can be measured by picking a stationary point and counting the seconds it takes for two consecutive crests or troughs to pass 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8610600" cy="4837684"/>
          </a:xfrm>
        </p:spPr>
      </p:pic>
    </p:spTree>
    <p:extLst>
      <p:ext uri="{BB962C8B-B14F-4D97-AF65-F5344CB8AC3E}">
        <p14:creationId xmlns:p14="http://schemas.microsoft.com/office/powerpoint/2010/main" xmlns="" val="31629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 smtClean="0"/>
              <a:t>istance wind </a:t>
            </a:r>
            <a:r>
              <a:rPr lang="en-US" dirty="0"/>
              <a:t>blows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fetch</a:t>
            </a:r>
            <a:r>
              <a:rPr lang="en-US" dirty="0"/>
              <a:t>) </a:t>
            </a:r>
            <a:r>
              <a:rPr lang="en-US" dirty="0" smtClean="0"/>
              <a:t> and</a:t>
            </a:r>
          </a:p>
          <a:p>
            <a:pPr marL="0" indent="0">
              <a:buNone/>
            </a:pPr>
            <a:r>
              <a:rPr lang="en-US" dirty="0" smtClean="0"/>
              <a:t>length </a:t>
            </a:r>
            <a:r>
              <a:rPr lang="en-US" dirty="0"/>
              <a:t>of the gust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duration</a:t>
            </a:r>
            <a:r>
              <a:rPr lang="en-US" dirty="0" smtClean="0"/>
              <a:t>) </a:t>
            </a:r>
            <a:r>
              <a:rPr lang="en-US" dirty="0"/>
              <a:t>determine how big the ripples will become.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Waves </a:t>
            </a:r>
            <a:r>
              <a:rPr lang="en-US" dirty="0"/>
              <a:t>are divided into several </a:t>
            </a:r>
            <a:r>
              <a:rPr lang="en-US" dirty="0" smtClean="0"/>
              <a:t>parts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crest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en-US" dirty="0" smtClean="0"/>
              <a:t> </a:t>
            </a:r>
            <a:r>
              <a:rPr lang="en-US" dirty="0"/>
              <a:t>highest point on a </a:t>
            </a:r>
            <a:r>
              <a:rPr lang="en-US" dirty="0" smtClean="0"/>
              <a:t>wave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trough</a:t>
            </a:r>
            <a:r>
              <a:rPr lang="en-US" dirty="0" smtClean="0"/>
              <a:t> </a:t>
            </a:r>
            <a:r>
              <a:rPr lang="en-US" dirty="0" smtClean="0"/>
              <a:t>=</a:t>
            </a:r>
            <a:r>
              <a:rPr lang="en-US" dirty="0" smtClean="0"/>
              <a:t>  </a:t>
            </a:r>
            <a:r>
              <a:rPr lang="en-US" dirty="0" smtClean="0"/>
              <a:t>lowest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</a:rPr>
              <a:t>Waves tend to reach the shoreline at an angle and no two waves are identical. </a:t>
            </a:r>
            <a:endParaRPr lang="en-US" alt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But </a:t>
            </a:r>
            <a:r>
              <a:rPr lang="en-US" altLang="en-US" dirty="0">
                <a:cs typeface="Times New Roman" pitchFamily="18" charset="0"/>
              </a:rPr>
              <a:t>the backwash tends to be perpendicular to the shape of the beach, thus a "zigzag" pattern develops. </a:t>
            </a:r>
            <a:endParaRPr lang="en-US" alt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This </a:t>
            </a:r>
            <a:r>
              <a:rPr lang="en-US" altLang="en-US" dirty="0">
                <a:cs typeface="Times New Roman" pitchFamily="18" charset="0"/>
              </a:rPr>
              <a:t>is referred to as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beach drift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and its action can cause beach erosion as well as movement of sediment and particles many feet down the beach.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8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Coastlines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1</a:t>
            </a:r>
            <a:r>
              <a:rPr lang="en-US" altLang="en-US" dirty="0">
                <a:cs typeface="Times New Roman" pitchFamily="18" charset="0"/>
              </a:rPr>
              <a:t>.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altLang="en-US" i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Emergent </a:t>
            </a:r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coastline</a:t>
            </a:r>
            <a:r>
              <a:rPr lang="en-US" altLang="en-US" dirty="0">
                <a:cs typeface="Times New Roman" pitchFamily="18" charset="0"/>
              </a:rPr>
              <a:t>: where land that was formerly below sea level has been exposed due to crustal uplift or a drop in sea level.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</a:rPr>
              <a:t>2. </a:t>
            </a:r>
            <a:r>
              <a:rPr lang="en-US" altLang="en-US" i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Submergent</a:t>
            </a:r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coastline</a:t>
            </a:r>
            <a:r>
              <a:rPr lang="en-US" altLang="en-US" dirty="0">
                <a:cs typeface="Times New Roman" pitchFamily="18" charset="0"/>
              </a:rPr>
              <a:t>: where land that was formerly above sea level has been submerged due to rise in sea level or a crustal dropping (subsidence).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02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Upwelling</a:t>
            </a:r>
            <a:r>
              <a:rPr lang="en-US" altLang="en-US" dirty="0">
                <a:cs typeface="Times New Roman" pitchFamily="18" charset="0"/>
              </a:rPr>
              <a:t> -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the force that vertically moves cooler water from approximately 1000 feet below the surface to the near surface.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</a:rPr>
              <a:t>Where winds blow towards the equator and parallel to the </a:t>
            </a:r>
            <a:r>
              <a:rPr lang="en-US" altLang="en-US" dirty="0" smtClean="0">
                <a:cs typeface="Times New Roman" pitchFamily="18" charset="0"/>
              </a:rPr>
              <a:t>coastline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	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(ex: west coast of California), surface water movement is deflected away from the coast and deeper water is thrust upward to the surface.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01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C</a:t>
            </a:r>
            <a:r>
              <a:rPr lang="en-US" altLang="en-US" dirty="0" smtClean="0">
                <a:cs typeface="Times New Roman" pitchFamily="18" charset="0"/>
              </a:rPr>
              <a:t>reates </a:t>
            </a:r>
            <a:r>
              <a:rPr lang="en-US" altLang="en-US" dirty="0">
                <a:cs typeface="Times New Roman" pitchFamily="18" charset="0"/>
              </a:rPr>
              <a:t>a vertical component that causes </a:t>
            </a:r>
            <a:r>
              <a:rPr lang="en-US" altLang="en-US" dirty="0" smtClean="0">
                <a:cs typeface="Times New Roman" pitchFamily="18" charset="0"/>
              </a:rPr>
              <a:t>temperature </a:t>
            </a:r>
            <a:r>
              <a:rPr lang="en-US" altLang="en-US" dirty="0">
                <a:cs typeface="Times New Roman" pitchFamily="18" charset="0"/>
              </a:rPr>
              <a:t>drops in surface waters to nearly 10-15 degrees.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E</a:t>
            </a:r>
            <a:r>
              <a:rPr lang="en-US" altLang="en-US" dirty="0" smtClean="0">
                <a:cs typeface="Times New Roman" pitchFamily="18" charset="0"/>
              </a:rPr>
              <a:t>xtensive </a:t>
            </a:r>
            <a:r>
              <a:rPr lang="en-US" altLang="en-US" dirty="0">
                <a:cs typeface="Times New Roman" pitchFamily="18" charset="0"/>
              </a:rPr>
              <a:t>nutrients </a:t>
            </a:r>
            <a:r>
              <a:rPr lang="en-US" altLang="en-US" dirty="0" smtClean="0">
                <a:cs typeface="Times New Roman" pitchFamily="18" charset="0"/>
              </a:rPr>
              <a:t>(nitrates </a:t>
            </a:r>
            <a:r>
              <a:rPr lang="en-US" altLang="en-US" dirty="0">
                <a:cs typeface="Times New Roman" pitchFamily="18" charset="0"/>
              </a:rPr>
              <a:t>and </a:t>
            </a:r>
            <a:r>
              <a:rPr lang="en-US" altLang="en-US" dirty="0" smtClean="0">
                <a:cs typeface="Times New Roman" pitchFamily="18" charset="0"/>
              </a:rPr>
              <a:t>phosphates) </a:t>
            </a:r>
            <a:r>
              <a:rPr lang="en-US" altLang="en-US" dirty="0">
                <a:cs typeface="Times New Roman" pitchFamily="18" charset="0"/>
              </a:rPr>
              <a:t>are "upwelled" to the surface and plankton and other fish populations flourish.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</a:rPr>
              <a:t> </a:t>
            </a:r>
            <a:endParaRPr lang="en-US" alt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7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ColdWaterUpwelling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41960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AlgalBloom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76800" y="762000"/>
            <a:ext cx="320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Cold Water Upwelling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57200" y="4648200"/>
            <a:ext cx="3810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Hurricane causing algal bloom in upper portion of ocean.</a:t>
            </a:r>
          </a:p>
        </p:txBody>
      </p:sp>
    </p:spTree>
    <p:extLst>
      <p:ext uri="{BB962C8B-B14F-4D97-AF65-F5344CB8AC3E}">
        <p14:creationId xmlns:p14="http://schemas.microsoft.com/office/powerpoint/2010/main" xmlns="" val="10475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19200"/>
            <a:ext cx="754380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 coastal areas most impacted- especially wetlands and estuaries, coral reefs, &amp; mangrove swamps;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half of world's population lives within 100 km (60 miles) of oceans &amp; 14 of 15 largest cities coastal; 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in U.S. about 35% of municipal sewage discharged virtually untreated in marine waters;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ocean ultimate repository of waste;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dumping of industrial waste directly into ocean off U.S. coasts stopped, but many countries still dump large quantities of toxic substances.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28600"/>
            <a:ext cx="4149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Ocean Pollution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pollut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762000"/>
            <a:ext cx="8039100" cy="535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028" descr="18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11" b="10611"/>
          <a:stretch>
            <a:fillRect/>
          </a:stretch>
        </p:blipFill>
        <p:spPr bwMode="auto">
          <a:xfrm>
            <a:off x="533400" y="1309688"/>
            <a:ext cx="8153400" cy="508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1029"/>
          <p:cNvSpPr txBox="1">
            <a:spLocks noChangeArrowheads="1"/>
          </p:cNvSpPr>
          <p:nvPr/>
        </p:nvSpPr>
        <p:spPr bwMode="auto">
          <a:xfrm>
            <a:off x="1371600" y="457200"/>
            <a:ext cx="7543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+mj-lt"/>
              </a:rPr>
              <a:t>Earth’s Oceans and Seas</a:t>
            </a:r>
          </a:p>
        </p:txBody>
      </p:sp>
      <p:sp>
        <p:nvSpPr>
          <p:cNvPr id="15366" name="Line 1030"/>
          <p:cNvSpPr>
            <a:spLocks noChangeShapeType="1"/>
          </p:cNvSpPr>
          <p:nvPr/>
        </p:nvSpPr>
        <p:spPr bwMode="auto">
          <a:xfrm>
            <a:off x="5181600" y="5105400"/>
            <a:ext cx="9144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4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polluti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848600" cy="588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 polluted be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35355"/>
            <a:ext cx="7686304" cy="4932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302538"/>
            <a:ext cx="79248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crude &amp; refined petroleum accidentally &amp; deliberately released into environment; 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most from normal operation of offshore wells, washing tankers, &amp; leaks of pipeline &amp; storage tanks;</a:t>
            </a:r>
          </a:p>
          <a:p>
            <a:pPr marL="174625" indent="-174625">
              <a:spcBef>
                <a:spcPct val="30000"/>
              </a:spcBef>
              <a:buFontTx/>
              <a:buChar char="•"/>
            </a:pPr>
            <a:r>
              <a:rPr lang="en-US" sz="2800" dirty="0" smtClean="0"/>
              <a:t>tanker &amp; offshore drilling rig accidents can release large amounts in short time;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33400"/>
            <a:ext cx="2545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Oil Spills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spill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16031"/>
            <a:ext cx="7924800" cy="5716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spil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363"/>
            <a:ext cx="9144000" cy="5911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spill bi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1670"/>
            <a:ext cx="8305800" cy="626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 sp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29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Ocean floor lies farther below sea level than the continents rise above sea level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depth of ocean floor is about 4 kilometers below sea level; </a:t>
            </a:r>
            <a:r>
              <a:rPr lang="en-US" dirty="0" smtClean="0"/>
              <a:t>average </a:t>
            </a:r>
            <a:r>
              <a:rPr lang="en-US" dirty="0"/>
              <a:t>height of the continents is about 0.8 km above sea </a:t>
            </a:r>
            <a:r>
              <a:rPr lang="en-US" dirty="0" smtClean="0"/>
              <a:t>level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Deepest part of the world ocean is the Mariana Trench (in Pacific </a:t>
            </a:r>
            <a:r>
              <a:rPr lang="en-US" sz="3200" dirty="0" smtClean="0"/>
              <a:t>Ocean) </a:t>
            </a:r>
          </a:p>
          <a:p>
            <a:pPr marL="40005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- the bottom of the Mariana Trench is almost 11     	km below sea level; top of the highest mountain on land (Mr. Everest) is about 8.8 km above sea level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6471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Ocean Water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Dissolved solids</a:t>
            </a:r>
          </a:p>
          <a:p>
            <a:pPr lvl="1"/>
            <a:r>
              <a:rPr lang="en-US" dirty="0" smtClean="0"/>
              <a:t>75% of salt is sodium chloride; remainder consists of other salts (</a:t>
            </a:r>
            <a:r>
              <a:rPr lang="en-US" dirty="0" err="1" smtClean="0"/>
              <a:t>MgCl</a:t>
            </a:r>
            <a:r>
              <a:rPr lang="en-US" dirty="0" smtClean="0"/>
              <a:t> and Mg SO</a:t>
            </a:r>
            <a:r>
              <a:rPr lang="en-US" sz="2000" dirty="0" smtClean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Weight of salts in a given volume of water is a measure of salinity</a:t>
            </a:r>
          </a:p>
          <a:p>
            <a:pPr lvl="1"/>
            <a:r>
              <a:rPr lang="en-US" dirty="0" smtClean="0"/>
              <a:t>Average salinity about 35% (One kg of seawater contains about 35 grams of salts)</a:t>
            </a:r>
            <a:endParaRPr lang="en-US" dirty="0"/>
          </a:p>
          <a:p>
            <a:pPr lvl="1"/>
            <a:r>
              <a:rPr lang="en-US" dirty="0" smtClean="0"/>
              <a:t>Gold, silver, uranium, and iodine are a few other solids also found in seawater (in small amounts)</a:t>
            </a:r>
          </a:p>
        </p:txBody>
      </p:sp>
    </p:spTree>
    <p:extLst>
      <p:ext uri="{BB962C8B-B14F-4D97-AF65-F5344CB8AC3E}">
        <p14:creationId xmlns:p14="http://schemas.microsoft.com/office/powerpoint/2010/main" xmlns="" val="20420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2013</Words>
  <Application>Microsoft Office PowerPoint</Application>
  <PresentationFormat>On-screen Show (4:3)</PresentationFormat>
  <Paragraphs>335</Paragraphs>
  <Slides>76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Oceans</vt:lpstr>
      <vt:lpstr>The World Ocean </vt:lpstr>
      <vt:lpstr>Physical Oceanography</vt:lpstr>
      <vt:lpstr>Chemical Oceanography</vt:lpstr>
      <vt:lpstr>Slide 5</vt:lpstr>
      <vt:lpstr>The World Ocean</vt:lpstr>
      <vt:lpstr>Slide 7</vt:lpstr>
      <vt:lpstr>The World Ocean</vt:lpstr>
      <vt:lpstr>Composition of Ocean Water </vt:lpstr>
      <vt:lpstr>Most Abundant Salts in Seawater</vt:lpstr>
      <vt:lpstr>Slide 11</vt:lpstr>
      <vt:lpstr>Composition of Ocean Water</vt:lpstr>
      <vt:lpstr>Slide 13</vt:lpstr>
      <vt:lpstr>Temperature of Ocean water</vt:lpstr>
      <vt:lpstr>Ocean Temperature at the Equator</vt:lpstr>
      <vt:lpstr>Temperature of Ocean Water </vt:lpstr>
      <vt:lpstr>Slide 17</vt:lpstr>
      <vt:lpstr>Effect of the Ocean on Climate</vt:lpstr>
      <vt:lpstr>Salinity</vt:lpstr>
      <vt:lpstr>Halocline</vt:lpstr>
      <vt:lpstr>Salinity</vt:lpstr>
      <vt:lpstr>Thermocline</vt:lpstr>
      <vt:lpstr>Ocean Floor</vt:lpstr>
      <vt:lpstr>The Ocean Floor</vt:lpstr>
      <vt:lpstr>Slide 25</vt:lpstr>
      <vt:lpstr>Ocean Floor</vt:lpstr>
      <vt:lpstr>Satellite Mapping </vt:lpstr>
      <vt:lpstr>Slide 28</vt:lpstr>
      <vt:lpstr>Continental Margin </vt:lpstr>
      <vt:lpstr>Slide 30</vt:lpstr>
      <vt:lpstr>Slide 31</vt:lpstr>
      <vt:lpstr>Oceanic zones</vt:lpstr>
      <vt:lpstr>Euphotic Zone</vt:lpstr>
      <vt:lpstr>Coral Reefs and Atolls</vt:lpstr>
      <vt:lpstr>Disphotic Zone</vt:lpstr>
      <vt:lpstr>Aphotic zone</vt:lpstr>
      <vt:lpstr>Slide 37</vt:lpstr>
      <vt:lpstr>Deep Sea Ocean Zones</vt:lpstr>
      <vt:lpstr>Deep Sea</vt:lpstr>
      <vt:lpstr>Slide 40</vt:lpstr>
      <vt:lpstr>Slide 41</vt:lpstr>
      <vt:lpstr>Surface Currents</vt:lpstr>
      <vt:lpstr>Slide 43</vt:lpstr>
      <vt:lpstr>Deep Ocean Currents </vt:lpstr>
      <vt:lpstr>Slide 45</vt:lpstr>
      <vt:lpstr>Thermohaline Circulation</vt:lpstr>
      <vt:lpstr>Slide 47</vt:lpstr>
      <vt:lpstr>Deep Ocean Currents</vt:lpstr>
      <vt:lpstr>Slide 49</vt:lpstr>
      <vt:lpstr>Longshore Current </vt:lpstr>
      <vt:lpstr>Longshore </vt:lpstr>
      <vt:lpstr>Tides</vt:lpstr>
      <vt:lpstr>Slide 53</vt:lpstr>
      <vt:lpstr>Tides</vt:lpstr>
      <vt:lpstr>Slide 55</vt:lpstr>
      <vt:lpstr>Slide 56</vt:lpstr>
      <vt:lpstr>Waves</vt:lpstr>
      <vt:lpstr>Waves</vt:lpstr>
      <vt:lpstr>Waves </vt:lpstr>
      <vt:lpstr>Waves</vt:lpstr>
      <vt:lpstr>Waves </vt:lpstr>
      <vt:lpstr>Waves</vt:lpstr>
      <vt:lpstr>Coastlines </vt:lpstr>
      <vt:lpstr>Two Types of Coastlines</vt:lpstr>
      <vt:lpstr>Upwelling</vt:lpstr>
      <vt:lpstr>Upwelling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</dc:title>
  <dc:creator>Alma Huckaby</dc:creator>
  <cp:lastModifiedBy>EPISD</cp:lastModifiedBy>
  <cp:revision>35</cp:revision>
  <dcterms:created xsi:type="dcterms:W3CDTF">2014-02-26T00:51:27Z</dcterms:created>
  <dcterms:modified xsi:type="dcterms:W3CDTF">2014-03-18T20:47:24Z</dcterms:modified>
</cp:coreProperties>
</file>