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3" r:id="rId4"/>
    <p:sldId id="258" r:id="rId5"/>
    <p:sldId id="259" r:id="rId6"/>
    <p:sldId id="283" r:id="rId7"/>
    <p:sldId id="260" r:id="rId8"/>
    <p:sldId id="277" r:id="rId9"/>
    <p:sldId id="284" r:id="rId10"/>
    <p:sldId id="261" r:id="rId11"/>
    <p:sldId id="285" r:id="rId12"/>
    <p:sldId id="278" r:id="rId13"/>
    <p:sldId id="304" r:id="rId14"/>
    <p:sldId id="286" r:id="rId15"/>
    <p:sldId id="262" r:id="rId16"/>
    <p:sldId id="279" r:id="rId17"/>
    <p:sldId id="287" r:id="rId18"/>
    <p:sldId id="263" r:id="rId19"/>
    <p:sldId id="288" r:id="rId20"/>
    <p:sldId id="289" r:id="rId21"/>
    <p:sldId id="290" r:id="rId22"/>
    <p:sldId id="264" r:id="rId23"/>
    <p:sldId id="291" r:id="rId24"/>
    <p:sldId id="292" r:id="rId25"/>
    <p:sldId id="280" r:id="rId26"/>
    <p:sldId id="293" r:id="rId27"/>
    <p:sldId id="294" r:id="rId28"/>
    <p:sldId id="295" r:id="rId29"/>
    <p:sldId id="296" r:id="rId30"/>
    <p:sldId id="297" r:id="rId31"/>
    <p:sldId id="265" r:id="rId32"/>
    <p:sldId id="298" r:id="rId33"/>
    <p:sldId id="300" r:id="rId34"/>
    <p:sldId id="266" r:id="rId35"/>
    <p:sldId id="299" r:id="rId36"/>
    <p:sldId id="267" r:id="rId37"/>
    <p:sldId id="268" r:id="rId38"/>
    <p:sldId id="269" r:id="rId39"/>
    <p:sldId id="305" r:id="rId40"/>
    <p:sldId id="281" r:id="rId41"/>
    <p:sldId id="306" r:id="rId42"/>
    <p:sldId id="302" r:id="rId43"/>
    <p:sldId id="301" r:id="rId44"/>
    <p:sldId id="282" r:id="rId45"/>
    <p:sldId id="308" r:id="rId46"/>
    <p:sldId id="270" r:id="rId47"/>
    <p:sldId id="307" r:id="rId48"/>
    <p:sldId id="271" r:id="rId49"/>
    <p:sldId id="272" r:id="rId50"/>
    <p:sldId id="273" r:id="rId51"/>
    <p:sldId id="274" r:id="rId52"/>
    <p:sldId id="275" r:id="rId53"/>
    <p:sldId id="27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1" autoAdjust="0"/>
    <p:restoredTop sz="94660"/>
  </p:normalViewPr>
  <p:slideViewPr>
    <p:cSldViewPr>
      <p:cViewPr varScale="1">
        <p:scale>
          <a:sx n="57" d="100"/>
          <a:sy n="57" d="100"/>
        </p:scale>
        <p:origin x="-7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6C1C334-2001-4559-B943-6077A3BBA0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4D4170-78DE-46C4-AB2A-38189886FB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Movements of Earth’s Crust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</a:p>
          <a:p>
            <a:r>
              <a:rPr lang="en-US" dirty="0" smtClean="0"/>
              <a:t>Vulcanism</a:t>
            </a:r>
          </a:p>
          <a:p>
            <a:r>
              <a:rPr lang="en-US" dirty="0" smtClean="0"/>
              <a:t>Landforms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8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Earthquakes and Earth’s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57508" cy="3508977"/>
          </a:xfrm>
        </p:spPr>
        <p:txBody>
          <a:bodyPr/>
          <a:lstStyle/>
          <a:p>
            <a:r>
              <a:rPr lang="en-US" dirty="0" smtClean="0"/>
              <a:t>Vibrations of earthquakes travel through Earth as seismic waves</a:t>
            </a:r>
          </a:p>
          <a:p>
            <a:r>
              <a:rPr lang="en-US" dirty="0" smtClean="0"/>
              <a:t>Some travel on surface, others through interior</a:t>
            </a:r>
          </a:p>
          <a:p>
            <a:r>
              <a:rPr lang="en-US" dirty="0" smtClean="0"/>
              <a:t>Different waves travel at different speeds</a:t>
            </a:r>
          </a:p>
          <a:p>
            <a:pPr lvl="1"/>
            <a:r>
              <a:rPr lang="en-US" dirty="0" smtClean="0"/>
              <a:t>Speed varies with density of material*</a:t>
            </a:r>
          </a:p>
          <a:p>
            <a:r>
              <a:rPr lang="en-US" dirty="0" smtClean="0"/>
              <a:t>Waves measured with a seismograph</a:t>
            </a:r>
          </a:p>
          <a:p>
            <a:r>
              <a:rPr lang="en-US" dirty="0" smtClean="0"/>
              <a:t>Seismograph firmly anchored to bedrock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599" y="5818211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*major factor in determining that the outer core is liquid, inner is solid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9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914400"/>
            <a:ext cx="6553200" cy="5461000"/>
          </a:xfrm>
        </p:spPr>
      </p:pic>
    </p:spTree>
    <p:extLst>
      <p:ext uri="{BB962C8B-B14F-4D97-AF65-F5344CB8AC3E}">
        <p14:creationId xmlns:p14="http://schemas.microsoft.com/office/powerpoint/2010/main" xmlns="" val="7318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 smtClean="0"/>
              <a:t>Seismographs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777317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Detect – </a:t>
            </a:r>
            <a:r>
              <a:rPr lang="en-US" dirty="0" smtClean="0">
                <a:solidFill>
                  <a:schemeClr val="accent3"/>
                </a:solidFill>
              </a:rPr>
              <a:t>focus</a:t>
            </a:r>
            <a:r>
              <a:rPr lang="en-US" dirty="0" smtClean="0"/>
              <a:t> (the point underground where rocks first fracture)</a:t>
            </a:r>
          </a:p>
          <a:p>
            <a:r>
              <a:rPr lang="en-US" dirty="0" smtClean="0"/>
              <a:t>Waves of different speeds reach the seismograph at different times</a:t>
            </a:r>
          </a:p>
          <a:p>
            <a:r>
              <a:rPr lang="en-US" dirty="0" smtClean="0"/>
              <a:t>Use three locations (</a:t>
            </a:r>
            <a:r>
              <a:rPr lang="en-US" dirty="0" smtClean="0">
                <a:solidFill>
                  <a:schemeClr val="accent3"/>
                </a:solidFill>
              </a:rPr>
              <a:t>triangulation </a:t>
            </a:r>
            <a:r>
              <a:rPr lang="en-US" dirty="0" smtClean="0"/>
              <a:t>- using the intersection of three circles on a map) to find the epicenter</a:t>
            </a:r>
          </a:p>
          <a:p>
            <a:r>
              <a:rPr lang="en-US" dirty="0">
                <a:solidFill>
                  <a:schemeClr val="accent3"/>
                </a:solidFill>
              </a:rPr>
              <a:t>Epicenter</a:t>
            </a:r>
            <a:r>
              <a:rPr lang="en-US" dirty="0"/>
              <a:t> – the point on the surface directly above the focus </a:t>
            </a:r>
          </a:p>
          <a:p>
            <a:r>
              <a:rPr lang="en-US" dirty="0" smtClean="0"/>
              <a:t>MOST earthquakes within 50 km of surface</a:t>
            </a:r>
          </a:p>
          <a:p>
            <a:r>
              <a:rPr lang="en-US" dirty="0" smtClean="0"/>
              <a:t>SOME deep earthquakes up to 700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7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81000"/>
            <a:ext cx="6096000" cy="5983111"/>
          </a:xfrm>
        </p:spPr>
      </p:pic>
    </p:spTree>
    <p:extLst>
      <p:ext uri="{BB962C8B-B14F-4D97-AF65-F5344CB8AC3E}">
        <p14:creationId xmlns:p14="http://schemas.microsoft.com/office/powerpoint/2010/main" xmlns="" val="39652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20" y="1143000"/>
            <a:ext cx="7915680" cy="5192395"/>
          </a:xfrm>
        </p:spPr>
      </p:pic>
    </p:spTree>
    <p:extLst>
      <p:ext uri="{BB962C8B-B14F-4D97-AF65-F5344CB8AC3E}">
        <p14:creationId xmlns:p14="http://schemas.microsoft.com/office/powerpoint/2010/main" xmlns="" val="13940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Vulcanism</a:t>
            </a:r>
            <a:r>
              <a:rPr lang="en-US" dirty="0" smtClean="0"/>
              <a:t> – the movement of magma through the crust or its emergence as lava onto Earth’s surface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Volcano</a:t>
            </a:r>
            <a:r>
              <a:rPr lang="en-US" dirty="0" smtClean="0"/>
              <a:t> – an opening in the crust through which molten materials and rock particles reach the surface and pile up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Volcanic mountain</a:t>
            </a:r>
            <a:r>
              <a:rPr lang="en-US" dirty="0" smtClean="0"/>
              <a:t> – built up by successive deposits of volcanic materials (commonly called a volcano)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0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Ring of Fire</a:t>
            </a:r>
            <a:r>
              <a:rPr lang="en-US" dirty="0" smtClean="0"/>
              <a:t> – a curving belt of active faults and volcanoes (along rim of Pacific Ocean)</a:t>
            </a:r>
          </a:p>
          <a:p>
            <a:r>
              <a:rPr lang="en-US" dirty="0" smtClean="0"/>
              <a:t>MOST of the worlds active volcanoes found along Ring of Fire</a:t>
            </a:r>
          </a:p>
          <a:p>
            <a:pPr lvl="1"/>
            <a:r>
              <a:rPr lang="en-US" dirty="0" smtClean="0"/>
              <a:t>Active volcano – presently erupting</a:t>
            </a:r>
          </a:p>
          <a:p>
            <a:pPr lvl="1"/>
            <a:r>
              <a:rPr lang="en-US" dirty="0" smtClean="0"/>
              <a:t>Dormant volcano – between eruptions</a:t>
            </a:r>
          </a:p>
          <a:p>
            <a:pPr lvl="1"/>
            <a:r>
              <a:rPr lang="en-US" dirty="0" smtClean="0"/>
              <a:t>Extinct volcano – no longer capable of erupting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2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Ring of Fire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906" y="1647171"/>
            <a:ext cx="7747294" cy="4677429"/>
          </a:xfrm>
        </p:spPr>
      </p:pic>
    </p:spTree>
    <p:extLst>
      <p:ext uri="{BB962C8B-B14F-4D97-AF65-F5344CB8AC3E}">
        <p14:creationId xmlns:p14="http://schemas.microsoft.com/office/powerpoint/2010/main" xmlns="" val="34332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Eruptions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 of a volcano – bowl-shaped depression called a </a:t>
            </a:r>
            <a:r>
              <a:rPr lang="en-US" dirty="0" smtClean="0">
                <a:solidFill>
                  <a:schemeClr val="accent3"/>
                </a:solidFill>
              </a:rPr>
              <a:t>crater</a:t>
            </a:r>
          </a:p>
          <a:p>
            <a:r>
              <a:rPr lang="en-US" dirty="0" smtClean="0"/>
              <a:t>Within the crater is a </a:t>
            </a:r>
            <a:r>
              <a:rPr lang="en-US" dirty="0" smtClean="0">
                <a:solidFill>
                  <a:schemeClr val="accent3"/>
                </a:solidFill>
              </a:rPr>
              <a:t>vent</a:t>
            </a:r>
          </a:p>
          <a:p>
            <a:r>
              <a:rPr lang="en-US" dirty="0" smtClean="0"/>
              <a:t> Two types of eruptions: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Quiet eruption </a:t>
            </a:r>
            <a:r>
              <a:rPr lang="en-US" dirty="0" smtClean="0"/>
              <a:t>– lava flows freely from crater or fissures on the side of a volcano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Explosive eruption </a:t>
            </a:r>
            <a:r>
              <a:rPr lang="en-US" dirty="0" smtClean="0"/>
              <a:t>– molten rock explodes forcefully </a:t>
            </a:r>
            <a:r>
              <a:rPr lang="en-US" dirty="0"/>
              <a:t>from the volcano in billowing clouds of </a:t>
            </a:r>
            <a:r>
              <a:rPr lang="en-US" dirty="0" smtClean="0"/>
              <a:t>volcanic </a:t>
            </a:r>
            <a:r>
              <a:rPr lang="en-US" dirty="0"/>
              <a:t>ash and </a:t>
            </a:r>
            <a:r>
              <a:rPr lang="en-US" dirty="0" smtClean="0"/>
              <a:t>cinders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Mount Cameroon craters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19328" cy="5486400"/>
          </a:xfrm>
        </p:spPr>
      </p:pic>
    </p:spTree>
    <p:extLst>
      <p:ext uri="{BB962C8B-B14F-4D97-AF65-F5344CB8AC3E}">
        <p14:creationId xmlns:p14="http://schemas.microsoft.com/office/powerpoint/2010/main" xmlns="" val="27033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Earthquake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- A sudden movement of the crust, accompanied by noticeable shaking of the ground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Fault </a:t>
            </a:r>
            <a:r>
              <a:rPr lang="en-US" dirty="0" smtClean="0"/>
              <a:t>– a fracture in Earth’s crust along which sections of the crust slide past each other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Slippage</a:t>
            </a:r>
            <a:r>
              <a:rPr lang="en-US" dirty="0" smtClean="0"/>
              <a:t> – the movement of rocks along a fault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Seismic waves </a:t>
            </a:r>
            <a:r>
              <a:rPr lang="en-US" dirty="0" smtClean="0"/>
              <a:t>– the vibrations in the crust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Quiet eruption – Mauna Loa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71600"/>
            <a:ext cx="7924800" cy="4953000"/>
          </a:xfrm>
        </p:spPr>
      </p:pic>
    </p:spTree>
    <p:extLst>
      <p:ext uri="{BB962C8B-B14F-4D97-AF65-F5344CB8AC3E}">
        <p14:creationId xmlns:p14="http://schemas.microsoft.com/office/powerpoint/2010/main" xmlns="" val="35895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352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Explosive eruption – </a:t>
            </a:r>
            <a:br>
              <a:rPr lang="en-US" dirty="0" smtClean="0"/>
            </a:br>
            <a:r>
              <a:rPr lang="en-US" dirty="0" smtClean="0"/>
              <a:t>Mt. St. Helens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57200"/>
            <a:ext cx="4191000" cy="6108054"/>
          </a:xfrm>
        </p:spPr>
      </p:pic>
    </p:spTree>
    <p:extLst>
      <p:ext uri="{BB962C8B-B14F-4D97-AF65-F5344CB8AC3E}">
        <p14:creationId xmlns:p14="http://schemas.microsoft.com/office/powerpoint/2010/main" xmlns="" val="41980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86108" cy="3508977"/>
          </a:xfrm>
        </p:spPr>
        <p:txBody>
          <a:bodyPr/>
          <a:lstStyle/>
          <a:p>
            <a:r>
              <a:rPr lang="en-US" dirty="0" smtClean="0"/>
              <a:t>“Famous” volcanic mountains:</a:t>
            </a:r>
          </a:p>
          <a:p>
            <a:pPr lvl="1"/>
            <a:r>
              <a:rPr lang="en-US" dirty="0" smtClean="0"/>
              <a:t>Mount Etna (in Sicily)</a:t>
            </a:r>
          </a:p>
          <a:p>
            <a:pPr lvl="1"/>
            <a:r>
              <a:rPr lang="en-US" dirty="0" smtClean="0"/>
              <a:t>Mount Kilimanjaro (in Africa)</a:t>
            </a:r>
          </a:p>
          <a:p>
            <a:r>
              <a:rPr lang="en-US" dirty="0" smtClean="0"/>
              <a:t>Three types of volcanic mountains:</a:t>
            </a:r>
          </a:p>
          <a:p>
            <a:pPr lvl="1"/>
            <a:r>
              <a:rPr lang="en-US" dirty="0" smtClean="0"/>
              <a:t>Shield Volcanoes </a:t>
            </a:r>
          </a:p>
          <a:p>
            <a:pPr lvl="1"/>
            <a:r>
              <a:rPr lang="en-US" dirty="0" smtClean="0"/>
              <a:t>Cinder Cones </a:t>
            </a:r>
          </a:p>
          <a:p>
            <a:pPr lvl="1"/>
            <a:r>
              <a:rPr lang="en-US" dirty="0" smtClean="0"/>
              <a:t>Composite Volcanoes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5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Etna - Sicily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530564"/>
            <a:ext cx="8077200" cy="3870236"/>
          </a:xfrm>
        </p:spPr>
      </p:pic>
    </p:spTree>
    <p:extLst>
      <p:ext uri="{BB962C8B-B14F-4D97-AF65-F5344CB8AC3E}">
        <p14:creationId xmlns:p14="http://schemas.microsoft.com/office/powerpoint/2010/main" xmlns="" val="13369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Mount Kilimanjaro - Africa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60" y="1814778"/>
            <a:ext cx="8249340" cy="4738422"/>
          </a:xfrm>
        </p:spPr>
      </p:pic>
    </p:spTree>
    <p:extLst>
      <p:ext uri="{BB962C8B-B14F-4D97-AF65-F5344CB8AC3E}">
        <p14:creationId xmlns:p14="http://schemas.microsoft.com/office/powerpoint/2010/main" xmlns="" val="42688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r>
              <a:rPr lang="en-US" dirty="0" smtClean="0"/>
              <a:t>Volcanic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7109908" cy="446102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Shield</a:t>
            </a:r>
            <a:r>
              <a:rPr lang="en-US" dirty="0" smtClean="0"/>
              <a:t> – repeated lava flows; broad, massive mountain with gentle slopes; LARGEST type of volcanic mountain </a:t>
            </a:r>
            <a:r>
              <a:rPr lang="en-US" i="1" dirty="0" smtClean="0"/>
              <a:t>(</a:t>
            </a:r>
            <a:r>
              <a:rPr lang="en-US" i="1" dirty="0"/>
              <a:t>M</a:t>
            </a:r>
            <a:r>
              <a:rPr lang="en-US" i="1" dirty="0" smtClean="0"/>
              <a:t>auna Loa- the largest volcano on Earth)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Cinder</a:t>
            </a:r>
            <a:r>
              <a:rPr lang="en-US" dirty="0" smtClean="0"/>
              <a:t> – explosive eruptions; ashes and cinders pile up around the volcano vent to form steep, cone-shaped hill </a:t>
            </a:r>
            <a:r>
              <a:rPr lang="en-US" i="1" dirty="0" smtClean="0"/>
              <a:t>(Paracutin, Mexico 150 meters high in 6 days – after 7 months 450 m high)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Composite </a:t>
            </a:r>
            <a:r>
              <a:rPr lang="en-US" dirty="0" smtClean="0"/>
              <a:t>– layers of lava and layers of ash and cinders; not as big as shield, but bigger than cinder cones </a:t>
            </a:r>
            <a:r>
              <a:rPr lang="en-US" i="1" dirty="0" smtClean="0"/>
              <a:t>(Mount Fuji in Japan; Mount Vesuvius in Italy</a:t>
            </a:r>
            <a:r>
              <a:rPr lang="en-US" i="1" dirty="0"/>
              <a:t>;</a:t>
            </a:r>
            <a:r>
              <a:rPr lang="en-US" i="1" dirty="0" smtClean="0"/>
              <a:t> and Mount St. Helens in USA)</a:t>
            </a:r>
          </a:p>
        </p:txBody>
      </p:sp>
    </p:spTree>
    <p:extLst>
      <p:ext uri="{BB962C8B-B14F-4D97-AF65-F5344CB8AC3E}">
        <p14:creationId xmlns:p14="http://schemas.microsoft.com/office/powerpoint/2010/main" xmlns="" val="30120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Mauna Loa - Hawaii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13" y="2158087"/>
            <a:ext cx="8220087" cy="4395113"/>
          </a:xfrm>
        </p:spPr>
      </p:pic>
    </p:spTree>
    <p:extLst>
      <p:ext uri="{BB962C8B-B14F-4D97-AF65-F5344CB8AC3E}">
        <p14:creationId xmlns:p14="http://schemas.microsoft.com/office/powerpoint/2010/main" xmlns="" val="16329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Paracutin, Mexico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xmlns="" val="37888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Fuji - Japan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0"/>
            <a:ext cx="8382000" cy="4267200"/>
          </a:xfrm>
        </p:spPr>
      </p:pic>
    </p:spTree>
    <p:extLst>
      <p:ext uri="{BB962C8B-B14F-4D97-AF65-F5344CB8AC3E}">
        <p14:creationId xmlns:p14="http://schemas.microsoft.com/office/powerpoint/2010/main" xmlns="" val="7512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Vesuvius - Italy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62200"/>
            <a:ext cx="8219330" cy="4191000"/>
          </a:xfrm>
        </p:spPr>
      </p:pic>
    </p:spTree>
    <p:extLst>
      <p:ext uri="{BB962C8B-B14F-4D97-AF65-F5344CB8AC3E}">
        <p14:creationId xmlns:p14="http://schemas.microsoft.com/office/powerpoint/2010/main" xmlns="" val="34856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Liquefaction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200"/>
            <a:ext cx="8382000" cy="4978908"/>
          </a:xfrm>
        </p:spPr>
      </p:pic>
    </p:spTree>
    <p:extLst>
      <p:ext uri="{BB962C8B-B14F-4D97-AF65-F5344CB8AC3E}">
        <p14:creationId xmlns:p14="http://schemas.microsoft.com/office/powerpoint/2010/main" xmlns="" val="6153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St. Helens - USA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28188"/>
            <a:ext cx="8305800" cy="4425011"/>
          </a:xfrm>
        </p:spPr>
      </p:pic>
    </p:spTree>
    <p:extLst>
      <p:ext uri="{BB962C8B-B14F-4D97-AF65-F5344CB8AC3E}">
        <p14:creationId xmlns:p14="http://schemas.microsoft.com/office/powerpoint/2010/main" xmlns="" val="6138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Sometimes a large quantity of magma pushes up through the crust BUT fails to break through to the surface</a:t>
            </a:r>
          </a:p>
          <a:p>
            <a:r>
              <a:rPr lang="en-US" dirty="0" smtClean="0"/>
              <a:t>INSTEAD magma forces overlying rock to arch upwards forming a large dome mountain</a:t>
            </a:r>
          </a:p>
          <a:p>
            <a:r>
              <a:rPr lang="en-US" dirty="0" smtClean="0"/>
              <a:t>Resembles a huge blister on Earth’s surface</a:t>
            </a:r>
          </a:p>
          <a:p>
            <a:r>
              <a:rPr lang="en-US" dirty="0" smtClean="0"/>
              <a:t>In time the top layers of rock erode away exposing the solidified magma</a:t>
            </a:r>
          </a:p>
          <a:p>
            <a:r>
              <a:rPr lang="en-US" i="1" dirty="0" smtClean="0"/>
              <a:t>(Examples: The Henry Mountains of Utah and the Orange Mountains of New Jersey)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7234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Henry Mountains - Utah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772025"/>
          </a:xfrm>
        </p:spPr>
      </p:pic>
    </p:spTree>
    <p:extLst>
      <p:ext uri="{BB962C8B-B14F-4D97-AF65-F5344CB8AC3E}">
        <p14:creationId xmlns:p14="http://schemas.microsoft.com/office/powerpoint/2010/main" xmlns="" val="152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Half – Dome  Yosemite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752600"/>
            <a:ext cx="8305800" cy="4800601"/>
          </a:xfrm>
        </p:spPr>
      </p:pic>
    </p:spTree>
    <p:extLst>
      <p:ext uri="{BB962C8B-B14F-4D97-AF65-F5344CB8AC3E}">
        <p14:creationId xmlns:p14="http://schemas.microsoft.com/office/powerpoint/2010/main" xmlns="" val="8700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Vulcanism Inside the 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Other underground geologic features: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Batholith</a:t>
            </a:r>
            <a:r>
              <a:rPr lang="en-US" dirty="0" smtClean="0"/>
              <a:t> – a huge mass of coarse-grained igneous rock that forms deep under the surface (may be thousands of square kilometers)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Sill</a:t>
            </a:r>
            <a:r>
              <a:rPr lang="en-US" dirty="0" smtClean="0"/>
              <a:t> – formed when magma flows parallel between layers of sedimentary rock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Dike </a:t>
            </a:r>
            <a:r>
              <a:rPr lang="en-US" dirty="0" smtClean="0"/>
              <a:t>– forms when magma forces its way into a fracture that cuts across sedimentary rock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4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71861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Exposed Dike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83" t="32621" r="-963" b="43821"/>
          <a:stretch/>
        </p:blipFill>
        <p:spPr>
          <a:xfrm>
            <a:off x="2971800" y="3736429"/>
            <a:ext cx="5703345" cy="25855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66" t="1050" r="1567" b="82036"/>
          <a:stretch/>
        </p:blipFill>
        <p:spPr>
          <a:xfrm>
            <a:off x="728132" y="728132"/>
            <a:ext cx="4379895" cy="27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8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Slow Movements of the 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Gradual </a:t>
            </a:r>
            <a:r>
              <a:rPr lang="en-US" dirty="0" smtClean="0"/>
              <a:t>movements </a:t>
            </a:r>
            <a:r>
              <a:rPr lang="en-US" dirty="0" smtClean="0"/>
              <a:t>produce dramatic changes at Earth’s surface</a:t>
            </a:r>
          </a:p>
          <a:p>
            <a:r>
              <a:rPr lang="en-US" dirty="0" smtClean="0"/>
              <a:t>Adirondack Mountains (northern New York state) getting taller by about 3 millimeters per year….</a:t>
            </a:r>
          </a:p>
          <a:p>
            <a:r>
              <a:rPr lang="en-US" dirty="0" smtClean="0"/>
              <a:t>Himalayas also “growing”</a:t>
            </a:r>
          </a:p>
          <a:p>
            <a:r>
              <a:rPr lang="en-US" dirty="0" smtClean="0"/>
              <a:t>Geologists believe that slow movements of large sections of the crust have produced all the great mountain ranges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9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Landforms Produced by Crustal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movements of the crust, whether sudden or gradual, cause major changes in Earth’s surface features over time</a:t>
            </a:r>
          </a:p>
          <a:p>
            <a:r>
              <a:rPr lang="en-US" dirty="0" smtClean="0"/>
              <a:t>Slow or sudden – both produce major landforms</a:t>
            </a:r>
          </a:p>
          <a:p>
            <a:r>
              <a:rPr lang="en-US" dirty="0" smtClean="0"/>
              <a:t>These landforms include:</a:t>
            </a:r>
          </a:p>
          <a:p>
            <a:pPr lvl="1"/>
            <a:r>
              <a:rPr lang="en-US" dirty="0" smtClean="0"/>
              <a:t>Mountains</a:t>
            </a:r>
          </a:p>
          <a:p>
            <a:pPr lvl="1"/>
            <a:r>
              <a:rPr lang="en-US" dirty="0" smtClean="0"/>
              <a:t>Plateaus</a:t>
            </a:r>
          </a:p>
          <a:p>
            <a:pPr lvl="1"/>
            <a:r>
              <a:rPr lang="en-US" dirty="0" smtClean="0"/>
              <a:t>Plains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17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6777317" cy="3508977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Mountain </a:t>
            </a:r>
            <a:r>
              <a:rPr lang="en-US" dirty="0" smtClean="0"/>
              <a:t>– a part of Earth’s crust that has been raised high above the surrounding landscape</a:t>
            </a:r>
          </a:p>
          <a:p>
            <a:r>
              <a:rPr lang="en-US" dirty="0" smtClean="0"/>
              <a:t>TALLEST mountain in the world – Mount Everest (in the Himalayas) about 9 km above sea level</a:t>
            </a:r>
          </a:p>
          <a:p>
            <a:r>
              <a:rPr lang="en-US" dirty="0" smtClean="0"/>
              <a:t>MOST mountain ranges formed by processes of </a:t>
            </a:r>
            <a:r>
              <a:rPr lang="en-US" i="1" dirty="0" smtClean="0">
                <a:solidFill>
                  <a:schemeClr val="accent3"/>
                </a:solidFill>
              </a:rPr>
              <a:t>folding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3"/>
                </a:solidFill>
              </a:rPr>
              <a:t>faulting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1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Mt. Everest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71600"/>
            <a:ext cx="8305800" cy="5257800"/>
          </a:xfrm>
        </p:spPr>
      </p:pic>
    </p:spTree>
    <p:extLst>
      <p:ext uri="{BB962C8B-B14F-4D97-AF65-F5344CB8AC3E}">
        <p14:creationId xmlns:p14="http://schemas.microsoft.com/office/powerpoint/2010/main" xmlns="" val="31112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Earthquakes?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within Earth push, pull, and twist rock</a:t>
            </a:r>
          </a:p>
          <a:p>
            <a:r>
              <a:rPr lang="en-US" dirty="0" smtClean="0"/>
              <a:t>Forces too great = break in crust </a:t>
            </a:r>
          </a:p>
          <a:p>
            <a:r>
              <a:rPr lang="en-US" dirty="0" smtClean="0"/>
              <a:t>Broken sections of Earths crust vibrate</a:t>
            </a:r>
          </a:p>
          <a:p>
            <a:r>
              <a:rPr lang="en-US" dirty="0" smtClean="0"/>
              <a:t>Vibrations of the crust = earthquake</a:t>
            </a:r>
          </a:p>
          <a:p>
            <a:r>
              <a:rPr lang="en-US" dirty="0" smtClean="0"/>
              <a:t>MOST earthquakes </a:t>
            </a:r>
            <a:r>
              <a:rPr lang="en-US" dirty="0"/>
              <a:t>o</a:t>
            </a:r>
            <a:r>
              <a:rPr lang="en-US" dirty="0" smtClean="0"/>
              <a:t>ccur along faults</a:t>
            </a:r>
          </a:p>
          <a:p>
            <a:r>
              <a:rPr lang="en-US" dirty="0" smtClean="0"/>
              <a:t>SOME are caused by erupting volcanoes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4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Fold Mountains </a:t>
            </a:r>
            <a:r>
              <a:rPr lang="en-US" dirty="0" smtClean="0"/>
              <a:t>– mountains formed by crustal movements that press layers of sedimentary rock together, squeezing them into wavelike folds.</a:t>
            </a:r>
          </a:p>
          <a:p>
            <a:r>
              <a:rPr lang="en-US" dirty="0" smtClean="0"/>
              <a:t>Up-folded sections of rock = </a:t>
            </a:r>
            <a:r>
              <a:rPr lang="en-US" dirty="0" smtClean="0">
                <a:solidFill>
                  <a:schemeClr val="accent3"/>
                </a:solidFill>
              </a:rPr>
              <a:t>anticlines</a:t>
            </a:r>
          </a:p>
          <a:p>
            <a:r>
              <a:rPr lang="en-US" dirty="0" smtClean="0"/>
              <a:t>Down-folded sections of rock = </a:t>
            </a:r>
            <a:r>
              <a:rPr lang="en-US" dirty="0" smtClean="0">
                <a:solidFill>
                  <a:schemeClr val="accent3"/>
                </a:solidFill>
              </a:rPr>
              <a:t>synclines </a:t>
            </a:r>
          </a:p>
          <a:p>
            <a:pPr marL="68580" indent="0">
              <a:buNone/>
            </a:pPr>
            <a:endParaRPr lang="en-US" i="1" dirty="0">
              <a:solidFill>
                <a:schemeClr val="accent3"/>
              </a:solidFill>
            </a:endParaRPr>
          </a:p>
          <a:p>
            <a:pPr marL="68580" indent="0">
              <a:buNone/>
            </a:pPr>
            <a:r>
              <a:rPr lang="en-US" i="1" dirty="0" smtClean="0"/>
              <a:t>(Appalachian Mountains are a series of anticlines and synclines formed by folded rock layers)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7389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Appalachians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916022"/>
          </a:xfrm>
        </p:spPr>
      </p:pic>
    </p:spTree>
    <p:extLst>
      <p:ext uri="{BB962C8B-B14F-4D97-AF65-F5344CB8AC3E}">
        <p14:creationId xmlns:p14="http://schemas.microsoft.com/office/powerpoint/2010/main" xmlns="" val="36216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Anticlines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4572000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3590" b="9249"/>
          <a:stretch/>
        </p:blipFill>
        <p:spPr>
          <a:xfrm>
            <a:off x="4091152" y="3657600"/>
            <a:ext cx="4619297" cy="29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7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200400"/>
            <a:ext cx="6271710" cy="648736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		      	</a:t>
            </a:r>
            <a:r>
              <a:rPr lang="en-US" dirty="0" smtClean="0"/>
              <a:t>Folding </a:t>
            </a:r>
            <a:r>
              <a:rPr lang="en-US" dirty="0" smtClean="0"/>
              <a:t>rock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4800600" cy="6400800"/>
          </a:xfrm>
        </p:spPr>
      </p:pic>
    </p:spTree>
    <p:extLst>
      <p:ext uri="{BB962C8B-B14F-4D97-AF65-F5344CB8AC3E}">
        <p14:creationId xmlns:p14="http://schemas.microsoft.com/office/powerpoint/2010/main" xmlns="" val="1165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Block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Fault-Block mountains </a:t>
            </a:r>
            <a:r>
              <a:rPr lang="en-US" dirty="0" smtClean="0"/>
              <a:t>– </a:t>
            </a:r>
            <a:endParaRPr lang="en-US" dirty="0" smtClean="0"/>
          </a:p>
          <a:p>
            <a:r>
              <a:rPr lang="en-US" dirty="0" smtClean="0"/>
              <a:t>formed </a:t>
            </a:r>
            <a:r>
              <a:rPr lang="en-US" dirty="0" smtClean="0"/>
              <a:t>by crustal movements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crust fractures </a:t>
            </a:r>
            <a:r>
              <a:rPr lang="en-US" dirty="0" smtClean="0"/>
              <a:t>into huge </a:t>
            </a:r>
            <a:r>
              <a:rPr lang="en-US" dirty="0" smtClean="0"/>
              <a:t>block </a:t>
            </a:r>
          </a:p>
          <a:p>
            <a:r>
              <a:rPr lang="en-US" dirty="0" smtClean="0"/>
              <a:t>blocks shift - </a:t>
            </a:r>
            <a:r>
              <a:rPr lang="en-US" dirty="0" smtClean="0"/>
              <a:t>moving up or down along the faults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Blocks </a:t>
            </a:r>
            <a:r>
              <a:rPr lang="en-US" dirty="0" smtClean="0"/>
              <a:t>pushed or tilted </a:t>
            </a:r>
            <a:r>
              <a:rPr lang="en-US" dirty="0" smtClean="0"/>
              <a:t>up = mountains,</a:t>
            </a:r>
          </a:p>
          <a:p>
            <a:r>
              <a:rPr lang="en-US" dirty="0" smtClean="0"/>
              <a:t>B</a:t>
            </a:r>
            <a:r>
              <a:rPr lang="en-US" dirty="0" smtClean="0"/>
              <a:t>locks </a:t>
            </a:r>
            <a:r>
              <a:rPr lang="en-US" dirty="0" smtClean="0"/>
              <a:t>that sink </a:t>
            </a:r>
            <a:r>
              <a:rPr lang="en-US" dirty="0" smtClean="0"/>
              <a:t>down </a:t>
            </a:r>
            <a:r>
              <a:rPr lang="en-US" dirty="0" smtClean="0"/>
              <a:t>=</a:t>
            </a:r>
            <a:r>
              <a:rPr lang="en-US" dirty="0" smtClean="0"/>
              <a:t>valleys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(Example: Sierra Nevada in California)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7527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840" y="1676400"/>
            <a:ext cx="2590800" cy="722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Fault Block Mountains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4191000" cy="6286502"/>
          </a:xfrm>
        </p:spPr>
      </p:pic>
      <p:sp>
        <p:nvSpPr>
          <p:cNvPr id="7" name="TextBox 6"/>
          <p:cNvSpPr txBox="1"/>
          <p:nvPr/>
        </p:nvSpPr>
        <p:spPr>
          <a:xfrm>
            <a:off x="5410200" y="33528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Sierra </a:t>
            </a:r>
            <a:r>
              <a:rPr lang="en-US" dirty="0" err="1" smtClean="0"/>
              <a:t>Nevadas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02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3"/>
                </a:solidFill>
              </a:rPr>
              <a:t>Plateau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– a broad, flat-topped region, underlain by horizontal layers of rock, that rises somewhat abruptly above the surrounding landscape</a:t>
            </a:r>
          </a:p>
          <a:p>
            <a:endParaRPr lang="en-US" dirty="0"/>
          </a:p>
          <a:p>
            <a:r>
              <a:rPr lang="en-US" i="1" dirty="0" smtClean="0"/>
              <a:t>(Example: Colorado Plateau)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3217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</a:t>
            </a:r>
            <a:br>
              <a:rPr lang="en-US" dirty="0" smtClean="0"/>
            </a:br>
            <a:r>
              <a:rPr lang="en-US" dirty="0" smtClean="0"/>
              <a:t>Plateau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838200"/>
            <a:ext cx="5136094" cy="5595806"/>
          </a:xfrm>
        </p:spPr>
      </p:pic>
    </p:spTree>
    <p:extLst>
      <p:ext uri="{BB962C8B-B14F-4D97-AF65-F5344CB8AC3E}">
        <p14:creationId xmlns:p14="http://schemas.microsoft.com/office/powerpoint/2010/main" xmlns="" val="12387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Plain </a:t>
            </a:r>
            <a:r>
              <a:rPr lang="en-US" dirty="0" smtClean="0"/>
              <a:t>– a broad, flat region composed of horizontal layers of rock or sediment.   HOWEVER, a plain lies lower than the land around it.</a:t>
            </a:r>
          </a:p>
          <a:p>
            <a:r>
              <a:rPr lang="en-US" dirty="0" smtClean="0"/>
              <a:t>Different types of plains:</a:t>
            </a:r>
          </a:p>
          <a:p>
            <a:pPr lvl="1"/>
            <a:r>
              <a:rPr lang="en-US" dirty="0" smtClean="0"/>
              <a:t>Marine – formed on sea floor – raised above</a:t>
            </a:r>
          </a:p>
          <a:p>
            <a:pPr lvl="1"/>
            <a:r>
              <a:rPr lang="en-US" dirty="0" smtClean="0"/>
              <a:t>Lake – dried-up beds of drained lakes</a:t>
            </a:r>
          </a:p>
          <a:p>
            <a:pPr lvl="1"/>
            <a:r>
              <a:rPr lang="en-US" dirty="0" smtClean="0"/>
              <a:t>Glacial – deposits of sediments left after melting glaciers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7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Crust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47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earthquakes take place in regions called </a:t>
            </a:r>
            <a:r>
              <a:rPr lang="en-US" i="1" dirty="0" smtClean="0">
                <a:solidFill>
                  <a:schemeClr val="accent3"/>
                </a:solidFill>
              </a:rPr>
              <a:t>earthquake belts</a:t>
            </a:r>
          </a:p>
          <a:p>
            <a:r>
              <a:rPr lang="en-US" i="1" dirty="0" smtClean="0">
                <a:solidFill>
                  <a:schemeClr val="accent3"/>
                </a:solidFill>
              </a:rPr>
              <a:t>Major earthquake belts </a:t>
            </a:r>
            <a:r>
              <a:rPr lang="en-US" dirty="0" smtClean="0">
                <a:solidFill>
                  <a:schemeClr val="tx1"/>
                </a:solidFill>
              </a:rPr>
              <a:t>- around Pacific Ocean and through Mediterranean Sea</a:t>
            </a:r>
          </a:p>
          <a:p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North America – likely places for earthquakes are California and Alaska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San Andreas Fault (in California) extends for over 1,000 kilometers (km) through the state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8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0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6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8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Andreas</a:t>
            </a:r>
            <a:br>
              <a:rPr lang="en-US" dirty="0" smtClean="0"/>
            </a:br>
            <a:r>
              <a:rPr lang="en-US" dirty="0" smtClean="0"/>
              <a:t>Fault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990600"/>
            <a:ext cx="3475634" cy="4800600"/>
          </a:xfrm>
        </p:spPr>
      </p:pic>
    </p:spTree>
    <p:extLst>
      <p:ext uri="{BB962C8B-B14F-4D97-AF65-F5344CB8AC3E}">
        <p14:creationId xmlns:p14="http://schemas.microsoft.com/office/powerpoint/2010/main" xmlns="" val="2968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Earthquakes on Land:</a:t>
            </a:r>
          </a:p>
          <a:p>
            <a:pPr lvl="1"/>
            <a:r>
              <a:rPr lang="en-US" dirty="0" smtClean="0"/>
              <a:t>“tear” in earth’s surface </a:t>
            </a:r>
          </a:p>
          <a:p>
            <a:pPr lvl="1"/>
            <a:r>
              <a:rPr lang="en-US" dirty="0" smtClean="0"/>
              <a:t>Displacement of fences</a:t>
            </a:r>
          </a:p>
          <a:p>
            <a:pPr lvl="1"/>
            <a:r>
              <a:rPr lang="en-US" dirty="0" smtClean="0"/>
              <a:t>Land drop-down areas</a:t>
            </a:r>
          </a:p>
          <a:p>
            <a:r>
              <a:rPr lang="en-US" dirty="0" smtClean="0"/>
              <a:t>Damage to buildings</a:t>
            </a:r>
          </a:p>
          <a:p>
            <a:pPr lvl="1"/>
            <a:r>
              <a:rPr lang="en-US" dirty="0" smtClean="0"/>
              <a:t>Depends on intensity of earthquake</a:t>
            </a:r>
          </a:p>
          <a:p>
            <a:pPr lvl="1"/>
            <a:r>
              <a:rPr lang="en-US" dirty="0" smtClean="0"/>
              <a:t>Depends on type of material on which the structures are built</a:t>
            </a:r>
          </a:p>
          <a:p>
            <a:pPr lvl="1"/>
            <a:r>
              <a:rPr lang="en-US" dirty="0" smtClean="0"/>
              <a:t>IF built on bedrock – less likely to be damaged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7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Effects of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033708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Earthquakes under water:</a:t>
            </a:r>
          </a:p>
          <a:p>
            <a:pPr lvl="1"/>
            <a:r>
              <a:rPr lang="en-US" dirty="0" smtClean="0"/>
              <a:t>May produce fast-moving waves called </a:t>
            </a:r>
            <a:r>
              <a:rPr lang="en-US" dirty="0" smtClean="0">
                <a:solidFill>
                  <a:schemeClr val="accent3"/>
                </a:solidFill>
              </a:rPr>
              <a:t>tsunamis </a:t>
            </a:r>
          </a:p>
          <a:p>
            <a:pPr lvl="1"/>
            <a:r>
              <a:rPr lang="en-US" dirty="0" smtClean="0"/>
              <a:t>Tsunamis also caused by underwater volcanic eruptions and landslides</a:t>
            </a:r>
          </a:p>
          <a:p>
            <a:pPr lvl="1"/>
            <a:r>
              <a:rPr lang="en-US" dirty="0" smtClean="0"/>
              <a:t>Tsunamis – wave speeds to 800 km/</a:t>
            </a:r>
            <a:r>
              <a:rPr lang="en-US" dirty="0" err="1" smtClean="0"/>
              <a:t>hr</a:t>
            </a:r>
            <a:endParaRPr lang="en-US" dirty="0" smtClean="0"/>
          </a:p>
          <a:p>
            <a:pPr lvl="1"/>
            <a:r>
              <a:rPr lang="en-US" dirty="0" smtClean="0"/>
              <a:t>Open ocean waves no higher than ordinary; waves closer to shore up to 20 meters high</a:t>
            </a:r>
          </a:p>
          <a:p>
            <a:pPr lvl="1"/>
            <a:r>
              <a:rPr lang="en-US" dirty="0" smtClean="0"/>
              <a:t>Tsunamis “give warning” – minutes before arriving - water near the shore suddenly drains seaward, then with a loud hissing sound the wave rushes across the water-less beach with great force, and may pound the shore for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85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98716" cy="6248400"/>
          </a:xfrm>
        </p:spPr>
      </p:pic>
    </p:spTree>
    <p:extLst>
      <p:ext uri="{BB962C8B-B14F-4D97-AF65-F5344CB8AC3E}">
        <p14:creationId xmlns:p14="http://schemas.microsoft.com/office/powerpoint/2010/main" xmlns="" val="33027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1616</TotalTime>
  <Words>1251</Words>
  <Application>Microsoft Office PowerPoint</Application>
  <PresentationFormat>On-screen Show (4:3)</PresentationFormat>
  <Paragraphs>157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Austin</vt:lpstr>
      <vt:lpstr>Movements of Earth’s Crust</vt:lpstr>
      <vt:lpstr>Earthquakes </vt:lpstr>
      <vt:lpstr>Liquefaction</vt:lpstr>
      <vt:lpstr>What Causes Earthquakes?</vt:lpstr>
      <vt:lpstr>Earthquake Regions</vt:lpstr>
      <vt:lpstr>San Andreas Fault</vt:lpstr>
      <vt:lpstr>Effects of Earthquakes</vt:lpstr>
      <vt:lpstr>Effects of Earthquakes</vt:lpstr>
      <vt:lpstr>Slide 9</vt:lpstr>
      <vt:lpstr>Earthquakes and Earth’s Interior</vt:lpstr>
      <vt:lpstr>Slide 11</vt:lpstr>
      <vt:lpstr>Seismographs</vt:lpstr>
      <vt:lpstr>Slide 13</vt:lpstr>
      <vt:lpstr>Slide 14</vt:lpstr>
      <vt:lpstr>Vulcanism</vt:lpstr>
      <vt:lpstr>Vulcanism</vt:lpstr>
      <vt:lpstr>Ring of Fire</vt:lpstr>
      <vt:lpstr>Volcanic Eruptions</vt:lpstr>
      <vt:lpstr>Mount Cameroon craters</vt:lpstr>
      <vt:lpstr>Quiet eruption – Mauna Loa</vt:lpstr>
      <vt:lpstr>Explosive eruption –  Mt. St. Helens</vt:lpstr>
      <vt:lpstr>Volcanic Mountains</vt:lpstr>
      <vt:lpstr>Mount Etna - Sicily</vt:lpstr>
      <vt:lpstr>Mount Kilimanjaro - Africa</vt:lpstr>
      <vt:lpstr>Volcanic Mountains</vt:lpstr>
      <vt:lpstr>Mauna Loa - Hawaii</vt:lpstr>
      <vt:lpstr>Paracutin, Mexico </vt:lpstr>
      <vt:lpstr>Mount Fuji - Japan</vt:lpstr>
      <vt:lpstr>Mount Vesuvius - Italy</vt:lpstr>
      <vt:lpstr>Mount St. Helens - USA</vt:lpstr>
      <vt:lpstr>Dome Mountains</vt:lpstr>
      <vt:lpstr>Henry Mountains - Utah</vt:lpstr>
      <vt:lpstr>Half – Dome  Yosemite</vt:lpstr>
      <vt:lpstr>Vulcanism Inside the Crust</vt:lpstr>
      <vt:lpstr>                               Exposed Dike</vt:lpstr>
      <vt:lpstr>Slow Movements of the Crust</vt:lpstr>
      <vt:lpstr>Landforms Produced by Crustal Movements</vt:lpstr>
      <vt:lpstr>Mountains</vt:lpstr>
      <vt:lpstr>Mt. Everest</vt:lpstr>
      <vt:lpstr>Fold Mountains</vt:lpstr>
      <vt:lpstr>Appalachians</vt:lpstr>
      <vt:lpstr>                                  Anticlines</vt:lpstr>
      <vt:lpstr>          Folding rock</vt:lpstr>
      <vt:lpstr>Fault Block Mountains</vt:lpstr>
      <vt:lpstr>                                                Fault Block Mountains </vt:lpstr>
      <vt:lpstr>Plateaus</vt:lpstr>
      <vt:lpstr>Colorado Plateau</vt:lpstr>
      <vt:lpstr>Plains</vt:lpstr>
      <vt:lpstr>Why The Crust Moves</vt:lpstr>
      <vt:lpstr>Continental Drift</vt:lpstr>
      <vt:lpstr>Plate Tectonics</vt:lpstr>
      <vt:lpstr>Plate Motions</vt:lpstr>
      <vt:lpstr>Slide 53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Movements of Earth’s Crust</dc:title>
  <dc:creator>Alma Huckaby</dc:creator>
  <cp:lastModifiedBy>EPISD</cp:lastModifiedBy>
  <cp:revision>22</cp:revision>
  <dcterms:created xsi:type="dcterms:W3CDTF">2013-11-14T19:37:46Z</dcterms:created>
  <dcterms:modified xsi:type="dcterms:W3CDTF">2013-11-20T18:54:54Z</dcterms:modified>
</cp:coreProperties>
</file>