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9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3" r:id="rId14"/>
    <p:sldId id="277" r:id="rId15"/>
    <p:sldId id="260" r:id="rId16"/>
    <p:sldId id="262" r:id="rId17"/>
    <p:sldId id="286" r:id="rId18"/>
    <p:sldId id="261" r:id="rId19"/>
    <p:sldId id="281" r:id="rId20"/>
    <p:sldId id="278" r:id="rId21"/>
    <p:sldId id="276" r:id="rId22"/>
    <p:sldId id="279" r:id="rId23"/>
    <p:sldId id="280" r:id="rId24"/>
    <p:sldId id="282" r:id="rId25"/>
    <p:sldId id="290" r:id="rId26"/>
    <p:sldId id="283" r:id="rId27"/>
    <p:sldId id="284" r:id="rId28"/>
    <p:sldId id="287" r:id="rId29"/>
    <p:sldId id="291" r:id="rId30"/>
    <p:sldId id="285" r:id="rId31"/>
    <p:sldId id="288" r:id="rId32"/>
    <p:sldId id="289" r:id="rId33"/>
    <p:sldId id="264" r:id="rId34"/>
    <p:sldId id="265" r:id="rId35"/>
    <p:sldId id="294" r:id="rId36"/>
    <p:sldId id="293" r:id="rId37"/>
    <p:sldId id="295" r:id="rId38"/>
    <p:sldId id="296" r:id="rId39"/>
    <p:sldId id="266" r:id="rId40"/>
    <p:sldId id="267" r:id="rId41"/>
    <p:sldId id="297" r:id="rId42"/>
    <p:sldId id="268" r:id="rId43"/>
    <p:sldId id="298" r:id="rId44"/>
    <p:sldId id="299" r:id="rId45"/>
    <p:sldId id="300" r:id="rId46"/>
    <p:sldId id="301" r:id="rId47"/>
    <p:sldId id="302" r:id="rId48"/>
    <p:sldId id="305" r:id="rId49"/>
    <p:sldId id="303" r:id="rId50"/>
    <p:sldId id="306" r:id="rId51"/>
    <p:sldId id="304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65E57D-F9D7-4197-A85B-61E46AEC3E38}" type="datetimeFigureOut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FA517C-3B5A-41FF-A824-36380CB279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Mountain Building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Stress applied slowly, rather than suddenly, also favors plastic behavior</a:t>
            </a:r>
          </a:p>
          <a:p>
            <a:r>
              <a:rPr lang="en-US" sz="3200" i="1" dirty="0" smtClean="0"/>
              <a:t>(Marble park benches in New York City have sagged plastically under their own weight within 100 years)</a:t>
            </a:r>
          </a:p>
          <a:p>
            <a:r>
              <a:rPr lang="en-US" sz="3200" dirty="0" smtClean="0"/>
              <a:t>In contrast, rapidly applied stress, such as the blow of a hammer, causes brittle fracture in a marble bench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67193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Geologic 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23972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smtClean="0"/>
              <a:t>Tectonic movement creates tremendous stress near plate boundaries; this stress deforms rocks</a:t>
            </a:r>
          </a:p>
          <a:p>
            <a:r>
              <a:rPr lang="en-US" sz="9800" dirty="0" smtClean="0"/>
              <a:t>A </a:t>
            </a:r>
            <a:r>
              <a:rPr lang="en-US" sz="9800" dirty="0" smtClean="0">
                <a:solidFill>
                  <a:schemeClr val="accent3"/>
                </a:solidFill>
              </a:rPr>
              <a:t>geologic structure </a:t>
            </a:r>
            <a:r>
              <a:rPr lang="en-US" sz="9800" dirty="0" smtClean="0"/>
              <a:t>is any feature produced by rock deformation.</a:t>
            </a:r>
          </a:p>
          <a:p>
            <a:r>
              <a:rPr lang="en-US" sz="9800" dirty="0" smtClean="0"/>
              <a:t>Tectonic stress creates three types of structures:</a:t>
            </a:r>
          </a:p>
          <a:p>
            <a:r>
              <a:rPr lang="en-US" sz="9800" dirty="0"/>
              <a:t>	</a:t>
            </a:r>
            <a:r>
              <a:rPr lang="en-US" sz="9800" dirty="0" smtClean="0"/>
              <a:t>- folds</a:t>
            </a:r>
          </a:p>
          <a:p>
            <a:r>
              <a:rPr lang="en-US" sz="9800" dirty="0"/>
              <a:t>	</a:t>
            </a:r>
            <a:r>
              <a:rPr lang="en-US" sz="9800" dirty="0" smtClean="0"/>
              <a:t>-faults</a:t>
            </a:r>
          </a:p>
          <a:p>
            <a:r>
              <a:rPr lang="en-US" sz="9800" dirty="0"/>
              <a:t>	</a:t>
            </a:r>
            <a:r>
              <a:rPr lang="en-US" sz="9800" dirty="0" smtClean="0"/>
              <a:t>- joints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22849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Folds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chemeClr val="accent3"/>
                </a:solidFill>
              </a:rPr>
              <a:t>fold</a:t>
            </a:r>
            <a:r>
              <a:rPr lang="en-US" sz="3200" dirty="0" smtClean="0"/>
              <a:t> is a bend in rock</a:t>
            </a:r>
          </a:p>
          <a:p>
            <a:r>
              <a:rPr lang="en-US" sz="3200" dirty="0" smtClean="0"/>
              <a:t>Some folded rocks display little or no fracturing, indicating the rocks deformed in a plastic manner</a:t>
            </a:r>
          </a:p>
          <a:p>
            <a:r>
              <a:rPr lang="en-US" sz="3200" dirty="0" smtClean="0"/>
              <a:t>In other cases, folding occurs by a combination of plastic deformation and brittle fracture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1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0"/>
            <a:ext cx="6271710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	</a:t>
            </a:r>
            <a:r>
              <a:rPr lang="en-US" dirty="0" smtClean="0"/>
              <a:t>		      	</a:t>
            </a:r>
            <a:r>
              <a:rPr lang="en-US" sz="4400" dirty="0" smtClean="0"/>
              <a:t>Folded </a:t>
            </a:r>
            <a:br>
              <a:rPr lang="en-US" sz="4400" dirty="0" smtClean="0"/>
            </a:br>
            <a:r>
              <a:rPr lang="en-US" sz="4400" dirty="0" smtClean="0"/>
              <a:t>rock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5867400" cy="6400800"/>
          </a:xfrm>
        </p:spPr>
      </p:pic>
    </p:spTree>
    <p:extLst>
      <p:ext uri="{BB962C8B-B14F-4D97-AF65-F5344CB8AC3E}">
        <p14:creationId xmlns:p14="http://schemas.microsoft.com/office/powerpoint/2010/main" xmlns="" val="11657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Characteristics of folds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Folding usually results from </a:t>
            </a:r>
            <a:r>
              <a:rPr lang="en-US" sz="3200" dirty="0" smtClean="0">
                <a:solidFill>
                  <a:schemeClr val="accent2"/>
                </a:solidFill>
              </a:rPr>
              <a:t>compression</a:t>
            </a:r>
            <a:r>
              <a:rPr lang="en-US" sz="3200" dirty="0" smtClean="0"/>
              <a:t> stress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Folding always shortens the horizontal distances in rock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A fold usually occurs as part of a group of many similar folds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764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Fold Mountains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39247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Fold Mountains </a:t>
            </a:r>
            <a:r>
              <a:rPr lang="en-US" sz="3200" dirty="0" smtClean="0"/>
              <a:t>– mountains formed by crustal movements that press layers of sedimentary rock together, squeezing them into wavelike folds.</a:t>
            </a:r>
          </a:p>
          <a:p>
            <a:r>
              <a:rPr lang="en-US" sz="3200" dirty="0" smtClean="0"/>
              <a:t>Up-folded sections of rock = </a:t>
            </a:r>
            <a:r>
              <a:rPr lang="en-US" sz="3200" dirty="0" smtClean="0">
                <a:solidFill>
                  <a:schemeClr val="accent3"/>
                </a:solidFill>
              </a:rPr>
              <a:t>anticlines</a:t>
            </a:r>
          </a:p>
          <a:p>
            <a:r>
              <a:rPr lang="en-US" sz="3200" dirty="0" smtClean="0"/>
              <a:t>Down-folded sections of rock = </a:t>
            </a:r>
            <a:r>
              <a:rPr lang="en-US" sz="3200" dirty="0" smtClean="0">
                <a:solidFill>
                  <a:schemeClr val="accent3"/>
                </a:solidFill>
              </a:rPr>
              <a:t>synclines </a:t>
            </a:r>
          </a:p>
          <a:p>
            <a:r>
              <a:rPr lang="en-US" sz="3200" dirty="0" smtClean="0"/>
              <a:t>The sides of a fold are called the </a:t>
            </a:r>
            <a:r>
              <a:rPr lang="en-US" sz="3200" dirty="0" smtClean="0">
                <a:solidFill>
                  <a:schemeClr val="accent3"/>
                </a:solidFill>
              </a:rPr>
              <a:t>limbs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891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                               </a:t>
            </a:r>
            <a:r>
              <a:rPr lang="en-US" sz="4000" dirty="0" smtClean="0"/>
              <a:t>Anticlines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45720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3590" b="9249"/>
          <a:stretch/>
        </p:blipFill>
        <p:spPr>
          <a:xfrm>
            <a:off x="4091152" y="3657600"/>
            <a:ext cx="4619297" cy="29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770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1074"/>
            <a:ext cx="2667000" cy="4646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26314"/>
            <a:ext cx="4016321" cy="271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640" y="3002280"/>
            <a:ext cx="5775960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0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572536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Appalachians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1"/>
            <a:ext cx="7620000" cy="4800600"/>
          </a:xfrm>
        </p:spPr>
      </p:pic>
      <p:sp>
        <p:nvSpPr>
          <p:cNvPr id="3" name="TextBox 2"/>
          <p:cNvSpPr txBox="1"/>
          <p:nvPr/>
        </p:nvSpPr>
        <p:spPr>
          <a:xfrm>
            <a:off x="1905001" y="5791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Appalachian </a:t>
            </a:r>
            <a:r>
              <a:rPr lang="en-US" i="1" dirty="0"/>
              <a:t>Mountains are a series of anticlines and synclines formed by folded rock </a:t>
            </a:r>
            <a:r>
              <a:rPr lang="en-US" i="1" dirty="0" smtClean="0"/>
              <a:t>layers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163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371600"/>
            <a:ext cx="3200400" cy="548640"/>
          </a:xfrm>
        </p:spPr>
        <p:txBody>
          <a:bodyPr/>
          <a:lstStyle/>
          <a:p>
            <a:r>
              <a:rPr lang="en-US" sz="4000" dirty="0" smtClean="0"/>
              <a:t>Synclines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339" y="3169920"/>
            <a:ext cx="4293141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5221196" cy="3429000"/>
          </a:xfrm>
        </p:spPr>
      </p:pic>
    </p:spTree>
    <p:extLst>
      <p:ext uri="{BB962C8B-B14F-4D97-AF65-F5344CB8AC3E}">
        <p14:creationId xmlns:p14="http://schemas.microsoft.com/office/powerpoint/2010/main" xmlns="" val="31071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Mt. Everest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95400"/>
            <a:ext cx="7696200" cy="4953000"/>
          </a:xfrm>
        </p:spPr>
      </p:pic>
      <p:sp>
        <p:nvSpPr>
          <p:cNvPr id="3" name="TextBox 2"/>
          <p:cNvSpPr txBox="1"/>
          <p:nvPr/>
        </p:nvSpPr>
        <p:spPr>
          <a:xfrm>
            <a:off x="4038600" y="304800"/>
            <a:ext cx="483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TALLEST mountain in the world – Mount Everest (in the Himalayas) about 9 km above sea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24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Basins and domes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circular or elliptical anticlinal structure is called a </a:t>
            </a:r>
            <a:r>
              <a:rPr lang="en-US" sz="3200" dirty="0" smtClean="0">
                <a:solidFill>
                  <a:schemeClr val="accent3"/>
                </a:solidFill>
              </a:rPr>
              <a:t>dome</a:t>
            </a:r>
          </a:p>
          <a:p>
            <a:r>
              <a:rPr lang="en-US" sz="3200" i="1" dirty="0" smtClean="0"/>
              <a:t>(resembles an inverted cereal bowl)</a:t>
            </a:r>
          </a:p>
          <a:p>
            <a:endParaRPr lang="en-US" sz="3200" dirty="0" smtClean="0"/>
          </a:p>
          <a:p>
            <a:r>
              <a:rPr lang="en-US" sz="3200" dirty="0" smtClean="0"/>
              <a:t>A similarly shaped syncline is called a </a:t>
            </a:r>
            <a:r>
              <a:rPr lang="en-US" sz="3200" dirty="0" smtClean="0">
                <a:solidFill>
                  <a:schemeClr val="accent3"/>
                </a:solidFill>
              </a:rPr>
              <a:t>basin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BlaCk</a:t>
            </a:r>
            <a:r>
              <a:rPr lang="en-US" sz="4000" dirty="0" smtClean="0"/>
              <a:t> Hills of South Dakota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49" y="931412"/>
            <a:ext cx="8329152" cy="3945388"/>
          </a:xfrm>
        </p:spPr>
      </p:pic>
      <p:sp>
        <p:nvSpPr>
          <p:cNvPr id="4" name="TextBox 3"/>
          <p:cNvSpPr txBox="1"/>
          <p:nvPr/>
        </p:nvSpPr>
        <p:spPr>
          <a:xfrm>
            <a:off x="3048000" y="5208508"/>
            <a:ext cx="551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Hills of South Dakota are a large structural 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708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Michigan </a:t>
            </a:r>
            <a:r>
              <a:rPr lang="en-US" sz="4000" dirty="0" err="1" smtClean="0"/>
              <a:t>BasiN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00138"/>
            <a:ext cx="6439031" cy="3843138"/>
          </a:xfrm>
        </p:spPr>
      </p:pic>
    </p:spTree>
    <p:extLst>
      <p:ext uri="{BB962C8B-B14F-4D97-AF65-F5344CB8AC3E}">
        <p14:creationId xmlns:p14="http://schemas.microsoft.com/office/powerpoint/2010/main" xmlns="" val="63136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chemeClr val="accent3"/>
                </a:solidFill>
              </a:rPr>
              <a:t>fault </a:t>
            </a:r>
            <a:r>
              <a:rPr lang="en-US" sz="3200" dirty="0" smtClean="0"/>
              <a:t>is a fracture along which rock on one side has moved relative to the rock on the other side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Slip </a:t>
            </a:r>
            <a:r>
              <a:rPr lang="en-US" sz="3200" dirty="0" smtClean="0"/>
              <a:t>is the distance that rocks on opposite sides of a fault have moved</a:t>
            </a:r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chemeClr val="accent3"/>
                </a:solidFill>
              </a:rPr>
              <a:t>fault zone </a:t>
            </a:r>
            <a:r>
              <a:rPr lang="en-US" sz="3200" dirty="0" smtClean="0"/>
              <a:t>is an area of numerous closely spaced faults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47371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52400"/>
            <a:ext cx="4343400" cy="52100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430039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235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Slip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14" r="53333" b="9225"/>
          <a:stretch/>
        </p:blipFill>
        <p:spPr>
          <a:xfrm>
            <a:off x="838200" y="1142999"/>
            <a:ext cx="7391400" cy="40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81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Hanging wall </a:t>
            </a:r>
            <a:r>
              <a:rPr lang="en-US" sz="3200" dirty="0" smtClean="0"/>
              <a:t>–  a term </a:t>
            </a:r>
            <a:r>
              <a:rPr lang="en-US" sz="3200" dirty="0"/>
              <a:t>to </a:t>
            </a:r>
            <a:r>
              <a:rPr lang="en-US" sz="3200" dirty="0" smtClean="0"/>
              <a:t>describe the top side of an inclined fault  (the rock hanging above ones head)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Footwall </a:t>
            </a:r>
            <a:r>
              <a:rPr lang="en-US" sz="3200" dirty="0" smtClean="0"/>
              <a:t>– a term to describe the lower side of an inclined fault (the rock one would walk on)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Normal Fault </a:t>
            </a:r>
            <a:r>
              <a:rPr lang="en-US" sz="3200" dirty="0" smtClean="0"/>
              <a:t>– a fault in which the hanging wall has moved downward relative to the footwall; caused by </a:t>
            </a:r>
            <a:r>
              <a:rPr lang="en-US" sz="3200" dirty="0" smtClean="0">
                <a:solidFill>
                  <a:schemeClr val="accent2"/>
                </a:solidFill>
              </a:rPr>
              <a:t>tension</a:t>
            </a:r>
            <a:r>
              <a:rPr lang="en-US" sz="3200" dirty="0" smtClean="0"/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xmlns="" val="129794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Hanging wall and footwall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25" y="1100138"/>
            <a:ext cx="8515175" cy="4767262"/>
          </a:xfrm>
        </p:spPr>
      </p:pic>
    </p:spTree>
    <p:extLst>
      <p:ext uri="{BB962C8B-B14F-4D97-AF65-F5344CB8AC3E}">
        <p14:creationId xmlns:p14="http://schemas.microsoft.com/office/powerpoint/2010/main" xmlns="" val="396949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Normal Faulting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6" r="54444" b="46556"/>
          <a:stretch/>
        </p:blipFill>
        <p:spPr>
          <a:xfrm>
            <a:off x="640080" y="1295399"/>
            <a:ext cx="7970520" cy="48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87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Horst and </a:t>
            </a:r>
            <a:r>
              <a:rPr lang="en-US" sz="4000" dirty="0" err="1" smtClean="0"/>
              <a:t>Graben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n-US" sz="3200" dirty="0" err="1">
                <a:solidFill>
                  <a:schemeClr val="accent3"/>
                </a:solidFill>
              </a:rPr>
              <a:t>Graben</a:t>
            </a:r>
            <a:r>
              <a:rPr lang="en-US" sz="3200" dirty="0">
                <a:solidFill>
                  <a:schemeClr val="accent3"/>
                </a:solidFill>
              </a:rPr>
              <a:t> –</a:t>
            </a:r>
            <a:r>
              <a:rPr lang="en-US" sz="3200" dirty="0"/>
              <a:t> a wedge-shaped block of rock that has dropped downward between two normal </a:t>
            </a:r>
            <a:r>
              <a:rPr lang="en-US" sz="3200" dirty="0" smtClean="0"/>
              <a:t>faults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Horst </a:t>
            </a:r>
            <a:r>
              <a:rPr lang="en-US" sz="3200" dirty="0" smtClean="0"/>
              <a:t>– the block of rock between two down-dropped </a:t>
            </a:r>
            <a:r>
              <a:rPr lang="en-US" sz="3200" dirty="0" err="1" smtClean="0"/>
              <a:t>grabens</a:t>
            </a:r>
            <a:r>
              <a:rPr lang="en-US" sz="3200" dirty="0" smtClean="0"/>
              <a:t> that appears to have moved upward relative to the </a:t>
            </a:r>
            <a:r>
              <a:rPr lang="en-US" sz="3200" dirty="0" err="1" smtClean="0"/>
              <a:t>grabens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706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r>
              <a:rPr lang="en-US" sz="4000" dirty="0" smtClean="0"/>
              <a:t>Mountains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35089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Mountain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smtClean="0"/>
              <a:t>– a part of Earth’s crust that has been raised high above the surrounding landscape</a:t>
            </a:r>
          </a:p>
          <a:p>
            <a:r>
              <a:rPr lang="en-US" sz="3200" dirty="0" smtClean="0"/>
              <a:t>MOST mountain ranges formed by processes of </a:t>
            </a:r>
            <a:r>
              <a:rPr lang="en-US" sz="3200" i="1" dirty="0" smtClean="0">
                <a:solidFill>
                  <a:schemeClr val="accent2"/>
                </a:solidFill>
              </a:rPr>
              <a:t>folding</a:t>
            </a:r>
            <a:r>
              <a:rPr lang="en-US" sz="3200" dirty="0" smtClean="0"/>
              <a:t> and </a:t>
            </a:r>
            <a:r>
              <a:rPr lang="en-US" sz="3200" i="1" dirty="0" smtClean="0">
                <a:solidFill>
                  <a:schemeClr val="accent2"/>
                </a:solidFill>
              </a:rPr>
              <a:t>faulting</a:t>
            </a:r>
          </a:p>
          <a:p>
            <a:r>
              <a:rPr lang="en-US" sz="3200" i="1" dirty="0" smtClean="0">
                <a:solidFill>
                  <a:schemeClr val="accent2"/>
                </a:solidFill>
              </a:rPr>
              <a:t>Orogeny – </a:t>
            </a:r>
            <a:r>
              <a:rPr lang="en-US" sz="3200" dirty="0" smtClean="0"/>
              <a:t>the process of mountain building</a:t>
            </a:r>
            <a:endParaRPr lang="en-US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6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Horst and </a:t>
            </a:r>
            <a:r>
              <a:rPr lang="en-US" sz="4000" dirty="0" err="1" smtClean="0"/>
              <a:t>Graben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96" t="42702"/>
          <a:stretch/>
        </p:blipFill>
        <p:spPr>
          <a:xfrm>
            <a:off x="1219200" y="1219200"/>
            <a:ext cx="6858000" cy="5045260"/>
          </a:xfrm>
        </p:spPr>
      </p:pic>
    </p:spTree>
    <p:extLst>
      <p:ext uri="{BB962C8B-B14F-4D97-AF65-F5344CB8AC3E}">
        <p14:creationId xmlns:p14="http://schemas.microsoft.com/office/powerpoint/2010/main" xmlns="" val="324502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Reverse fault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Reverse fault </a:t>
            </a:r>
            <a:r>
              <a:rPr lang="en-US" sz="3200" dirty="0" smtClean="0"/>
              <a:t>– a fault in which the hanging wall has moved up relative to the footwall</a:t>
            </a:r>
          </a:p>
          <a:p>
            <a:r>
              <a:rPr lang="en-US" sz="3200" dirty="0" smtClean="0"/>
              <a:t>       -  Caused by compressional stress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Thrust fault </a:t>
            </a:r>
            <a:r>
              <a:rPr lang="en-US" sz="3200" dirty="0" smtClean="0"/>
              <a:t>– a type of reverse fault that is nearly horizontal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2944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61" r="66727" b="50702"/>
          <a:stretch/>
        </p:blipFill>
        <p:spPr>
          <a:xfrm>
            <a:off x="2819400" y="30480"/>
            <a:ext cx="3215640" cy="248412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3" t="1" b="56885"/>
          <a:stretch/>
        </p:blipFill>
        <p:spPr>
          <a:xfrm>
            <a:off x="411480" y="2743200"/>
            <a:ext cx="827119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505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Fault Block Mountains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Fault-Block mountains </a:t>
            </a:r>
            <a:r>
              <a:rPr lang="en-US" sz="3200" dirty="0" smtClean="0"/>
              <a:t>– </a:t>
            </a:r>
          </a:p>
          <a:p>
            <a:r>
              <a:rPr lang="en-US" sz="3200" dirty="0" smtClean="0"/>
              <a:t>formed by crustal movements  </a:t>
            </a:r>
          </a:p>
          <a:p>
            <a:r>
              <a:rPr lang="en-US" sz="3200" dirty="0" smtClean="0"/>
              <a:t>crust fractures into huge block </a:t>
            </a:r>
          </a:p>
          <a:p>
            <a:r>
              <a:rPr lang="en-US" sz="3200" dirty="0" smtClean="0"/>
              <a:t>blocks shift - moving up or down along the faults   </a:t>
            </a:r>
          </a:p>
          <a:p>
            <a:r>
              <a:rPr lang="en-US" sz="3200" dirty="0" smtClean="0"/>
              <a:t>Blocks pushed or tilted up = mountains,</a:t>
            </a:r>
          </a:p>
          <a:p>
            <a:r>
              <a:rPr lang="en-US" sz="3200" dirty="0" smtClean="0"/>
              <a:t>Blocks that sink down =valleys  </a:t>
            </a:r>
            <a:br>
              <a:rPr lang="en-US" sz="3200" dirty="0" smtClean="0"/>
            </a:br>
            <a:r>
              <a:rPr lang="en-US" sz="3200" i="1" dirty="0" smtClean="0"/>
              <a:t>(Example: Sierra Nevada in California)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75277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676400"/>
            <a:ext cx="2904760" cy="72286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sz="4400" dirty="0"/>
              <a:t> </a:t>
            </a:r>
            <a:r>
              <a:rPr lang="en-US" sz="4400" dirty="0" smtClean="0"/>
              <a:t>                   Fault Block Mountains 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4953000" cy="6286502"/>
          </a:xfrm>
        </p:spPr>
      </p:pic>
      <p:sp>
        <p:nvSpPr>
          <p:cNvPr id="7" name="TextBox 6"/>
          <p:cNvSpPr txBox="1"/>
          <p:nvPr/>
        </p:nvSpPr>
        <p:spPr>
          <a:xfrm>
            <a:off x="6096000" y="4157990"/>
            <a:ext cx="24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Sierra </a:t>
            </a:r>
            <a:r>
              <a:rPr lang="en-US" sz="2800" dirty="0" err="1" smtClean="0"/>
              <a:t>Nevadas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1021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7800"/>
            <a:ext cx="7901940" cy="1371600"/>
          </a:xfrm>
        </p:spPr>
        <p:txBody>
          <a:bodyPr>
            <a:normAutofit fontScale="92500"/>
          </a:bodyPr>
          <a:lstStyle/>
          <a:p>
            <a:r>
              <a:rPr lang="en-US" sz="2600" b="0" dirty="0" smtClean="0"/>
              <a:t>Franklin Mountains - Geologists </a:t>
            </a:r>
            <a:r>
              <a:rPr lang="en-US" sz="2600" b="0" dirty="0"/>
              <a:t>refer to them as tilted-block fault mountains and in them can be found 1.25 </a:t>
            </a:r>
            <a:r>
              <a:rPr lang="en-US" sz="2600" b="0" dirty="0" smtClean="0"/>
              <a:t>billion-year-old</a:t>
            </a:r>
            <a:r>
              <a:rPr lang="en-US" sz="2600" b="0" dirty="0"/>
              <a:t> </a:t>
            </a:r>
            <a:r>
              <a:rPr lang="en-US" sz="2600" b="0" dirty="0" smtClean="0"/>
              <a:t>Precambrian</a:t>
            </a:r>
            <a:r>
              <a:rPr lang="en-US" sz="2600" b="0" dirty="0"/>
              <a:t> rocks, the oldest in Texas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5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40040" cy="548640"/>
          </a:xfrm>
        </p:spPr>
        <p:txBody>
          <a:bodyPr/>
          <a:lstStyle/>
          <a:p>
            <a:r>
              <a:rPr lang="en-US" sz="4000" dirty="0" smtClean="0"/>
              <a:t>Franklin Mountains - Faulting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763000" cy="5072062"/>
          </a:xfrm>
        </p:spPr>
      </p:pic>
    </p:spTree>
    <p:extLst>
      <p:ext uri="{BB962C8B-B14F-4D97-AF65-F5344CB8AC3E}">
        <p14:creationId xmlns:p14="http://schemas.microsoft.com/office/powerpoint/2010/main" xmlns="" val="631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809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Joint</a:t>
            </a:r>
            <a:r>
              <a:rPr lang="en-US" sz="3200" dirty="0" smtClean="0"/>
              <a:t> - A fracture along which the rock on either side of the break have not moved</a:t>
            </a:r>
          </a:p>
          <a:p>
            <a:r>
              <a:rPr lang="en-US" sz="3200" dirty="0" smtClean="0"/>
              <a:t>Most rocks near Earth’s surface are jointed</a:t>
            </a:r>
          </a:p>
          <a:p>
            <a:r>
              <a:rPr lang="en-US" sz="3200" dirty="0" smtClean="0"/>
              <a:t>Joints become less abundant with depth (rocks become more plastic and less prone to fracturing at deeper levels in the crust)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6608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Columnar Jointing - Turkey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19200"/>
            <a:ext cx="7467600" cy="5181600"/>
          </a:xfrm>
        </p:spPr>
      </p:pic>
    </p:spTree>
    <p:extLst>
      <p:ext uri="{BB962C8B-B14F-4D97-AF65-F5344CB8AC3E}">
        <p14:creationId xmlns:p14="http://schemas.microsoft.com/office/powerpoint/2010/main" xmlns="" val="330143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20940" cy="548640"/>
          </a:xfrm>
        </p:spPr>
        <p:txBody>
          <a:bodyPr/>
          <a:lstStyle/>
          <a:p>
            <a:r>
              <a:rPr lang="en-US" sz="4000" dirty="0" smtClean="0"/>
              <a:t>Plate Boundaries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of the three types of plate boundaries – divergent, transform or convergent – produce difference tectonic stresses and therefore different kinds of folds and faults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1766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Folds and Faults: Geologic 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rocks respond to tectonic stress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Stress</a:t>
            </a:r>
            <a:r>
              <a:rPr lang="en-US" sz="3200" dirty="0" smtClean="0"/>
              <a:t> is a force directed against an object </a:t>
            </a:r>
          </a:p>
          <a:p>
            <a:r>
              <a:rPr lang="en-US" sz="3200" dirty="0" smtClean="0"/>
              <a:t>When a rock is stressed it may: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deform elastically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deform plastically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break by brittle fracture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7176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Divergent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22960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Tectonic plates drift apart</a:t>
            </a:r>
          </a:p>
          <a:p>
            <a:r>
              <a:rPr lang="en-US" sz="3200" dirty="0" smtClean="0"/>
              <a:t>Tensional stress stretches adjacent rocks</a:t>
            </a:r>
          </a:p>
          <a:p>
            <a:r>
              <a:rPr lang="en-US" sz="3200" dirty="0" smtClean="0"/>
              <a:t>Produce normal faults and </a:t>
            </a:r>
            <a:r>
              <a:rPr lang="en-US" sz="3200" dirty="0" err="1" smtClean="0"/>
              <a:t>grabens</a:t>
            </a:r>
            <a:endParaRPr lang="en-US" sz="3200" dirty="0" smtClean="0"/>
          </a:p>
          <a:p>
            <a:r>
              <a:rPr lang="en-US" sz="3200" dirty="0" smtClean="0"/>
              <a:t>Little folding action</a:t>
            </a:r>
          </a:p>
          <a:p>
            <a:r>
              <a:rPr lang="en-US" sz="3200" i="1" dirty="0" smtClean="0"/>
              <a:t>Example: Mid-Ocean Ridge mountain ranges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23878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48640"/>
          </a:xfrm>
        </p:spPr>
        <p:txBody>
          <a:bodyPr/>
          <a:lstStyle/>
          <a:p>
            <a:r>
              <a:rPr lang="en-US" sz="4000" dirty="0" smtClean="0"/>
              <a:t>Mid-Ocean Ridge - Mountain Range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8815294" cy="4495800"/>
          </a:xfrm>
        </p:spPr>
      </p:pic>
    </p:spTree>
    <p:extLst>
      <p:ext uri="{BB962C8B-B14F-4D97-AF65-F5344CB8AC3E}">
        <p14:creationId xmlns:p14="http://schemas.microsoft.com/office/powerpoint/2010/main" xmlns="" val="57402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r>
              <a:rPr lang="en-US" sz="4000" dirty="0" smtClean="0"/>
              <a:t>Transform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Friction holds  rock together </a:t>
            </a:r>
          </a:p>
          <a:p>
            <a:r>
              <a:rPr lang="en-US" sz="3200" dirty="0" smtClean="0"/>
              <a:t>Plates slip past each other</a:t>
            </a:r>
          </a:p>
          <a:p>
            <a:r>
              <a:rPr lang="en-US" sz="3200" dirty="0" smtClean="0"/>
              <a:t>Shear stress</a:t>
            </a:r>
          </a:p>
          <a:p>
            <a:r>
              <a:rPr lang="en-US" sz="3200" dirty="0" smtClean="0"/>
              <a:t>May cause folding, faulting, and uplift in nearby rocks</a:t>
            </a:r>
          </a:p>
          <a:p>
            <a:r>
              <a:rPr lang="en-US" sz="3200" i="1" dirty="0" smtClean="0"/>
              <a:t>Example: San Gabriel Mountains along San Andreas fault zone and mountain ranges north of the Himalayas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836713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San Gabriel Mountains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8053444" cy="4038600"/>
          </a:xfrm>
        </p:spPr>
      </p:pic>
    </p:spTree>
    <p:extLst>
      <p:ext uri="{BB962C8B-B14F-4D97-AF65-F5344CB8AC3E}">
        <p14:creationId xmlns:p14="http://schemas.microsoft.com/office/powerpoint/2010/main" xmlns="" val="387141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convergent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Three types: Ocean - Ocean; Ocean -Continental; Continental - Continental</a:t>
            </a:r>
          </a:p>
          <a:p>
            <a:r>
              <a:rPr lang="en-US" sz="3200" dirty="0" smtClean="0"/>
              <a:t>Compression stress</a:t>
            </a:r>
          </a:p>
          <a:p>
            <a:r>
              <a:rPr lang="en-US" sz="3200" dirty="0" smtClean="0"/>
              <a:t>Produces large areas of folding, reverse faults, and  thrust faults</a:t>
            </a:r>
          </a:p>
          <a:p>
            <a:r>
              <a:rPr lang="en-US" sz="3200" i="1" dirty="0" smtClean="0"/>
              <a:t>Examples: Appalachian Mountains, The Alps, and the Himalayas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683778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Alps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324022" cy="5105400"/>
          </a:xfrm>
        </p:spPr>
      </p:pic>
    </p:spTree>
    <p:extLst>
      <p:ext uri="{BB962C8B-B14F-4D97-AF65-F5344CB8AC3E}">
        <p14:creationId xmlns:p14="http://schemas.microsoft.com/office/powerpoint/2010/main" xmlns="" val="10965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Himalayas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42999"/>
            <a:ext cx="8153400" cy="5478353"/>
          </a:xfrm>
        </p:spPr>
      </p:pic>
    </p:spTree>
    <p:extLst>
      <p:ext uri="{BB962C8B-B14F-4D97-AF65-F5344CB8AC3E}">
        <p14:creationId xmlns:p14="http://schemas.microsoft.com/office/powerpoint/2010/main" xmlns="" val="279607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Ocean – Ocean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Island arc  </a:t>
            </a:r>
            <a:r>
              <a:rPr lang="en-US" sz="3200" dirty="0" smtClean="0"/>
              <a:t>- volcanic mountain chain that forms where two plates carrying ocean crust converge</a:t>
            </a:r>
          </a:p>
          <a:p>
            <a:endParaRPr lang="en-US" sz="3200" dirty="0" smtClean="0"/>
          </a:p>
          <a:p>
            <a:r>
              <a:rPr lang="en-US" sz="3200" i="1" dirty="0" smtClean="0"/>
              <a:t>Example: Aleutian Islands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24889" r="22167" b="27333"/>
          <a:stretch/>
        </p:blipFill>
        <p:spPr>
          <a:xfrm>
            <a:off x="3810000" y="3886200"/>
            <a:ext cx="521208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07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Aleutian Islands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28" y="1143000"/>
            <a:ext cx="3725332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438400"/>
            <a:ext cx="50503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36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Ocean - Continental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Subduction at a continental margin; termed an Andean margin</a:t>
            </a:r>
          </a:p>
          <a:p>
            <a:endParaRPr lang="en-US" sz="3200" dirty="0" smtClean="0"/>
          </a:p>
          <a:p>
            <a:r>
              <a:rPr lang="en-US" sz="3200" i="1" dirty="0" smtClean="0"/>
              <a:t>Example: The Andes</a:t>
            </a: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6" t="26890" r="22667" b="23110"/>
          <a:stretch/>
        </p:blipFill>
        <p:spPr>
          <a:xfrm>
            <a:off x="3810000" y="3276600"/>
            <a:ext cx="52273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2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Stress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Tensional – pulling apart</a:t>
            </a:r>
          </a:p>
          <a:p>
            <a:r>
              <a:rPr lang="en-US" sz="3200" dirty="0" smtClean="0"/>
              <a:t>Compressional – squeezing together</a:t>
            </a:r>
          </a:p>
          <a:p>
            <a:r>
              <a:rPr lang="en-US" sz="3200" dirty="0" smtClean="0"/>
              <a:t>Shear – sliding past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8481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Andes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90600"/>
            <a:ext cx="8382000" cy="5498598"/>
          </a:xfrm>
        </p:spPr>
      </p:pic>
    </p:spTree>
    <p:extLst>
      <p:ext uri="{BB962C8B-B14F-4D97-AF65-F5344CB8AC3E}">
        <p14:creationId xmlns:p14="http://schemas.microsoft.com/office/powerpoint/2010/main" xmlns="" val="151908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Continent - Continent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collision between continents</a:t>
            </a:r>
          </a:p>
          <a:p>
            <a:endParaRPr lang="en-US" sz="3200" dirty="0" smtClean="0"/>
          </a:p>
          <a:p>
            <a:r>
              <a:rPr lang="en-US" sz="3200" i="1" dirty="0" smtClean="0"/>
              <a:t>Example: The </a:t>
            </a:r>
            <a:r>
              <a:rPr lang="en-US" sz="3200" i="1" dirty="0"/>
              <a:t>H</a:t>
            </a:r>
            <a:r>
              <a:rPr lang="en-US" sz="3200" i="1" dirty="0" smtClean="0"/>
              <a:t>imalayas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4" t="27111" r="22166" b="23556"/>
          <a:stretch/>
        </p:blipFill>
        <p:spPr>
          <a:xfrm>
            <a:off x="3733800" y="3276600"/>
            <a:ext cx="52120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8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Himalayas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90600"/>
            <a:ext cx="7931685" cy="5691809"/>
          </a:xfrm>
        </p:spPr>
      </p:pic>
    </p:spTree>
    <p:extLst>
      <p:ext uri="{BB962C8B-B14F-4D97-AF65-F5344CB8AC3E}">
        <p14:creationId xmlns:p14="http://schemas.microsoft.com/office/powerpoint/2010/main" xmlns="" val="3719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168640" cy="548640"/>
          </a:xfrm>
        </p:spPr>
        <p:txBody>
          <a:bodyPr/>
          <a:lstStyle/>
          <a:p>
            <a:r>
              <a:rPr lang="en-US" sz="4000" dirty="0" smtClean="0"/>
              <a:t>how rock responds to stress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Several factors control how a rock responds to stress: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the nature of the rock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temperature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pressure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884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Nature of the rock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20940" cy="3928572"/>
          </a:xfrm>
        </p:spPr>
        <p:txBody>
          <a:bodyPr>
            <a:noAutofit/>
          </a:bodyPr>
          <a:lstStyle/>
          <a:p>
            <a:r>
              <a:rPr lang="en-US" sz="2400" dirty="0" smtClean="0"/>
              <a:t>Varying chemical composition results in different deformation………………..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Quartz : when hit with a hammer will shatter because it is brittle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A gold nugget :  when hit with the same hammer will deform in a plastic manner…flatten and stay flat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If you strike a rubber ball with a hammer it will deform elastically and rebound immediately sending the hammer flying back at you</a:t>
            </a:r>
          </a:p>
        </p:txBody>
      </p:sp>
    </p:spTree>
    <p:extLst>
      <p:ext uri="{BB962C8B-B14F-4D97-AF65-F5344CB8AC3E}">
        <p14:creationId xmlns:p14="http://schemas.microsoft.com/office/powerpoint/2010/main" xmlns="" val="1141825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Temperature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higher the temperature, the greater the tendency of a rock to deform in a plastic manner</a:t>
            </a:r>
          </a:p>
          <a:p>
            <a:r>
              <a:rPr lang="en-US" sz="3200" i="1" dirty="0" smtClean="0"/>
              <a:t>(It is difficult to bend an iron bar at room temperature, but if the bar is heated to a red-hot temperature, it becomes plastic and bends easily)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538696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Pressure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High non-directed (hydrostatic) pressure favors plastic behavior</a:t>
            </a:r>
          </a:p>
          <a:p>
            <a:r>
              <a:rPr lang="en-US" sz="3200" dirty="0" smtClean="0"/>
              <a:t>Because both temperature and pressure increase during burial, and because both promote plastic deformation, deeply buried rocks have a greater tendency to bend and flow under stress than do shallow rocks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4758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843</TotalTime>
  <Words>1004</Words>
  <Application>Microsoft Office PowerPoint</Application>
  <PresentationFormat>On-screen Show (4:3)</PresentationFormat>
  <Paragraphs>145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Angles</vt:lpstr>
      <vt:lpstr>Mountain Building</vt:lpstr>
      <vt:lpstr>Mt. Everest</vt:lpstr>
      <vt:lpstr>Mountains</vt:lpstr>
      <vt:lpstr>Folds and Faults: Geologic Structures</vt:lpstr>
      <vt:lpstr>Types of Stress</vt:lpstr>
      <vt:lpstr>how rock responds to stress</vt:lpstr>
      <vt:lpstr>Nature of the rock</vt:lpstr>
      <vt:lpstr>Temperature</vt:lpstr>
      <vt:lpstr>Pressure</vt:lpstr>
      <vt:lpstr>Time</vt:lpstr>
      <vt:lpstr>Geologic Structures</vt:lpstr>
      <vt:lpstr>Folds</vt:lpstr>
      <vt:lpstr>          Folded  rock</vt:lpstr>
      <vt:lpstr>Characteristics of folds</vt:lpstr>
      <vt:lpstr>Fold Mountains</vt:lpstr>
      <vt:lpstr>                                  Anticlines</vt:lpstr>
      <vt:lpstr>Slide 17</vt:lpstr>
      <vt:lpstr>Appalachians</vt:lpstr>
      <vt:lpstr>Synclines</vt:lpstr>
      <vt:lpstr>Basins and domes</vt:lpstr>
      <vt:lpstr>BlaCk Hills of South Dakota</vt:lpstr>
      <vt:lpstr>Michigan BasiN</vt:lpstr>
      <vt:lpstr>Faults</vt:lpstr>
      <vt:lpstr>Slide 24</vt:lpstr>
      <vt:lpstr>Slip</vt:lpstr>
      <vt:lpstr>Faults</vt:lpstr>
      <vt:lpstr>Hanging wall and footwall</vt:lpstr>
      <vt:lpstr>Normal Faulting</vt:lpstr>
      <vt:lpstr>Horst and Graben</vt:lpstr>
      <vt:lpstr>Horst and Graben</vt:lpstr>
      <vt:lpstr>Reverse fault </vt:lpstr>
      <vt:lpstr>Slide 32</vt:lpstr>
      <vt:lpstr>Fault Block Mountains</vt:lpstr>
      <vt:lpstr>                                                Fault Block Mountains </vt:lpstr>
      <vt:lpstr>Slide 35</vt:lpstr>
      <vt:lpstr>Franklin Mountains - Faulting</vt:lpstr>
      <vt:lpstr>Joints</vt:lpstr>
      <vt:lpstr>Columnar Jointing - Turkey</vt:lpstr>
      <vt:lpstr>Plate Boundaries</vt:lpstr>
      <vt:lpstr>Divergent</vt:lpstr>
      <vt:lpstr>Mid-Ocean Ridge - Mountain Range</vt:lpstr>
      <vt:lpstr>Transform </vt:lpstr>
      <vt:lpstr>San Gabriel Mountains</vt:lpstr>
      <vt:lpstr>convergent</vt:lpstr>
      <vt:lpstr>The Alps</vt:lpstr>
      <vt:lpstr>The Himalayas</vt:lpstr>
      <vt:lpstr>Ocean – Ocean </vt:lpstr>
      <vt:lpstr>Aleutian Islands</vt:lpstr>
      <vt:lpstr>Ocean - Continental</vt:lpstr>
      <vt:lpstr>The Andes</vt:lpstr>
      <vt:lpstr>Continent - Continent</vt:lpstr>
      <vt:lpstr>The Himalayas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Building</dc:title>
  <dc:creator>EPISD</dc:creator>
  <cp:lastModifiedBy>EPISD</cp:lastModifiedBy>
  <cp:revision>23</cp:revision>
  <dcterms:created xsi:type="dcterms:W3CDTF">2014-12-01T19:55:12Z</dcterms:created>
  <dcterms:modified xsi:type="dcterms:W3CDTF">2014-12-05T22:37:47Z</dcterms:modified>
</cp:coreProperties>
</file>