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70" r:id="rId5"/>
    <p:sldId id="258" r:id="rId6"/>
    <p:sldId id="263" r:id="rId7"/>
    <p:sldId id="266" r:id="rId8"/>
    <p:sldId id="265" r:id="rId9"/>
    <p:sldId id="264" r:id="rId10"/>
    <p:sldId id="259" r:id="rId11"/>
    <p:sldId id="271" r:id="rId12"/>
    <p:sldId id="260" r:id="rId13"/>
    <p:sldId id="261" r:id="rId14"/>
    <p:sldId id="267" r:id="rId15"/>
    <p:sldId id="262" r:id="rId16"/>
    <p:sldId id="268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3" r:id="rId26"/>
    <p:sldId id="281" r:id="rId27"/>
    <p:sldId id="280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8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2212-50CD-4D0C-AFC7-BBC6433F3185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600D2AE-B4FF-4E49-82F7-5EDA873F00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2212-50CD-4D0C-AFC7-BBC6433F3185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D2AE-B4FF-4E49-82F7-5EDA873F0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2212-50CD-4D0C-AFC7-BBC6433F3185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D2AE-B4FF-4E49-82F7-5EDA873F0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2212-50CD-4D0C-AFC7-BBC6433F3185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D2AE-B4FF-4E49-82F7-5EDA873F0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2212-50CD-4D0C-AFC7-BBC6433F3185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D2AE-B4FF-4E49-82F7-5EDA873F00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2212-50CD-4D0C-AFC7-BBC6433F3185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D2AE-B4FF-4E49-82F7-5EDA873F0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2212-50CD-4D0C-AFC7-BBC6433F3185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D2AE-B4FF-4E49-82F7-5EDA873F0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2212-50CD-4D0C-AFC7-BBC6433F3185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D2AE-B4FF-4E49-82F7-5EDA873F0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2212-50CD-4D0C-AFC7-BBC6433F3185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D2AE-B4FF-4E49-82F7-5EDA873F0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2212-50CD-4D0C-AFC7-BBC6433F3185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D2AE-B4FF-4E49-82F7-5EDA873F00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2212-50CD-4D0C-AFC7-BBC6433F3185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D2AE-B4FF-4E49-82F7-5EDA873F00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BBA2212-50CD-4D0C-AFC7-BBC6433F3185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600D2AE-B4FF-4E49-82F7-5EDA873F00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Lab </a:t>
            </a:r>
            <a:r>
              <a:rPr lang="en-US" smtClean="0"/>
              <a:t># 3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Interpreting Ancient 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832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Fossils in Stratigraphy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Guide Fossils……. aka index fossils</a:t>
            </a:r>
          </a:p>
          <a:p>
            <a:r>
              <a:rPr lang="en-US" dirty="0"/>
              <a:t>Widely </a:t>
            </a:r>
            <a:r>
              <a:rPr lang="en-US" dirty="0" smtClean="0"/>
              <a:t>distributed</a:t>
            </a:r>
          </a:p>
          <a:p>
            <a:r>
              <a:rPr lang="en-US" dirty="0" smtClean="0"/>
              <a:t>Existed for a short geologic time span</a:t>
            </a:r>
          </a:p>
          <a:p>
            <a:r>
              <a:rPr lang="en-US" dirty="0"/>
              <a:t>E</a:t>
            </a:r>
            <a:r>
              <a:rPr lang="en-US" dirty="0" smtClean="0"/>
              <a:t>specially useful as stratigraphic indicators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550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 fossils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1352081"/>
            <a:ext cx="6781800" cy="5355110"/>
          </a:xfrm>
        </p:spPr>
      </p:pic>
    </p:spTree>
    <p:extLst>
      <p:ext uri="{BB962C8B-B14F-4D97-AF65-F5344CB8AC3E}">
        <p14:creationId xmlns:p14="http://schemas.microsoft.com/office/powerpoint/2010/main" xmlns="" val="246952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Biostratigraphic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Determining the equivalency of widely separated rock units by using fossils</a:t>
            </a:r>
          </a:p>
          <a:p>
            <a:r>
              <a:rPr lang="en-US" dirty="0" smtClean="0"/>
              <a:t>Geologists use fossil assemblages, first occurrence and/or last occurrence of particular fossils to make this type of correlation</a:t>
            </a:r>
          </a:p>
          <a:p>
            <a:r>
              <a:rPr lang="en-US" dirty="0" smtClean="0"/>
              <a:t>Usually the boundaries of these first and last occurrences and the overlapping ranges of fossil assemblages are shown to be of the same age worldwide </a:t>
            </a:r>
          </a:p>
          <a:p>
            <a:r>
              <a:rPr lang="en-US" dirty="0" smtClean="0"/>
              <a:t>When this happens, the biostratigraphic </a:t>
            </a:r>
            <a:r>
              <a:rPr lang="en-US" dirty="0"/>
              <a:t>correlation is also indicating a </a:t>
            </a:r>
            <a:r>
              <a:rPr lang="en-US" dirty="0" smtClean="0"/>
              <a:t>time correlation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900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biostratigraphic correlation also shows a time (chronostratigraphic) correlation geologists refer to this as a </a:t>
            </a:r>
            <a:r>
              <a:rPr lang="en-US" dirty="0" err="1" smtClean="0">
                <a:solidFill>
                  <a:schemeClr val="accent2"/>
                </a:solidFill>
              </a:rPr>
              <a:t>biozone</a:t>
            </a:r>
            <a:r>
              <a:rPr lang="en-US" dirty="0" smtClean="0"/>
              <a:t> when they use fossils to indicate a restricted time interval.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281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Biozone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1524000"/>
            <a:ext cx="7391400" cy="5186299"/>
          </a:xfrm>
        </p:spPr>
      </p:pic>
    </p:spTree>
    <p:extLst>
      <p:ext uri="{BB962C8B-B14F-4D97-AF65-F5344CB8AC3E}">
        <p14:creationId xmlns:p14="http://schemas.microsoft.com/office/powerpoint/2010/main" xmlns="" val="101580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Geologic ranges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points when doing biostratigraphic correlations:</a:t>
            </a:r>
          </a:p>
          <a:p>
            <a:pPr lvl="1"/>
            <a:r>
              <a:rPr lang="en-US" dirty="0" smtClean="0"/>
              <a:t>Many organisms are only able to live in particular habitats</a:t>
            </a:r>
          </a:p>
          <a:p>
            <a:pPr lvl="1"/>
            <a:r>
              <a:rPr lang="en-US" dirty="0" smtClean="0"/>
              <a:t>For this reason – these organisms may not appear in some rock units because they could not have survived the environment</a:t>
            </a:r>
          </a:p>
          <a:p>
            <a:pPr lvl="1"/>
            <a:r>
              <a:rPr lang="en-US" dirty="0" smtClean="0"/>
              <a:t>Trace fossils (like burrows) or weathering may make it appear as if fossils are in rocks outside their geologic range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040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Geologic Range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676400"/>
            <a:ext cx="8610600" cy="4882515"/>
          </a:xfrm>
        </p:spPr>
      </p:pic>
    </p:spTree>
    <p:extLst>
      <p:ext uri="{BB962C8B-B14F-4D97-AF65-F5344CB8AC3E}">
        <p14:creationId xmlns:p14="http://schemas.microsoft.com/office/powerpoint/2010/main" xmlns="" val="2343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Correlating Stratigraphic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correlate stratigraphic sections…</a:t>
            </a:r>
          </a:p>
          <a:p>
            <a:r>
              <a:rPr lang="en-US" dirty="0" smtClean="0"/>
              <a:t>First determine which units are equivalent</a:t>
            </a:r>
          </a:p>
          <a:p>
            <a:r>
              <a:rPr lang="en-US" dirty="0" smtClean="0"/>
              <a:t>Look at sequences of beds </a:t>
            </a:r>
          </a:p>
          <a:p>
            <a:r>
              <a:rPr lang="en-US" dirty="0" smtClean="0"/>
              <a:t>Draw lines from contact to contact</a:t>
            </a:r>
          </a:p>
          <a:p>
            <a:r>
              <a:rPr lang="en-US" dirty="0" smtClean="0"/>
              <a:t>When correlating unconformities -  connecting lines should be wavy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02684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Correlated Strata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752600"/>
            <a:ext cx="4082798" cy="48006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1752600"/>
            <a:ext cx="42672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896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Sedimentary facies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Stratigraphic sections are used to gain information of paleoenvironments</a:t>
            </a:r>
          </a:p>
          <a:p>
            <a:r>
              <a:rPr lang="en-US" dirty="0" smtClean="0"/>
              <a:t>“</a:t>
            </a:r>
            <a:r>
              <a:rPr lang="en-US" dirty="0" smtClean="0">
                <a:solidFill>
                  <a:schemeClr val="accent2"/>
                </a:solidFill>
              </a:rPr>
              <a:t>Sedimentary facies</a:t>
            </a:r>
            <a:r>
              <a:rPr lang="en-US" dirty="0" smtClean="0"/>
              <a:t>” describes the characteristic sedimentary bodies or sedimentary rocks deposited in an environment</a:t>
            </a:r>
          </a:p>
          <a:p>
            <a:pPr lvl="1"/>
            <a:r>
              <a:rPr lang="en-US" dirty="0" smtClean="0"/>
              <a:t>Example: near shore beach environment = sand facies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            playa lake = evaporite facies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            deep ocean = carbonate facies</a:t>
            </a:r>
          </a:p>
        </p:txBody>
      </p:sp>
    </p:spTree>
    <p:extLst>
      <p:ext uri="{BB962C8B-B14F-4D97-AF65-F5344CB8AC3E}">
        <p14:creationId xmlns:p14="http://schemas.microsoft.com/office/powerpoint/2010/main" xmlns="" val="308829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Stratigraphy</a:t>
            </a:r>
            <a:r>
              <a:rPr lang="en-US" dirty="0" smtClean="0"/>
              <a:t> – the bra</a:t>
            </a:r>
            <a:r>
              <a:rPr lang="en-US" dirty="0"/>
              <a:t>nch of </a:t>
            </a:r>
            <a:r>
              <a:rPr lang="en-US" dirty="0" smtClean="0"/>
              <a:t>geology that deals with the study of layered rocks or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strata</a:t>
            </a:r>
          </a:p>
          <a:p>
            <a:r>
              <a:rPr lang="en-US" dirty="0" smtClean="0"/>
              <a:t>The fundamental unit of rocks used in stratigraphy is the formation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Formation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– is a body of rock that has enough distinctive characteristics so that it may be mapped as a unit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Lithology</a:t>
            </a:r>
            <a:r>
              <a:rPr lang="en-US" dirty="0" smtClean="0"/>
              <a:t> – the rock type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Contacts </a:t>
            </a:r>
            <a:r>
              <a:rPr lang="en-US" dirty="0" smtClean="0"/>
              <a:t>– boundaries between formations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Stratigraphic section </a:t>
            </a:r>
            <a:r>
              <a:rPr lang="en-US" dirty="0" smtClean="0"/>
              <a:t>– a vertical sequence of rock units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Correlation</a:t>
            </a:r>
            <a:r>
              <a:rPr lang="en-US" dirty="0" smtClean="0"/>
              <a:t> – the determination of the equivalency of widely separated rock units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657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Sedimentary Facies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545082"/>
            <a:ext cx="8534400" cy="5081778"/>
          </a:xfrm>
        </p:spPr>
      </p:pic>
    </p:spTree>
    <p:extLst>
      <p:ext uri="{BB962C8B-B14F-4D97-AF65-F5344CB8AC3E}">
        <p14:creationId xmlns:p14="http://schemas.microsoft.com/office/powerpoint/2010/main" xmlns="" val="228298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Depositional Environments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76400"/>
            <a:ext cx="8382000" cy="4905694"/>
          </a:xfrm>
        </p:spPr>
      </p:pic>
    </p:spTree>
    <p:extLst>
      <p:ext uri="{BB962C8B-B14F-4D97-AF65-F5344CB8AC3E}">
        <p14:creationId xmlns:p14="http://schemas.microsoft.com/office/powerpoint/2010/main" xmlns="" val="175814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Transgressive/regressive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Vertical sequences of rock that indicate a lowering of sea level are called </a:t>
            </a:r>
            <a:r>
              <a:rPr lang="en-US" dirty="0" smtClean="0">
                <a:solidFill>
                  <a:schemeClr val="accent2"/>
                </a:solidFill>
              </a:rPr>
              <a:t>regressive sequences</a:t>
            </a:r>
          </a:p>
          <a:p>
            <a:r>
              <a:rPr lang="en-US" dirty="0" smtClean="0"/>
              <a:t>Vertical sequences of rock that indicate a rising sea level are called </a:t>
            </a:r>
            <a:r>
              <a:rPr lang="en-US" dirty="0" smtClean="0">
                <a:solidFill>
                  <a:schemeClr val="accent2"/>
                </a:solidFill>
              </a:rPr>
              <a:t>transgressive sequences</a:t>
            </a:r>
          </a:p>
          <a:p>
            <a:r>
              <a:rPr lang="en-US" dirty="0" smtClean="0"/>
              <a:t>Both represent a change in sea level through time</a:t>
            </a:r>
          </a:p>
          <a:p>
            <a:r>
              <a:rPr lang="en-US" dirty="0" smtClean="0"/>
              <a:t>Changes in sedimentary facies will also result in changing rock type BUT these change will occur laterally, representing a simultaneous deposition of rock in different environments.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135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Transgression/regression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0440" y="3242151"/>
            <a:ext cx="2103120" cy="13944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733550"/>
            <a:ext cx="86868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350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Epeiric</a:t>
            </a:r>
            <a:r>
              <a:rPr lang="en-US" dirty="0" smtClean="0"/>
              <a:t> </a:t>
            </a:r>
            <a:r>
              <a:rPr lang="en-US" dirty="0" smtClean="0"/>
              <a:t> Sea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Throughout geologic time, sea level has risen and fallen many times.</a:t>
            </a:r>
          </a:p>
          <a:p>
            <a:r>
              <a:rPr lang="en-US" dirty="0" smtClean="0"/>
              <a:t>When sea level rises and covers continental crust that sea is called an </a:t>
            </a:r>
            <a:r>
              <a:rPr lang="en-US" dirty="0" err="1" smtClean="0">
                <a:solidFill>
                  <a:schemeClr val="accent2"/>
                </a:solidFill>
              </a:rPr>
              <a:t>epeiric</a:t>
            </a:r>
            <a:r>
              <a:rPr lang="en-US" dirty="0" smtClean="0">
                <a:solidFill>
                  <a:schemeClr val="accent2"/>
                </a:solidFill>
              </a:rPr>
              <a:t> sea</a:t>
            </a:r>
            <a:r>
              <a:rPr lang="en-US" dirty="0" smtClean="0"/>
              <a:t>…. In order to distinguish it from ocean water that is above oceanic crust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880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Epeiric</a:t>
            </a:r>
            <a:r>
              <a:rPr lang="en-US" dirty="0"/>
              <a:t> sea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3776"/>
            <a:ext cx="7315200" cy="480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4048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of </a:t>
            </a:r>
            <a:r>
              <a:rPr lang="en-US" dirty="0" err="1" smtClean="0"/>
              <a:t>epeiric</a:t>
            </a:r>
            <a:r>
              <a:rPr lang="en-US" dirty="0" smtClean="0"/>
              <a:t> sea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143000"/>
            <a:ext cx="8610600" cy="5715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680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Cratons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tSedimentary</a:t>
            </a:r>
            <a:r>
              <a:rPr lang="en-US" dirty="0" smtClean="0"/>
              <a:t> </a:t>
            </a:r>
            <a:r>
              <a:rPr lang="en-US" dirty="0" smtClean="0"/>
              <a:t>rocks deposited by </a:t>
            </a:r>
            <a:r>
              <a:rPr lang="en-US" dirty="0" err="1" smtClean="0"/>
              <a:t>epeiric</a:t>
            </a:r>
            <a:r>
              <a:rPr lang="en-US" dirty="0" smtClean="0"/>
              <a:t> seas record he </a:t>
            </a:r>
            <a:r>
              <a:rPr lang="en-US" dirty="0"/>
              <a:t>history of </a:t>
            </a:r>
            <a:r>
              <a:rPr lang="en-US" dirty="0" smtClean="0"/>
              <a:t>transgressions </a:t>
            </a:r>
            <a:r>
              <a:rPr lang="en-US" dirty="0"/>
              <a:t>and regressions onto the stable part of a continent called a </a:t>
            </a:r>
            <a:r>
              <a:rPr lang="en-US" dirty="0" err="1">
                <a:solidFill>
                  <a:schemeClr val="accent2"/>
                </a:solidFill>
              </a:rPr>
              <a:t>craton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  <a:p>
            <a:r>
              <a:rPr lang="en-US" dirty="0"/>
              <a:t>There are six major </a:t>
            </a:r>
            <a:r>
              <a:rPr lang="en-US" dirty="0" err="1"/>
              <a:t>epeiric</a:t>
            </a:r>
            <a:r>
              <a:rPr lang="en-US" dirty="0"/>
              <a:t> seas that have </a:t>
            </a:r>
            <a:r>
              <a:rPr lang="en-US" dirty="0" smtClean="0"/>
              <a:t>transgressed </a:t>
            </a:r>
            <a:r>
              <a:rPr lang="en-US" dirty="0"/>
              <a:t>onto the </a:t>
            </a:r>
            <a:r>
              <a:rPr lang="en-US" dirty="0" smtClean="0"/>
              <a:t>North American </a:t>
            </a:r>
            <a:r>
              <a:rPr lang="en-US" dirty="0" err="1"/>
              <a:t>craton</a:t>
            </a:r>
            <a:r>
              <a:rPr lang="en-US" dirty="0"/>
              <a:t> during the </a:t>
            </a:r>
            <a:r>
              <a:rPr lang="en-US" dirty="0" smtClean="0"/>
              <a:t>Phanerozoic.</a:t>
            </a:r>
          </a:p>
          <a:p>
            <a:r>
              <a:rPr lang="en-US" dirty="0" smtClean="0"/>
              <a:t>Sedimentary rocks deposited by these </a:t>
            </a:r>
            <a:r>
              <a:rPr lang="en-US" dirty="0" err="1" smtClean="0"/>
              <a:t>epeiric</a:t>
            </a:r>
            <a:r>
              <a:rPr lang="en-US" dirty="0" smtClean="0"/>
              <a:t> seas are called </a:t>
            </a:r>
            <a:r>
              <a:rPr lang="en-US" i="1" dirty="0" err="1" smtClean="0">
                <a:solidFill>
                  <a:schemeClr val="accent2"/>
                </a:solidFill>
              </a:rPr>
              <a:t>cratonic</a:t>
            </a:r>
            <a:r>
              <a:rPr lang="en-US" i="1" dirty="0" smtClean="0">
                <a:solidFill>
                  <a:schemeClr val="accent2"/>
                </a:solidFill>
              </a:rPr>
              <a:t> sequences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300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Cratonic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sequences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6200" y="228600"/>
            <a:ext cx="4681951" cy="6496209"/>
          </a:xfrm>
        </p:spPr>
      </p:pic>
    </p:spTree>
    <p:extLst>
      <p:ext uri="{BB962C8B-B14F-4D97-AF65-F5344CB8AC3E}">
        <p14:creationId xmlns:p14="http://schemas.microsoft.com/office/powerpoint/2010/main" xmlns="" val="61096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1472489"/>
            <a:ext cx="5562600" cy="5296562"/>
          </a:xfrm>
        </p:spPr>
      </p:pic>
    </p:spTree>
    <p:extLst>
      <p:ext uri="{BB962C8B-B14F-4D97-AF65-F5344CB8AC3E}">
        <p14:creationId xmlns:p14="http://schemas.microsoft.com/office/powerpoint/2010/main" xmlns="" val="355065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Formations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6200" y="381000"/>
            <a:ext cx="4869698" cy="6379306"/>
          </a:xfrm>
        </p:spPr>
      </p:pic>
    </p:spTree>
    <p:extLst>
      <p:ext uri="{BB962C8B-B14F-4D97-AF65-F5344CB8AC3E}">
        <p14:creationId xmlns:p14="http://schemas.microsoft.com/office/powerpoint/2010/main" xmlns="" val="242624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Geologists may correlate formations based on:</a:t>
            </a:r>
          </a:p>
          <a:p>
            <a:pPr lvl="1"/>
            <a:r>
              <a:rPr lang="en-US" dirty="0"/>
              <a:t>Age – chronostratigraphic units</a:t>
            </a:r>
          </a:p>
          <a:p>
            <a:pPr lvl="1"/>
            <a:r>
              <a:rPr lang="en-US" dirty="0"/>
              <a:t>Rock Type – </a:t>
            </a:r>
            <a:r>
              <a:rPr lang="en-US" dirty="0" smtClean="0"/>
              <a:t>lithostratigraphic units or</a:t>
            </a:r>
            <a:endParaRPr lang="en-US" dirty="0"/>
          </a:p>
          <a:p>
            <a:pPr lvl="1"/>
            <a:r>
              <a:rPr lang="en-US" dirty="0"/>
              <a:t>Fossils – biostratigraphic units</a:t>
            </a:r>
          </a:p>
          <a:p>
            <a:r>
              <a:rPr lang="en-US" dirty="0" smtClean="0"/>
              <a:t>From correlation </a:t>
            </a:r>
            <a:r>
              <a:rPr lang="en-US" dirty="0"/>
              <a:t>of stratigraphic units we can obtain information </a:t>
            </a:r>
            <a:r>
              <a:rPr lang="en-US" dirty="0" smtClean="0"/>
              <a:t>on …</a:t>
            </a:r>
          </a:p>
          <a:p>
            <a:pPr lvl="1"/>
            <a:r>
              <a:rPr lang="en-US" dirty="0" smtClean="0"/>
              <a:t>relative </a:t>
            </a:r>
            <a:r>
              <a:rPr lang="en-US" dirty="0"/>
              <a:t>ages of the units </a:t>
            </a:r>
            <a:endParaRPr lang="en-US" dirty="0" smtClean="0"/>
          </a:p>
          <a:p>
            <a:pPr lvl="1"/>
            <a:r>
              <a:rPr lang="en-US" dirty="0" smtClean="0"/>
              <a:t>depositional environment </a:t>
            </a:r>
          </a:p>
          <a:p>
            <a:pPr lvl="1"/>
            <a:r>
              <a:rPr lang="en-US" dirty="0" smtClean="0"/>
              <a:t>tectonic </a:t>
            </a:r>
            <a:r>
              <a:rPr lang="en-US" dirty="0"/>
              <a:t>setting and </a:t>
            </a:r>
            <a:endParaRPr lang="en-US" dirty="0" smtClean="0"/>
          </a:p>
          <a:p>
            <a:pPr lvl="1"/>
            <a:r>
              <a:rPr lang="en-US" dirty="0" smtClean="0"/>
              <a:t>climate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39600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Chronostratigraphic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1676400"/>
            <a:ext cx="7005381" cy="4953000"/>
          </a:xfrm>
        </p:spPr>
      </p:pic>
    </p:spTree>
    <p:extLst>
      <p:ext uri="{BB962C8B-B14F-4D97-AF65-F5344CB8AC3E}">
        <p14:creationId xmlns:p14="http://schemas.microsoft.com/office/powerpoint/2010/main" xmlns="" val="421554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Chrono</a:t>
            </a:r>
            <a:r>
              <a:rPr lang="en-US" dirty="0" smtClean="0"/>
              <a:t> and </a:t>
            </a:r>
            <a:r>
              <a:rPr lang="en-US" dirty="0" err="1" smtClean="0"/>
              <a:t>litho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599" y="1885572"/>
            <a:ext cx="8743077" cy="4134227"/>
          </a:xfrm>
        </p:spPr>
      </p:pic>
    </p:spTree>
    <p:extLst>
      <p:ext uri="{BB962C8B-B14F-4D97-AF65-F5344CB8AC3E}">
        <p14:creationId xmlns:p14="http://schemas.microsoft.com/office/powerpoint/2010/main" xmlns="" val="329525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Lithostratigraphic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752600"/>
            <a:ext cx="3811448" cy="4724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9498" y="1676400"/>
            <a:ext cx="4031122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998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biostratigraphic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1375908"/>
            <a:ext cx="4267200" cy="5474209"/>
          </a:xfrm>
        </p:spPr>
      </p:pic>
    </p:spTree>
    <p:extLst>
      <p:ext uri="{BB962C8B-B14F-4D97-AF65-F5344CB8AC3E}">
        <p14:creationId xmlns:p14="http://schemas.microsoft.com/office/powerpoint/2010/main" xmlns="" val="282445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872</TotalTime>
  <Words>592</Words>
  <Application>Microsoft Office PowerPoint</Application>
  <PresentationFormat>On-screen Show (4:3)</PresentationFormat>
  <Paragraphs>78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Apothecary</vt:lpstr>
      <vt:lpstr>Interpreting Ancient Environments</vt:lpstr>
      <vt:lpstr>Introduction</vt:lpstr>
      <vt:lpstr>Strata</vt:lpstr>
      <vt:lpstr>Formations</vt:lpstr>
      <vt:lpstr>Correlation</vt:lpstr>
      <vt:lpstr>Chronostratigraphic</vt:lpstr>
      <vt:lpstr>Chrono and litho</vt:lpstr>
      <vt:lpstr>Lithostratigraphic</vt:lpstr>
      <vt:lpstr>biostratigraphic</vt:lpstr>
      <vt:lpstr>Use of Fossils in Stratigraphy</vt:lpstr>
      <vt:lpstr>Guide fossils</vt:lpstr>
      <vt:lpstr>Biostratigraphic Correlation</vt:lpstr>
      <vt:lpstr>Biozone</vt:lpstr>
      <vt:lpstr>Biozone</vt:lpstr>
      <vt:lpstr>Geologic ranges</vt:lpstr>
      <vt:lpstr>Geologic Range</vt:lpstr>
      <vt:lpstr>Correlating Stratigraphic sections</vt:lpstr>
      <vt:lpstr>Correlated Strata</vt:lpstr>
      <vt:lpstr>Sedimentary facies</vt:lpstr>
      <vt:lpstr>Sedimentary Facies</vt:lpstr>
      <vt:lpstr>Depositional Environments</vt:lpstr>
      <vt:lpstr>Transgressive/regressive</vt:lpstr>
      <vt:lpstr>Transgression/regression</vt:lpstr>
      <vt:lpstr>Epeiric  Sea</vt:lpstr>
      <vt:lpstr>Epeiric sea</vt:lpstr>
      <vt:lpstr>Evidence of epeiric sea</vt:lpstr>
      <vt:lpstr>Cratons</vt:lpstr>
      <vt:lpstr>Cratonic  sequences</vt:lpstr>
    </vt:vector>
  </TitlesOfParts>
  <Company>EPISD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Interpreting Ancient Environments</dc:title>
  <dc:creator>Alma Huckaby</dc:creator>
  <cp:lastModifiedBy>EPISD</cp:lastModifiedBy>
  <cp:revision>18</cp:revision>
  <dcterms:created xsi:type="dcterms:W3CDTF">2014-01-09T19:40:09Z</dcterms:created>
  <dcterms:modified xsi:type="dcterms:W3CDTF">2014-02-05T22:47:51Z</dcterms:modified>
</cp:coreProperties>
</file>