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58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7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_ground_elem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upper_swoosh_graphic_ele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lower_swoosh_graphic_elem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atom_element_lar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733800" y="-152400"/>
            <a:ext cx="9144000" cy="9753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1371600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4800" y="2090399"/>
            <a:ext cx="7753800" cy="1752600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E624-FD00-4BD9-991B-0922B32C4C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3836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798637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2E4E624-FD00-4BD9-991B-0922B32C4C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chemeClr val="tx1">
                  <a:lumMod val="95000"/>
                  <a:lumOff val="5000"/>
                </a:schemeClr>
              </a:buCl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2E4E624-FD00-4BD9-991B-0922B32C4C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57200"/>
            <a:ext cx="6858000" cy="6397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10600" y="974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47244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50292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E624-FD00-4BD9-991B-0922B32C4C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upper_swoosh_graphic_element_rever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D1352D4-EC6E-46B6-A41B-285D0586F50C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2E4E624-FD00-4BD9-991B-0922B32C4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503239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7"/>
            <a:ext cx="7162800" cy="6278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1352D4-EC6E-46B6-A41B-285D0586F50C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E624-FD00-4BD9-991B-0922B32C4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1352D4-EC6E-46B6-A41B-285D0586F50C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E624-FD00-4BD9-991B-0922B32C4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22435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 b="0">
                <a:solidFill>
                  <a:schemeClr val="accent6">
                    <a:lumMod val="7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4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52400" y="1096636"/>
            <a:ext cx="8251200" cy="457200"/>
          </a:xfrm>
        </p:spPr>
        <p:txBody>
          <a:bodyPr>
            <a:normAutofit/>
          </a:bodyPr>
          <a:lstStyle>
            <a:lvl1pPr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12E4E624-FD00-4BD9-991B-0922B32C4C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-76200" y="579436"/>
            <a:ext cx="8229600" cy="639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E4E624-FD00-4BD9-991B-0922B32C4C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133600" y="274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133600" y="1330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133600" y="2040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133600" y="3388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133600" y="4097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133600" y="4876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E624-FD00-4BD9-991B-0922B32C4C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5"/>
            <a:ext cx="2133600" cy="365125"/>
          </a:xfrm>
        </p:spPr>
        <p:txBody>
          <a:bodyPr/>
          <a:lstStyle/>
          <a:p>
            <a:fld id="{12E4E624-FD00-4BD9-991B-0922B32C4C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-76200" y="579435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96635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E4E624-FD00-4BD9-991B-0922B32C4C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905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505199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505199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E4E624-FD00-4BD9-991B-0922B32C4C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62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575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6388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2560637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2865437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039" y="2865437"/>
            <a:ext cx="4041775" cy="4068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494212" y="2560638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2E4E624-FD00-4BD9-991B-0922B32C4C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-76200" y="6258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1430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2E4E624-FD00-4BD9-991B-0922B32C4C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pper_swoosh_graphic_element_reverse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 descr="back_ground_element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400" y="685800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341764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12E4E624-FD00-4BD9-991B-0922B32C4C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spcBef>
          <a:spcPct val="0"/>
        </a:spcBef>
        <a:buClr>
          <a:schemeClr val="accent6">
            <a:lumMod val="50000"/>
          </a:schemeClr>
        </a:buClr>
        <a:buFont typeface="Arial" pitchFamily="34" charset="0"/>
        <a:buChar char="•"/>
        <a:defRPr sz="3600" b="1" kern="1200" baseline="0">
          <a:solidFill>
            <a:schemeClr val="accent6">
              <a:lumMod val="50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6.xml"/><Relationship Id="rId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hemistry.about.com/od/chemistryglossary/a/massdefinition.htm" TargetMode="External"/><Relationship Id="rId2" Type="http://schemas.openxmlformats.org/officeDocument/2006/relationships/hyperlink" Target="http://chemistry.about.com/od/chemistryglossary/a/reactiondef.htm" TargetMode="Externa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://chemistry.about.com/od/chemistryglossary/a/reactantdef.htm" TargetMode="External"/><Relationship Id="rId4" Type="http://schemas.openxmlformats.org/officeDocument/2006/relationships/hyperlink" Target="http://chemistry.about.com/od/chemistryglossary/a/productdef.ht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Equations</a:t>
            </a:r>
            <a:endParaRPr lang="en-US" sz="4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438400" y="297180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Balancing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Types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Predicting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student.03-R232-31\Local Settings\Temporary Internet Files\Content.IE5\FKUG3WSW\MP900314082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419600"/>
            <a:ext cx="262255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In this type of reaction, one element displaces(replace) another element in a compound.  Example:</a:t>
            </a: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/>
          </a:p>
          <a:p>
            <a:pPr algn="ctr"/>
            <a:r>
              <a:rPr lang="en-US" dirty="0" smtClean="0">
                <a:latin typeface="Calibri" pitchFamily="34" charset="0"/>
              </a:rPr>
              <a:t>Cl</a:t>
            </a:r>
            <a:r>
              <a:rPr lang="en-US" baseline="-25000" dirty="0" smtClean="0">
                <a:latin typeface="Calibri" pitchFamily="34" charset="0"/>
              </a:rPr>
              <a:t>2(g)</a:t>
            </a:r>
            <a:r>
              <a:rPr lang="en-US" dirty="0" smtClean="0">
                <a:latin typeface="Calibri" pitchFamily="34" charset="0"/>
              </a:rPr>
              <a:t> + 2KBr</a:t>
            </a:r>
            <a:r>
              <a:rPr lang="en-US" baseline="-25000" dirty="0" smtClean="0">
                <a:latin typeface="Calibri" pitchFamily="34" charset="0"/>
              </a:rPr>
              <a:t>(</a:t>
            </a:r>
            <a:r>
              <a:rPr lang="en-US" baseline="-25000" dirty="0" err="1" smtClean="0">
                <a:latin typeface="Calibri" pitchFamily="34" charset="0"/>
              </a:rPr>
              <a:t>aq</a:t>
            </a:r>
            <a:r>
              <a:rPr lang="en-US" baseline="-25000" dirty="0" smtClean="0">
                <a:latin typeface="Calibri" pitchFamily="34" charset="0"/>
              </a:rPr>
              <a:t>) </a:t>
            </a:r>
            <a:r>
              <a:rPr lang="en-US" dirty="0" smtClean="0">
                <a:latin typeface="Calibri" pitchFamily="34" charset="0"/>
              </a:rPr>
              <a:t>→ 2KCl</a:t>
            </a:r>
            <a:r>
              <a:rPr lang="en-US" baseline="-25000" dirty="0" smtClean="0">
                <a:latin typeface="Calibri" pitchFamily="34" charset="0"/>
              </a:rPr>
              <a:t>(</a:t>
            </a:r>
            <a:r>
              <a:rPr lang="en-US" baseline="-25000" dirty="0" err="1" smtClean="0">
                <a:latin typeface="Calibri" pitchFamily="34" charset="0"/>
              </a:rPr>
              <a:t>aq</a:t>
            </a:r>
            <a:r>
              <a:rPr lang="en-US" baseline="-25000" dirty="0" smtClean="0">
                <a:latin typeface="Calibri" pitchFamily="34" charset="0"/>
              </a:rPr>
              <a:t>) </a:t>
            </a:r>
            <a:r>
              <a:rPr lang="en-US" dirty="0" smtClean="0">
                <a:latin typeface="Calibri" pitchFamily="34" charset="0"/>
              </a:rPr>
              <a:t>+ Br</a:t>
            </a:r>
            <a:r>
              <a:rPr lang="en-US" baseline="-25000" dirty="0" smtClean="0">
                <a:latin typeface="Calibri" pitchFamily="34" charset="0"/>
              </a:rPr>
              <a:t>2(l)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Chlorine displaces bromine from potassium bromide .</a:t>
            </a:r>
          </a:p>
          <a:p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Displacement Reactions</a:t>
            </a:r>
            <a:endParaRPr lang="en-US" dirty="0"/>
          </a:p>
        </p:txBody>
      </p:sp>
      <p:sp>
        <p:nvSpPr>
          <p:cNvPr id="8" name="Curved Down Arrow 7"/>
          <p:cNvSpPr/>
          <p:nvPr/>
        </p:nvSpPr>
        <p:spPr>
          <a:xfrm>
            <a:off x="2514600" y="2819400"/>
            <a:ext cx="1295400" cy="4572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Double Replacement Reaction occurs when the positive and negative portions of two compounds are interchanged.  Example:</a:t>
            </a: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/>
          </a:p>
          <a:p>
            <a:r>
              <a:rPr lang="en-US" dirty="0" smtClean="0">
                <a:latin typeface="Calibri" pitchFamily="34" charset="0"/>
              </a:rPr>
              <a:t>PbCl</a:t>
            </a:r>
            <a:r>
              <a:rPr lang="en-US" baseline="-25000" dirty="0" smtClean="0">
                <a:latin typeface="Calibri" pitchFamily="34" charset="0"/>
              </a:rPr>
              <a:t>2(</a:t>
            </a:r>
            <a:r>
              <a:rPr lang="en-US" baseline="-25000" dirty="0" err="1" smtClean="0">
                <a:latin typeface="Calibri" pitchFamily="34" charset="0"/>
              </a:rPr>
              <a:t>cr</a:t>
            </a:r>
            <a:r>
              <a:rPr lang="en-US" baseline="-25000" dirty="0" smtClean="0">
                <a:latin typeface="Calibri" pitchFamily="34" charset="0"/>
              </a:rPr>
              <a:t>) </a:t>
            </a:r>
            <a:r>
              <a:rPr lang="en-US" dirty="0" smtClean="0">
                <a:latin typeface="Calibri" pitchFamily="34" charset="0"/>
              </a:rPr>
              <a:t>+ Li</a:t>
            </a:r>
            <a:r>
              <a:rPr lang="en-US" baseline="-25000" dirty="0" smtClean="0">
                <a:latin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</a:rPr>
              <a:t>SO</a:t>
            </a:r>
            <a:r>
              <a:rPr lang="en-US" baseline="-25000" dirty="0" smtClean="0">
                <a:latin typeface="Calibri" pitchFamily="34" charset="0"/>
              </a:rPr>
              <a:t>4(</a:t>
            </a:r>
            <a:r>
              <a:rPr lang="en-US" baseline="-25000" dirty="0" err="1" smtClean="0">
                <a:latin typeface="Calibri" pitchFamily="34" charset="0"/>
              </a:rPr>
              <a:t>aq</a:t>
            </a:r>
            <a:r>
              <a:rPr lang="en-US" baseline="-25000" dirty="0" smtClean="0">
                <a:latin typeface="Calibri" pitchFamily="34" charset="0"/>
              </a:rPr>
              <a:t>)</a:t>
            </a:r>
            <a:r>
              <a:rPr lang="en-US" dirty="0" smtClean="0">
                <a:latin typeface="Calibri" pitchFamily="34" charset="0"/>
              </a:rPr>
              <a:t> → PbSO</a:t>
            </a:r>
            <a:r>
              <a:rPr lang="en-US" baseline="-25000" dirty="0" smtClean="0">
                <a:latin typeface="Calibri" pitchFamily="34" charset="0"/>
              </a:rPr>
              <a:t>4(</a:t>
            </a:r>
            <a:r>
              <a:rPr lang="en-US" baseline="-25000" dirty="0" err="1" smtClean="0">
                <a:latin typeface="Calibri" pitchFamily="34" charset="0"/>
              </a:rPr>
              <a:t>cr</a:t>
            </a:r>
            <a:r>
              <a:rPr lang="en-US" baseline="-25000" dirty="0" smtClean="0">
                <a:latin typeface="Calibri" pitchFamily="34" charset="0"/>
              </a:rPr>
              <a:t>) </a:t>
            </a:r>
            <a:r>
              <a:rPr lang="en-US" dirty="0" smtClean="0">
                <a:latin typeface="Calibri" pitchFamily="34" charset="0"/>
              </a:rPr>
              <a:t>+ 2LiCl</a:t>
            </a:r>
            <a:r>
              <a:rPr lang="en-US" baseline="-25000" dirty="0" smtClean="0">
                <a:latin typeface="Calibri" pitchFamily="34" charset="0"/>
              </a:rPr>
              <a:t>(</a:t>
            </a:r>
            <a:r>
              <a:rPr lang="en-US" baseline="-25000" dirty="0" err="1" smtClean="0">
                <a:latin typeface="Calibri" pitchFamily="34" charset="0"/>
              </a:rPr>
              <a:t>aq</a:t>
            </a:r>
            <a:r>
              <a:rPr lang="en-US" baseline="-25000" dirty="0" smtClean="0">
                <a:latin typeface="Calibri" pitchFamily="34" charset="0"/>
              </a:rPr>
              <a:t>)</a:t>
            </a:r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In this reaction the chlorine and sulfate exchanged places.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</a:t>
            </a:r>
            <a:r>
              <a:rPr lang="en-US" dirty="0" err="1" smtClean="0"/>
              <a:t>Discplacement</a:t>
            </a:r>
            <a:r>
              <a:rPr lang="en-US" dirty="0" smtClean="0"/>
              <a:t> Reaction</a:t>
            </a:r>
            <a:endParaRPr lang="en-US" dirty="0"/>
          </a:p>
        </p:txBody>
      </p:sp>
      <p:sp>
        <p:nvSpPr>
          <p:cNvPr id="5" name="Curved Down Arrow 4"/>
          <p:cNvSpPr/>
          <p:nvPr/>
        </p:nvSpPr>
        <p:spPr>
          <a:xfrm>
            <a:off x="838200" y="3200400"/>
            <a:ext cx="1371600" cy="4572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Almost all organic compound and some inorganic compounds will burn in air.  Many will ignite quite readily and are considered flammable.  The general form for combustion reactions is:</a:t>
            </a:r>
          </a:p>
          <a:p>
            <a:endParaRPr lang="en-US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hydrocarbon + oxygen → carbon dioxide + water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CH</a:t>
            </a:r>
            <a:r>
              <a:rPr lang="en-US" baseline="-25000" dirty="0" smtClean="0">
                <a:latin typeface="Calibri" pitchFamily="34" charset="0"/>
              </a:rPr>
              <a:t>4</a:t>
            </a:r>
            <a:r>
              <a:rPr lang="en-US" dirty="0" smtClean="0">
                <a:latin typeface="Calibri" pitchFamily="34" charset="0"/>
              </a:rPr>
              <a:t> + 20</a:t>
            </a:r>
            <a:r>
              <a:rPr lang="en-US" baseline="-25000" dirty="0" smtClean="0">
                <a:latin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</a:rPr>
              <a:t> → CO</a:t>
            </a:r>
            <a:r>
              <a:rPr lang="en-US" baseline="-25000" dirty="0" smtClean="0">
                <a:latin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</a:rPr>
              <a:t> + 2H</a:t>
            </a:r>
            <a:r>
              <a:rPr lang="en-US" baseline="-25000" dirty="0" smtClean="0">
                <a:latin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</a:rPr>
              <a:t>0</a:t>
            </a: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Combustion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1.  </a:t>
            </a:r>
            <a:r>
              <a:rPr lang="en-US" dirty="0" err="1" smtClean="0">
                <a:latin typeface="Calibri" pitchFamily="34" charset="0"/>
              </a:rPr>
              <a:t>CuO</a:t>
            </a:r>
            <a:r>
              <a:rPr lang="en-US" dirty="0" smtClean="0">
                <a:latin typeface="Calibri" pitchFamily="34" charset="0"/>
              </a:rPr>
              <a:t> + H</a:t>
            </a:r>
            <a:r>
              <a:rPr lang="en-US" baseline="-25000" dirty="0" smtClean="0">
                <a:latin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</a:rPr>
              <a:t> → Cu + H</a:t>
            </a:r>
            <a:r>
              <a:rPr lang="en-US" baseline="-25000" dirty="0" smtClean="0">
                <a:latin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</a:rPr>
              <a:t>O	</a:t>
            </a:r>
          </a:p>
          <a:p>
            <a:r>
              <a:rPr lang="en-US" dirty="0" smtClean="0">
                <a:latin typeface="Calibri" pitchFamily="34" charset="0"/>
              </a:rPr>
              <a:t>2.  2H</a:t>
            </a:r>
            <a:r>
              <a:rPr lang="en-US" baseline="-25000" dirty="0" smtClean="0">
                <a:latin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</a:rPr>
              <a:t>O</a:t>
            </a:r>
            <a:r>
              <a:rPr lang="en-US" baseline="-25000" dirty="0" smtClean="0">
                <a:latin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</a:rPr>
              <a:t> → 2H</a:t>
            </a:r>
            <a:r>
              <a:rPr lang="en-US" baseline="-25000" dirty="0" smtClean="0">
                <a:latin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</a:rPr>
              <a:t>O + O</a:t>
            </a:r>
            <a:r>
              <a:rPr lang="en-US" baseline="-25000" dirty="0" smtClean="0">
                <a:latin typeface="Calibri" pitchFamily="34" charset="0"/>
              </a:rPr>
              <a:t>2	</a:t>
            </a:r>
          </a:p>
          <a:p>
            <a:r>
              <a:rPr lang="en-US" dirty="0" smtClean="0">
                <a:latin typeface="Calibri" pitchFamily="34" charset="0"/>
              </a:rPr>
              <a:t>3.  2Ag + S → Ag</a:t>
            </a:r>
            <a:r>
              <a:rPr lang="en-US" baseline="-25000" dirty="0" smtClean="0">
                <a:latin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</a:rPr>
              <a:t>S	</a:t>
            </a:r>
          </a:p>
          <a:p>
            <a:r>
              <a:rPr lang="en-US" dirty="0" smtClean="0">
                <a:latin typeface="Calibri" pitchFamily="34" charset="0"/>
              </a:rPr>
              <a:t>4.  C</a:t>
            </a:r>
            <a:r>
              <a:rPr lang="en-US" baseline="-25000" dirty="0" smtClean="0">
                <a:latin typeface="Calibri" pitchFamily="34" charset="0"/>
              </a:rPr>
              <a:t>4</a:t>
            </a:r>
            <a:r>
              <a:rPr lang="en-US" dirty="0" smtClean="0">
                <a:latin typeface="Calibri" pitchFamily="34" charset="0"/>
              </a:rPr>
              <a:t>H</a:t>
            </a:r>
            <a:r>
              <a:rPr lang="en-US" baseline="-25000" dirty="0" smtClean="0">
                <a:latin typeface="Calibri" pitchFamily="34" charset="0"/>
              </a:rPr>
              <a:t>8</a:t>
            </a:r>
            <a:r>
              <a:rPr lang="en-US" dirty="0" smtClean="0">
                <a:latin typeface="Calibri" pitchFamily="34" charset="0"/>
              </a:rPr>
              <a:t> + 6O</a:t>
            </a:r>
            <a:r>
              <a:rPr lang="en-US" baseline="-25000" dirty="0" smtClean="0">
                <a:latin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</a:rPr>
              <a:t> → 4CO</a:t>
            </a:r>
            <a:r>
              <a:rPr lang="en-US" baseline="-25000" dirty="0" smtClean="0">
                <a:latin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</a:rPr>
              <a:t> + 4H</a:t>
            </a:r>
            <a:r>
              <a:rPr lang="en-US" baseline="-25000" dirty="0" smtClean="0">
                <a:latin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</a:rPr>
              <a:t>O</a:t>
            </a:r>
          </a:p>
          <a:p>
            <a:r>
              <a:rPr lang="en-US" dirty="0" smtClean="0">
                <a:latin typeface="Calibri" pitchFamily="34" charset="0"/>
              </a:rPr>
              <a:t>5.  </a:t>
            </a:r>
            <a:r>
              <a:rPr lang="en-US" dirty="0" err="1" smtClean="0">
                <a:latin typeface="Calibri" pitchFamily="34" charset="0"/>
              </a:rPr>
              <a:t>HCl</a:t>
            </a:r>
            <a:r>
              <a:rPr lang="en-US" dirty="0" smtClean="0">
                <a:latin typeface="Calibri" pitchFamily="34" charset="0"/>
              </a:rPr>
              <a:t> + </a:t>
            </a:r>
            <a:r>
              <a:rPr lang="en-US" dirty="0" err="1" smtClean="0">
                <a:latin typeface="Calibri" pitchFamily="34" charset="0"/>
              </a:rPr>
              <a:t>NaOH</a:t>
            </a:r>
            <a:r>
              <a:rPr lang="en-US" dirty="0" smtClean="0">
                <a:latin typeface="Calibri" pitchFamily="34" charset="0"/>
              </a:rPr>
              <a:t> → H2O + </a:t>
            </a:r>
            <a:r>
              <a:rPr lang="en-US" dirty="0" err="1" smtClean="0">
                <a:latin typeface="Calibri" pitchFamily="34" charset="0"/>
              </a:rPr>
              <a:t>NaCl</a:t>
            </a:r>
            <a:r>
              <a:rPr lang="en-US" dirty="0" smtClean="0">
                <a:latin typeface="Calibri" pitchFamily="34" charset="0"/>
              </a:rPr>
              <a:t>	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Single displacement</a:t>
            </a:r>
          </a:p>
          <a:p>
            <a:r>
              <a:rPr lang="en-US" dirty="0" smtClean="0"/>
              <a:t>Decomposition</a:t>
            </a:r>
          </a:p>
          <a:p>
            <a:r>
              <a:rPr lang="en-US" dirty="0" smtClean="0"/>
              <a:t>Synthesis</a:t>
            </a:r>
          </a:p>
          <a:p>
            <a:r>
              <a:rPr lang="en-US" dirty="0" smtClean="0"/>
              <a:t>Combustion</a:t>
            </a:r>
          </a:p>
          <a:p>
            <a:r>
              <a:rPr lang="en-US" dirty="0" smtClean="0"/>
              <a:t>Double displacement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 each of the following </a:t>
            </a:r>
            <a:r>
              <a:rPr lang="en-US" dirty="0" err="1" smtClean="0"/>
              <a:t>rxns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mdinigue\AppData\Local\Microsoft\Windows\Temporary Internet Files\Content.IE5\PRH4F2UC\MC900434805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133600"/>
            <a:ext cx="40386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Predicting Products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Aluminum  reacts with zinc oxide to produce aluminum oxide and zinc.</a:t>
            </a:r>
          </a:p>
          <a:p>
            <a:endParaRPr lang="en-US" dirty="0" smtClean="0"/>
          </a:p>
          <a:p>
            <a:r>
              <a:rPr lang="en-US" dirty="0" smtClean="0"/>
              <a:t>Step 1 substitute symbols and formulas for name.</a:t>
            </a:r>
          </a:p>
          <a:p>
            <a:pPr>
              <a:buNone/>
            </a:pPr>
            <a:r>
              <a:rPr lang="en-US" dirty="0" smtClean="0"/>
              <a:t>			     Al + </a:t>
            </a:r>
            <a:r>
              <a:rPr lang="en-US" dirty="0" err="1" smtClean="0"/>
              <a:t>ZnO</a:t>
            </a:r>
            <a:r>
              <a:rPr lang="en-US" dirty="0" smtClean="0"/>
              <a:t> →</a:t>
            </a:r>
          </a:p>
          <a:p>
            <a:r>
              <a:rPr lang="en-US" dirty="0" smtClean="0"/>
              <a:t>Step 2 balance the equation.</a:t>
            </a:r>
          </a:p>
          <a:p>
            <a:pPr algn="ctr">
              <a:buNone/>
            </a:pPr>
            <a:r>
              <a:rPr lang="en-US" dirty="0" smtClean="0"/>
              <a:t>Al +   </a:t>
            </a:r>
            <a:r>
              <a:rPr lang="en-US" dirty="0" err="1" smtClean="0"/>
              <a:t>ZnO</a:t>
            </a:r>
            <a:r>
              <a:rPr lang="en-US" dirty="0" smtClean="0"/>
              <a:t> →  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+   Zn</a:t>
            </a:r>
          </a:p>
          <a:p>
            <a:r>
              <a:rPr lang="en-US" dirty="0" smtClean="0"/>
              <a:t>Step 3 What type of reaction is it?</a:t>
            </a:r>
          </a:p>
          <a:p>
            <a:pPr algn="ctr">
              <a:buNone/>
            </a:pPr>
            <a:r>
              <a:rPr lang="en-US" dirty="0" smtClean="0"/>
              <a:t>Single Replacement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Products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3124200"/>
            <a:ext cx="2590800" cy="685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2400" dirty="0" smtClean="0">
                <a:solidFill>
                  <a:srgbClr val="8931BB">
                    <a:lumMod val="75000"/>
                  </a:srgbClr>
                </a:solidFill>
                <a:cs typeface="Segoe UI" pitchFamily="34" charset="0"/>
              </a:rPr>
              <a:t>Al</a:t>
            </a:r>
            <a:r>
              <a:rPr lang="en-US" sz="2400" baseline="-25000" dirty="0" smtClean="0">
                <a:solidFill>
                  <a:srgbClr val="8931BB">
                    <a:lumMod val="75000"/>
                  </a:srgbClr>
                </a:solidFill>
                <a:cs typeface="Segoe UI" pitchFamily="34" charset="0"/>
              </a:rPr>
              <a:t>2</a:t>
            </a:r>
            <a:r>
              <a:rPr lang="en-US" sz="2400" dirty="0" smtClean="0">
                <a:solidFill>
                  <a:srgbClr val="8931BB">
                    <a:lumMod val="75000"/>
                  </a:srgbClr>
                </a:solidFill>
                <a:cs typeface="Segoe UI" pitchFamily="34" charset="0"/>
              </a:rPr>
              <a:t>O</a:t>
            </a:r>
            <a:r>
              <a:rPr lang="en-US" sz="2400" baseline="-25000" dirty="0" smtClean="0">
                <a:solidFill>
                  <a:srgbClr val="8931BB">
                    <a:lumMod val="75000"/>
                  </a:srgbClr>
                </a:solidFill>
                <a:cs typeface="Segoe UI" pitchFamily="34" charset="0"/>
              </a:rPr>
              <a:t>3</a:t>
            </a:r>
            <a:r>
              <a:rPr lang="en-US" sz="2400" dirty="0" smtClean="0">
                <a:solidFill>
                  <a:srgbClr val="8931BB">
                    <a:lumMod val="75000"/>
                  </a:srgbClr>
                </a:solidFill>
                <a:cs typeface="Segoe UI" pitchFamily="34" charset="0"/>
              </a:rPr>
              <a:t> + Zn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4038600"/>
            <a:ext cx="457200" cy="457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j-ea"/>
                <a:cs typeface="+mj-cs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200" y="4038600"/>
            <a:ext cx="457200" cy="457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j-ea"/>
                <a:cs typeface="+mj-cs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3600" y="4038600"/>
            <a:ext cx="457200" cy="457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accent1"/>
                </a:solidFill>
                <a:ea typeface="+mj-ea"/>
                <a:cs typeface="+mj-cs"/>
              </a:rPr>
              <a:t>2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 The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single displacement </a:t>
            </a:r>
            <a:r>
              <a:rPr lang="en-US" dirty="0" smtClean="0"/>
              <a:t>reaction between aluminum and copper (II) nitrate.</a:t>
            </a:r>
          </a:p>
          <a:p>
            <a:r>
              <a:rPr lang="en-US" dirty="0" smtClean="0"/>
              <a:t>2.  The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synthesis</a:t>
            </a:r>
            <a:r>
              <a:rPr lang="en-US" dirty="0" smtClean="0"/>
              <a:t> of mercury (II) oxide from its elements.</a:t>
            </a:r>
          </a:p>
          <a:p>
            <a:r>
              <a:rPr lang="en-US" dirty="0" smtClean="0"/>
              <a:t>3.  The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double displacement </a:t>
            </a:r>
            <a:r>
              <a:rPr lang="en-US" dirty="0" smtClean="0"/>
              <a:t>reaction of sulfuric acid, and potassium hydroxide.</a:t>
            </a:r>
          </a:p>
          <a:p>
            <a:r>
              <a:rPr lang="en-US" dirty="0" smtClean="0"/>
              <a:t>4.  The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combustion</a:t>
            </a:r>
            <a:r>
              <a:rPr lang="en-US" dirty="0" smtClean="0"/>
              <a:t> of </a:t>
            </a:r>
            <a:r>
              <a:rPr lang="en-US" dirty="0" err="1" smtClean="0"/>
              <a:t>cyclopentane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5.  The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decomposition</a:t>
            </a:r>
            <a:r>
              <a:rPr lang="en-US" dirty="0" smtClean="0"/>
              <a:t> of Magnesium chlorate yields Magnesium chloride plus oxygen.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 the products formed in each of the following reactions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mdinigue\AppData\Local\Microsoft\Windows\Temporary Internet Files\Content.IE5\PRH4F2UC\MC9004348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209800"/>
            <a:ext cx="34290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1" dirty="0" smtClean="0"/>
              <a:t>Table of Contents</a:t>
            </a:r>
            <a:endParaRPr lang="en-US" sz="4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Calibri" pitchFamily="34" charset="0"/>
                <a:hlinkClick r:id="rId2" action="ppaction://hlinksldjump"/>
              </a:rPr>
              <a:t>6.1  Conservation of Mass and Balancing Equations</a:t>
            </a:r>
            <a:r>
              <a:rPr lang="en-US" sz="2000" dirty="0" smtClean="0">
                <a:latin typeface="Calibri" pitchFamily="34" charset="0"/>
              </a:rPr>
              <a:t>		Slides 4 &amp; 5</a:t>
            </a:r>
          </a:p>
          <a:p>
            <a:r>
              <a:rPr lang="en-US" sz="2000" dirty="0" smtClean="0">
                <a:latin typeface="Calibri" pitchFamily="34" charset="0"/>
                <a:hlinkClick r:id="rId3" action="ppaction://hlinksldjump"/>
              </a:rPr>
              <a:t>6.2  Types of Reactions</a:t>
            </a:r>
            <a:r>
              <a:rPr lang="en-US" sz="2000" dirty="0" smtClean="0">
                <a:latin typeface="Calibri" pitchFamily="34" charset="0"/>
              </a:rPr>
              <a:t>					Slides 7 - 13</a:t>
            </a:r>
          </a:p>
          <a:p>
            <a:r>
              <a:rPr lang="en-US" sz="2000" dirty="0" smtClean="0">
                <a:latin typeface="Calibri" pitchFamily="34" charset="0"/>
                <a:hlinkClick r:id="rId4" action="ppaction://hlinksldjump"/>
              </a:rPr>
              <a:t>6.3  Predicting Equations	</a:t>
            </a:r>
            <a:r>
              <a:rPr lang="en-US" sz="2000" dirty="0" smtClean="0">
                <a:latin typeface="Calibri" pitchFamily="34" charset="0"/>
              </a:rPr>
              <a:t>				Slides  15 - 17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209800"/>
            <a:ext cx="7772400" cy="860425"/>
          </a:xfrm>
        </p:spPr>
        <p:txBody>
          <a:bodyPr/>
          <a:lstStyle/>
          <a:p>
            <a:r>
              <a:rPr lang="en-US" dirty="0" smtClean="0"/>
              <a:t>Law of Conservation of Mass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3276600"/>
            <a:ext cx="6096000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8D Use the law of conservation of mass to write and balance chemical equations.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i="1" dirty="0" smtClean="0"/>
              <a:t>Define the Law of Conservation of Mass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93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Matter </a:t>
            </a:r>
            <a:r>
              <a:rPr lang="en-US" dirty="0" smtClean="0"/>
              <a:t>cannot </a:t>
            </a:r>
            <a:r>
              <a:rPr lang="en-US" dirty="0" smtClean="0"/>
              <a:t>be created nor destroyed.</a:t>
            </a:r>
          </a:p>
          <a:p>
            <a:r>
              <a:rPr lang="en-US" dirty="0"/>
              <a:t>I</a:t>
            </a:r>
            <a:r>
              <a:rPr lang="en-US" dirty="0" smtClean="0"/>
              <a:t>n a chemical </a:t>
            </a:r>
            <a:r>
              <a:rPr lang="en-US" dirty="0" smtClean="0">
                <a:hlinkClick r:id="rId2"/>
              </a:rPr>
              <a:t>reaction</a:t>
            </a:r>
            <a:r>
              <a:rPr lang="en-US" dirty="0" smtClean="0"/>
              <a:t>, the </a:t>
            </a:r>
            <a:r>
              <a:rPr lang="en-US" dirty="0" smtClean="0">
                <a:hlinkClick r:id="rId3"/>
              </a:rPr>
              <a:t>mass</a:t>
            </a:r>
            <a:r>
              <a:rPr lang="en-US" dirty="0" smtClean="0"/>
              <a:t> of </a:t>
            </a:r>
            <a:r>
              <a:rPr lang="en-US" dirty="0" smtClean="0"/>
              <a:t>the new </a:t>
            </a:r>
            <a:r>
              <a:rPr lang="en-US" dirty="0" smtClean="0">
                <a:hlinkClick r:id="rId4"/>
              </a:rPr>
              <a:t>products</a:t>
            </a:r>
            <a:r>
              <a:rPr lang="en-US" dirty="0" smtClean="0"/>
              <a:t> equals the </a:t>
            </a:r>
            <a:r>
              <a:rPr lang="en-US" dirty="0" smtClean="0">
                <a:hlinkClick r:id="rId3"/>
              </a:rPr>
              <a:t>mass</a:t>
            </a:r>
            <a:r>
              <a:rPr lang="en-US" dirty="0" smtClean="0"/>
              <a:t> of </a:t>
            </a:r>
            <a:r>
              <a:rPr lang="en-US" smtClean="0"/>
              <a:t>the </a:t>
            </a:r>
            <a:r>
              <a:rPr lang="en-US" smtClean="0"/>
              <a:t>original </a:t>
            </a:r>
            <a:r>
              <a:rPr lang="en-US" smtClean="0">
                <a:hlinkClick r:id="rId5"/>
              </a:rPr>
              <a:t>reactants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number of atoms in the reactant side must equal the number of atoms in the product side.</a:t>
            </a:r>
          </a:p>
          <a:p>
            <a:r>
              <a:rPr lang="en-US" dirty="0" smtClean="0"/>
              <a:t>No </a:t>
            </a:r>
            <a:r>
              <a:rPr lang="en-US" dirty="0" smtClean="0"/>
              <a:t>different </a:t>
            </a:r>
            <a:r>
              <a:rPr lang="en-US" dirty="0" smtClean="0"/>
              <a:t>elements </a:t>
            </a:r>
            <a:r>
              <a:rPr lang="en-US" dirty="0" smtClean="0"/>
              <a:t>appear</a:t>
            </a:r>
            <a:r>
              <a:rPr lang="en-US" dirty="0" smtClean="0"/>
              <a:t> </a:t>
            </a:r>
            <a:r>
              <a:rPr lang="en-US" dirty="0" smtClean="0"/>
              <a:t>or </a:t>
            </a:r>
            <a:r>
              <a:rPr lang="en-US" dirty="0" smtClean="0"/>
              <a:t> </a:t>
            </a:r>
            <a:r>
              <a:rPr lang="en-US" dirty="0" smtClean="0"/>
              <a:t>disappear.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00" y="228600"/>
            <a:ext cx="8229600" cy="1096963"/>
          </a:xfrm>
        </p:spPr>
        <p:txBody>
          <a:bodyPr/>
          <a:lstStyle/>
          <a:p>
            <a:r>
              <a:rPr lang="en-US" dirty="0" smtClean="0"/>
              <a:t>Balancing Equations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000" dirty="0" smtClean="0">
                <a:latin typeface="Calibri" pitchFamily="34" charset="0"/>
              </a:rPr>
              <a:t>Step 1:  Write the equation</a:t>
            </a:r>
          </a:p>
          <a:p>
            <a:r>
              <a:rPr lang="en-US" sz="2000" dirty="0" smtClean="0">
                <a:latin typeface="Calibri" pitchFamily="34" charset="0"/>
              </a:rPr>
              <a:t>Step 2:  Draw a </a:t>
            </a:r>
            <a:r>
              <a:rPr lang="en-US" sz="2000" dirty="0" smtClean="0">
                <a:latin typeface="Calibri" pitchFamily="34" charset="0"/>
              </a:rPr>
              <a:t>vertical line </a:t>
            </a:r>
            <a:r>
              <a:rPr lang="en-US" sz="2000" dirty="0" smtClean="0">
                <a:latin typeface="Calibri" pitchFamily="34" charset="0"/>
              </a:rPr>
              <a:t>under  the yield sign</a:t>
            </a:r>
            <a:endParaRPr lang="en-US" sz="2000" dirty="0" smtClean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Step 3:  </a:t>
            </a:r>
            <a:r>
              <a:rPr lang="en-US" sz="2000" dirty="0" smtClean="0">
                <a:latin typeface="Calibri" pitchFamily="34" charset="0"/>
              </a:rPr>
              <a:t>List elements of the </a:t>
            </a:r>
            <a:r>
              <a:rPr lang="en-US" sz="2000" dirty="0" smtClean="0">
                <a:latin typeface="Calibri" pitchFamily="34" charset="0"/>
              </a:rPr>
              <a:t>reactants and products.  </a:t>
            </a:r>
            <a:r>
              <a:rPr lang="en-US" sz="2000" dirty="0" smtClean="0">
                <a:latin typeface="Calibri" pitchFamily="34" charset="0"/>
              </a:rPr>
              <a:t>Count </a:t>
            </a:r>
            <a:r>
              <a:rPr lang="en-US" sz="2000" dirty="0" smtClean="0">
                <a:latin typeface="Calibri" pitchFamily="34" charset="0"/>
              </a:rPr>
              <a:t>how many atoms you have of each.</a:t>
            </a:r>
          </a:p>
          <a:p>
            <a:r>
              <a:rPr lang="en-US" sz="2000" dirty="0" smtClean="0">
                <a:latin typeface="Calibri" pitchFamily="34" charset="0"/>
              </a:rPr>
              <a:t>Step 4:  Look for numbers that are not the same and balance to the highest number.</a:t>
            </a:r>
          </a:p>
          <a:p>
            <a:r>
              <a:rPr lang="en-US" sz="2000" dirty="0" smtClean="0">
                <a:latin typeface="Calibri" pitchFamily="34" charset="0"/>
              </a:rPr>
              <a:t>Step 5:  Using multiplication multiply the small number by a number that will give you the same number on the opposite side.  </a:t>
            </a:r>
            <a:r>
              <a:rPr lang="en-US" sz="2000" dirty="0" smtClean="0">
                <a:latin typeface="Calibri" pitchFamily="34" charset="0"/>
              </a:rPr>
              <a:t>These numbers will be coefficients.</a:t>
            </a:r>
            <a:endParaRPr lang="en-US" sz="2000" dirty="0" smtClean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Step </a:t>
            </a:r>
            <a:r>
              <a:rPr lang="en-US" sz="2000" dirty="0" smtClean="0">
                <a:latin typeface="Calibri" pitchFamily="34" charset="0"/>
              </a:rPr>
              <a:t>6: Sometimes </a:t>
            </a:r>
            <a:r>
              <a:rPr lang="en-US" sz="2000" dirty="0" smtClean="0">
                <a:latin typeface="Calibri" pitchFamily="34" charset="0"/>
              </a:rPr>
              <a:t>will </a:t>
            </a:r>
            <a:r>
              <a:rPr lang="en-US" sz="2000" dirty="0" smtClean="0">
                <a:latin typeface="Calibri" pitchFamily="34" charset="0"/>
              </a:rPr>
              <a:t>need to change </a:t>
            </a:r>
            <a:r>
              <a:rPr lang="en-US" sz="2000" dirty="0" smtClean="0">
                <a:latin typeface="Calibri" pitchFamily="34" charset="0"/>
              </a:rPr>
              <a:t>your </a:t>
            </a:r>
            <a:r>
              <a:rPr lang="en-US" sz="2000" dirty="0" smtClean="0">
                <a:latin typeface="Calibri" pitchFamily="34" charset="0"/>
              </a:rPr>
              <a:t>coefficients to balance atoms.</a:t>
            </a:r>
            <a:endParaRPr lang="en-US" sz="2000" dirty="0" smtClean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Step 7:  When you are done look at both sides and see if your numbers match, if they don’t start the process again.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400" dirty="0" smtClean="0"/>
              <a:t>CO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+   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0       </a:t>
            </a:r>
            <a:r>
              <a:rPr lang="en-US" sz="2400" dirty="0" smtClean="0">
                <a:sym typeface="Wingdings" pitchFamily="2" charset="2"/>
              </a:rPr>
              <a:t>   C</a:t>
            </a:r>
            <a:r>
              <a:rPr lang="en-US" sz="2400" baseline="-25000" dirty="0" smtClean="0">
                <a:sym typeface="Wingdings" pitchFamily="2" charset="2"/>
              </a:rPr>
              <a:t>6</a:t>
            </a:r>
            <a:r>
              <a:rPr lang="en-US" sz="2400" dirty="0" smtClean="0">
                <a:sym typeface="Wingdings" pitchFamily="2" charset="2"/>
              </a:rPr>
              <a:t>H</a:t>
            </a:r>
            <a:r>
              <a:rPr lang="en-US" sz="2400" baseline="-25000" dirty="0" smtClean="0">
                <a:sym typeface="Wingdings" pitchFamily="2" charset="2"/>
              </a:rPr>
              <a:t>12</a:t>
            </a:r>
            <a:r>
              <a:rPr lang="en-US" sz="2400" dirty="0" smtClean="0">
                <a:sym typeface="Wingdings" pitchFamily="2" charset="2"/>
              </a:rPr>
              <a:t>0</a:t>
            </a:r>
            <a:r>
              <a:rPr lang="en-US" sz="2400" baseline="-25000" dirty="0" smtClean="0">
                <a:sym typeface="Wingdings" pitchFamily="2" charset="2"/>
              </a:rPr>
              <a:t>6</a:t>
            </a:r>
            <a:r>
              <a:rPr lang="en-US" sz="2400" dirty="0" smtClean="0">
                <a:sym typeface="Wingdings" pitchFamily="2" charset="2"/>
              </a:rPr>
              <a:t>+     O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</a:p>
          <a:p>
            <a:pPr lvl="4">
              <a:buNone/>
            </a:pPr>
            <a:endParaRPr lang="en-US" sz="1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629400" y="1828800"/>
            <a:ext cx="0" cy="2438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76800" y="2057400"/>
            <a:ext cx="76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  1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O  3 </a:t>
            </a:r>
          </a:p>
          <a:p>
            <a:r>
              <a:rPr lang="en-US" dirty="0" smtClean="0"/>
              <a:t>H   2  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2133600"/>
            <a:ext cx="1327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  6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O  8</a:t>
            </a:r>
          </a:p>
          <a:p>
            <a:r>
              <a:rPr lang="en-US" dirty="0" smtClean="0"/>
              <a:t>H  12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400" y="2057400"/>
            <a:ext cx="6858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2600" y="1981200"/>
            <a:ext cx="3124200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2600" y="1981200"/>
            <a:ext cx="533400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6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18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12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7467600" y="2514600"/>
            <a:ext cx="282866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257800" y="2667000"/>
            <a:ext cx="282866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001000" y="2362200"/>
            <a:ext cx="685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48600" y="2286000"/>
            <a:ext cx="762000" cy="609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18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5181600" y="2438400"/>
            <a:ext cx="282866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181600" y="2133600"/>
            <a:ext cx="282866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419600" y="1524000"/>
            <a:ext cx="609600" cy="457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410200" y="1524000"/>
            <a:ext cx="381000" cy="457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153400" y="1524000"/>
            <a:ext cx="381000" cy="457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95800" y="57150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3000" y="914400"/>
            <a:ext cx="23622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USE A PENCIL!!!!!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20" grpId="0"/>
      <p:bldP spid="37" grpId="0"/>
      <p:bldP spid="4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C</a:t>
            </a:r>
            <a:r>
              <a:rPr lang="en-US" dirty="0" smtClean="0">
                <a:latin typeface="Calibri" pitchFamily="34" charset="0"/>
              </a:rPr>
              <a:t>omplete </a:t>
            </a:r>
            <a:r>
              <a:rPr lang="en-US" dirty="0" smtClean="0">
                <a:latin typeface="Calibri" pitchFamily="34" charset="0"/>
              </a:rPr>
              <a:t>the balancing equations worksheet provided by your teacher.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026" name="Picture 2" descr="C:\Users\mdinigue\AppData\Local\Microsoft\Windows\Temporary Internet Files\Content.IE5\PRH4F2UC\MC9004348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048000"/>
            <a:ext cx="44196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Types of Reactions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Calibri" pitchFamily="34" charset="0"/>
              </a:rPr>
              <a:t>In a synthesis reaction, two or more substances combine to form one new substance.</a:t>
            </a:r>
          </a:p>
          <a:p>
            <a:endParaRPr lang="en-US" dirty="0" smtClean="0"/>
          </a:p>
          <a:p>
            <a:pPr algn="ctr">
              <a:buNone/>
            </a:pPr>
            <a:endParaRPr lang="en-US" sz="2000" dirty="0" smtClean="0">
              <a:latin typeface="Calibri" pitchFamily="34" charset="0"/>
            </a:endParaRPr>
          </a:p>
          <a:p>
            <a:pPr algn="ctr">
              <a:buNone/>
            </a:pPr>
            <a:r>
              <a:rPr lang="en-US" sz="4000" dirty="0" smtClean="0">
                <a:latin typeface="Calibri" pitchFamily="34" charset="0"/>
              </a:rPr>
              <a:t>Na + </a:t>
            </a:r>
            <a:r>
              <a:rPr lang="en-US" sz="4000" dirty="0" err="1" smtClean="0">
                <a:latin typeface="Calibri" pitchFamily="34" charset="0"/>
              </a:rPr>
              <a:t>Cl</a:t>
            </a:r>
            <a:r>
              <a:rPr lang="en-US" sz="4000" dirty="0" smtClean="0">
                <a:latin typeface="Calibri" pitchFamily="34" charset="0"/>
              </a:rPr>
              <a:t> → </a:t>
            </a:r>
            <a:r>
              <a:rPr lang="en-US" sz="4000" dirty="0" err="1" smtClean="0">
                <a:latin typeface="Calibri" pitchFamily="34" charset="0"/>
              </a:rPr>
              <a:t>NaCl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Reaction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</a:rPr>
              <a:t>This is a reaction where many substances will break up, or decompose into simpler substances when energy is supplied.  This energy may come from heat, light, mechanical shock, or electricity.</a:t>
            </a:r>
          </a:p>
          <a:p>
            <a:endParaRPr lang="en-US" sz="2800" dirty="0" smtClean="0">
              <a:latin typeface="Calibri" pitchFamily="34" charset="0"/>
            </a:endParaRPr>
          </a:p>
          <a:p>
            <a:pPr algn="ctr"/>
            <a:r>
              <a:rPr lang="en-US" sz="2800" dirty="0" err="1" smtClean="0">
                <a:latin typeface="Calibri" pitchFamily="34" charset="0"/>
              </a:rPr>
              <a:t>Pb</a:t>
            </a:r>
            <a:r>
              <a:rPr lang="en-US" sz="2800" dirty="0" smtClean="0">
                <a:latin typeface="Calibri" pitchFamily="34" charset="0"/>
              </a:rPr>
              <a:t>(OH)</a:t>
            </a:r>
            <a:r>
              <a:rPr lang="en-US" sz="2800" baseline="-25000" dirty="0" smtClean="0">
                <a:latin typeface="Calibri" pitchFamily="34" charset="0"/>
              </a:rPr>
              <a:t>2(</a:t>
            </a:r>
            <a:r>
              <a:rPr lang="en-US" sz="2800" baseline="-25000" dirty="0" err="1" smtClean="0">
                <a:latin typeface="Calibri" pitchFamily="34" charset="0"/>
              </a:rPr>
              <a:t>cr</a:t>
            </a:r>
            <a:r>
              <a:rPr lang="en-US" sz="2800" baseline="-25000" dirty="0" smtClean="0">
                <a:latin typeface="Calibri" pitchFamily="34" charset="0"/>
              </a:rPr>
              <a:t>) </a:t>
            </a:r>
            <a:r>
              <a:rPr lang="en-US" sz="2800" dirty="0" smtClean="0">
                <a:latin typeface="Calibri" pitchFamily="34" charset="0"/>
              </a:rPr>
              <a:t>→ </a:t>
            </a:r>
            <a:r>
              <a:rPr lang="en-US" sz="2800" dirty="0" err="1" smtClean="0">
                <a:latin typeface="Calibri" pitchFamily="34" charset="0"/>
              </a:rPr>
              <a:t>PbO</a:t>
            </a:r>
            <a:r>
              <a:rPr lang="en-US" sz="2800" baseline="-25000" dirty="0" smtClean="0">
                <a:latin typeface="Calibri" pitchFamily="34" charset="0"/>
              </a:rPr>
              <a:t>(</a:t>
            </a:r>
            <a:r>
              <a:rPr lang="en-US" sz="2800" baseline="-25000" dirty="0" err="1" smtClean="0">
                <a:latin typeface="Calibri" pitchFamily="34" charset="0"/>
              </a:rPr>
              <a:t>cr</a:t>
            </a:r>
            <a:r>
              <a:rPr lang="en-US" sz="2800" baseline="-25000" dirty="0" smtClean="0">
                <a:latin typeface="Calibri" pitchFamily="34" charset="0"/>
              </a:rPr>
              <a:t>) </a:t>
            </a:r>
            <a:r>
              <a:rPr lang="en-US" sz="2800" dirty="0" smtClean="0">
                <a:latin typeface="Calibri" pitchFamily="34" charset="0"/>
              </a:rPr>
              <a:t>+ H</a:t>
            </a:r>
            <a:r>
              <a:rPr lang="en-US" sz="2800" baseline="-25000" dirty="0" smtClean="0">
                <a:latin typeface="Calibri" pitchFamily="34" charset="0"/>
              </a:rPr>
              <a:t>2</a:t>
            </a:r>
            <a:r>
              <a:rPr lang="en-US" sz="2800" dirty="0" smtClean="0">
                <a:latin typeface="Calibri" pitchFamily="34" charset="0"/>
              </a:rPr>
              <a:t>O</a:t>
            </a:r>
            <a:r>
              <a:rPr lang="en-US" sz="2800" baseline="-25000" dirty="0" smtClean="0">
                <a:latin typeface="Calibri" pitchFamily="34" charset="0"/>
              </a:rPr>
              <a:t>(g)</a:t>
            </a:r>
            <a:endParaRPr lang="en-US" sz="2800" baseline="-25000" dirty="0">
              <a:latin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 Reaction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_atom_molecule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E7DD3B"/>
      </a:accent2>
      <a:accent3>
        <a:srgbClr val="1B587C"/>
      </a:accent3>
      <a:accent4>
        <a:srgbClr val="7BCD31"/>
      </a:accent4>
      <a:accent5>
        <a:srgbClr val="30C5A0"/>
      </a:accent5>
      <a:accent6>
        <a:srgbClr val="8931BB"/>
      </a:accent6>
      <a:hlink>
        <a:srgbClr val="6B9F25"/>
      </a:hlink>
      <a:folHlink>
        <a:srgbClr val="B26B0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Atom Molecule2</Template>
  <TotalTime>740</TotalTime>
  <Words>590</Words>
  <Application>Microsoft Office PowerPoint</Application>
  <PresentationFormat>On-screen Show (4:3)</PresentationFormat>
  <Paragraphs>102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PM_atom_molecule</vt:lpstr>
      <vt:lpstr>Equations</vt:lpstr>
      <vt:lpstr>Table of Contents</vt:lpstr>
      <vt:lpstr>Law of Conservation of Mass</vt:lpstr>
      <vt:lpstr>Define the Law of Conservation of Mass</vt:lpstr>
      <vt:lpstr>Balancing Equations</vt:lpstr>
      <vt:lpstr>Your Turn</vt:lpstr>
      <vt:lpstr>Types of Reactions</vt:lpstr>
      <vt:lpstr>Synthesis Reaction</vt:lpstr>
      <vt:lpstr>Decomposition Reaction</vt:lpstr>
      <vt:lpstr>Single Displacement Reactions</vt:lpstr>
      <vt:lpstr>Double Discplacement Reaction</vt:lpstr>
      <vt:lpstr>Combustion</vt:lpstr>
      <vt:lpstr>Classify each of the following rxns.</vt:lpstr>
      <vt:lpstr>Slide 14</vt:lpstr>
      <vt:lpstr>Predicting Products</vt:lpstr>
      <vt:lpstr>Predicting Products</vt:lpstr>
      <vt:lpstr>Predict the products formed in each of the following reactions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 of Conservation of Mass through Balancing Equations</dc:title>
  <dc:creator>student</dc:creator>
  <cp:lastModifiedBy>EPISD</cp:lastModifiedBy>
  <cp:revision>65</cp:revision>
  <dcterms:created xsi:type="dcterms:W3CDTF">2012-06-20T17:12:46Z</dcterms:created>
  <dcterms:modified xsi:type="dcterms:W3CDTF">2014-01-07T17:21:58Z</dcterms:modified>
</cp:coreProperties>
</file>