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2" r:id="rId8"/>
    <p:sldId id="284" r:id="rId9"/>
    <p:sldId id="264" r:id="rId10"/>
    <p:sldId id="261" r:id="rId11"/>
    <p:sldId id="266" r:id="rId12"/>
    <p:sldId id="265" r:id="rId13"/>
    <p:sldId id="268" r:id="rId14"/>
    <p:sldId id="271" r:id="rId15"/>
    <p:sldId id="267" r:id="rId16"/>
    <p:sldId id="286" r:id="rId17"/>
    <p:sldId id="287" r:id="rId18"/>
    <p:sldId id="269" r:id="rId19"/>
    <p:sldId id="285" r:id="rId20"/>
    <p:sldId id="270" r:id="rId21"/>
    <p:sldId id="272" r:id="rId22"/>
    <p:sldId id="273" r:id="rId23"/>
    <p:sldId id="275" r:id="rId24"/>
    <p:sldId id="288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Earth’s External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Weathering, Soil Formation, and Mass Wasting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00850" y="63150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Tarbuck</a:t>
            </a:r>
            <a:r>
              <a:rPr lang="en-US" dirty="0" smtClean="0"/>
              <a:t>/</a:t>
            </a:r>
            <a:r>
              <a:rPr lang="en-US" dirty="0" err="1" smtClean="0"/>
              <a:t>Lutgens</a:t>
            </a:r>
            <a:r>
              <a:rPr lang="en-US" dirty="0" smtClean="0"/>
              <a:t>/</a:t>
            </a:r>
            <a:r>
              <a:rPr lang="en-US" dirty="0" err="1" smtClean="0"/>
              <a:t>Tasa</a:t>
            </a:r>
            <a:r>
              <a:rPr lang="en-US" dirty="0" smtClean="0"/>
              <a:t> 13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13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Frost Wedging</a:t>
            </a:r>
            <a:endParaRPr lang="en-US" sz="6000" dirty="0"/>
          </a:p>
        </p:txBody>
      </p:sp>
      <p:pic>
        <p:nvPicPr>
          <p:cNvPr id="4" name="Content Placeholder 3" descr="frost wedge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168" y="2410619"/>
            <a:ext cx="5782619" cy="3933031"/>
          </a:xfrm>
        </p:spPr>
      </p:pic>
      <p:pic>
        <p:nvPicPr>
          <p:cNvPr id="5" name="Picture 4" descr="frost wedg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1885948"/>
            <a:ext cx="4586288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12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764373"/>
            <a:ext cx="9885218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Salt crystal growth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Growth of salt crystals can also split rocks…</a:t>
            </a:r>
          </a:p>
          <a:p>
            <a:r>
              <a:rPr lang="en-US" sz="2800" dirty="0" smtClean="0"/>
              <a:t>Rocky shorelines and arid regions are common settings for this process</a:t>
            </a:r>
          </a:p>
          <a:p>
            <a:r>
              <a:rPr lang="en-US" sz="2800" dirty="0" smtClean="0"/>
              <a:t>Sea spray from breaking waves or salty groundwater penetrates crevices and pore spaces in rock</a:t>
            </a:r>
          </a:p>
          <a:p>
            <a:r>
              <a:rPr lang="en-US" sz="2800" dirty="0" smtClean="0"/>
              <a:t>As this water evaporates, salt crystals form</a:t>
            </a:r>
          </a:p>
          <a:p>
            <a:r>
              <a:rPr lang="en-US" sz="2800" dirty="0" smtClean="0"/>
              <a:t>Crystals gradually grow larger, weakening the rock and pushing the grains of the rock apart or enlarging tiny cracks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7453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9" y="307173"/>
            <a:ext cx="7428272" cy="1293028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Salt Weathering</a:t>
            </a:r>
            <a:endParaRPr lang="en-US" sz="6000" dirty="0"/>
          </a:p>
        </p:txBody>
      </p:sp>
      <p:pic>
        <p:nvPicPr>
          <p:cNvPr id="6" name="Content Placeholder 5" descr="Tropez France salt weath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" y="2060277"/>
            <a:ext cx="8319584" cy="4140497"/>
          </a:xfrm>
        </p:spPr>
      </p:pic>
      <p:pic>
        <p:nvPicPr>
          <p:cNvPr id="7" name="Picture 6" descr="Tropez salt weathering in f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390" y="1568450"/>
            <a:ext cx="3238247" cy="4943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8825" y="62865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1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7955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Sheeting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0983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large masses of igneous rock, particularly those composed of granite, are exposed by erosion, concentric slabs begin to break loose.</a:t>
            </a:r>
          </a:p>
          <a:p>
            <a:r>
              <a:rPr lang="en-US" sz="2800" dirty="0" smtClean="0"/>
              <a:t>The process generating the onion-like layers is called </a:t>
            </a:r>
            <a:r>
              <a:rPr lang="en-US" sz="2800" dirty="0" smtClean="0">
                <a:solidFill>
                  <a:srgbClr val="FF0000"/>
                </a:solidFill>
              </a:rPr>
              <a:t>sheeting</a:t>
            </a:r>
          </a:p>
          <a:p>
            <a:r>
              <a:rPr lang="en-US" sz="2800" dirty="0" smtClean="0"/>
              <a:t>Accompanying this unloading , the outer layers expand more than the rock below and separate</a:t>
            </a:r>
          </a:p>
          <a:p>
            <a:r>
              <a:rPr lang="en-US" sz="2800" dirty="0" smtClean="0"/>
              <a:t>Continued weathering eventually causes the slabs to separate and spall off creating </a:t>
            </a:r>
            <a:r>
              <a:rPr lang="en-US" sz="2800" dirty="0" smtClean="0">
                <a:solidFill>
                  <a:srgbClr val="FF0000"/>
                </a:solidFill>
              </a:rPr>
              <a:t>exfoliation domes</a:t>
            </a:r>
          </a:p>
          <a:p>
            <a:r>
              <a:rPr lang="en-US" sz="2800" i="1" dirty="0" smtClean="0"/>
              <a:t>Examples of exfoliation domes: Stone Mountain in Georgia, and Half </a:t>
            </a:r>
            <a:r>
              <a:rPr lang="en-US" sz="2800" i="1" dirty="0"/>
              <a:t>D</a:t>
            </a:r>
            <a:r>
              <a:rPr lang="en-US" sz="2800" i="1" dirty="0" smtClean="0"/>
              <a:t>ome in Yosemite national Park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355616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478748"/>
            <a:ext cx="11177587" cy="1293028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Sheeting</a:t>
            </a:r>
            <a:endParaRPr lang="en-US" sz="6000" dirty="0"/>
          </a:p>
        </p:txBody>
      </p:sp>
      <p:pic>
        <p:nvPicPr>
          <p:cNvPr id="4" name="Content Placeholder 3" descr="weathering shee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1" y="382916"/>
            <a:ext cx="6799182" cy="6249659"/>
          </a:xfrm>
        </p:spPr>
      </p:pic>
    </p:spTree>
    <p:extLst>
      <p:ext uri="{BB962C8B-B14F-4D97-AF65-F5344CB8AC3E}">
        <p14:creationId xmlns:p14="http://schemas.microsoft.com/office/powerpoint/2010/main" xmlns="" val="38029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Sheeting</a:t>
            </a:r>
            <a:endParaRPr lang="en-US" sz="6000" dirty="0"/>
          </a:p>
        </p:txBody>
      </p:sp>
      <p:pic>
        <p:nvPicPr>
          <p:cNvPr id="4" name="Content Placeholder 3" descr="sheeting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7" y="392908"/>
            <a:ext cx="7453313" cy="6211094"/>
          </a:xfrm>
        </p:spPr>
      </p:pic>
    </p:spTree>
    <p:extLst>
      <p:ext uri="{BB962C8B-B14F-4D97-AF65-F5344CB8AC3E}">
        <p14:creationId xmlns:p14="http://schemas.microsoft.com/office/powerpoint/2010/main" xmlns="" val="207490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Exfoliation Domes</a:t>
            </a:r>
            <a:endParaRPr lang="en-US" sz="6000" dirty="0"/>
          </a:p>
        </p:txBody>
      </p:sp>
      <p:pic>
        <p:nvPicPr>
          <p:cNvPr id="4" name="Content Placeholder 3" descr="exfoliation d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944" y="1829592"/>
            <a:ext cx="5874744" cy="4699795"/>
          </a:xfrm>
        </p:spPr>
      </p:pic>
      <p:pic>
        <p:nvPicPr>
          <p:cNvPr id="5" name="Picture 4" descr="foliation dome for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1819275"/>
            <a:ext cx="516284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176" y="492910"/>
            <a:ext cx="9405937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Half Dome - Yosemite</a:t>
            </a:r>
            <a:endParaRPr lang="en-US" sz="6000" dirty="0"/>
          </a:p>
        </p:txBody>
      </p:sp>
      <p:pic>
        <p:nvPicPr>
          <p:cNvPr id="4" name="Content Placeholder 3" descr="half dome yosem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775" y="1777206"/>
            <a:ext cx="7367588" cy="490279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4373"/>
            <a:ext cx="9448800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Sheeting - continued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fractures are created by expansions, but others are produced by contraction as igneous materials cool, and still others by tectonic forces during mountain building</a:t>
            </a:r>
          </a:p>
          <a:p>
            <a:r>
              <a:rPr lang="en-US" sz="2800" dirty="0" smtClean="0"/>
              <a:t>Fractures produced by these activities for a definite pattern and are called </a:t>
            </a:r>
            <a:r>
              <a:rPr lang="en-US" sz="2800" dirty="0" smtClean="0">
                <a:solidFill>
                  <a:srgbClr val="FF0000"/>
                </a:solidFill>
              </a:rPr>
              <a:t>joints</a:t>
            </a:r>
          </a:p>
          <a:p>
            <a:r>
              <a:rPr lang="en-US" sz="2800" dirty="0" smtClean="0"/>
              <a:t>Joints are important rock structures that allow </a:t>
            </a:r>
            <a:r>
              <a:rPr lang="en-US" sz="2800" dirty="0"/>
              <a:t>w</a:t>
            </a:r>
            <a:r>
              <a:rPr lang="en-US" sz="2800" dirty="0" smtClean="0"/>
              <a:t>ater to penetrate deep into the interior of rock and start the process of weathering long before the rock is exposed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0901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Joints</a:t>
            </a:r>
            <a:endParaRPr lang="en-US" sz="6000" dirty="0"/>
          </a:p>
        </p:txBody>
      </p:sp>
      <p:pic>
        <p:nvPicPr>
          <p:cNvPr id="4" name="Content Placeholder 3" descr="joi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263" y="2447575"/>
            <a:ext cx="5319712" cy="3830193"/>
          </a:xfrm>
        </p:spPr>
      </p:pic>
      <p:pic>
        <p:nvPicPr>
          <p:cNvPr id="5" name="Picture 4" descr="Geo joi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7" y="1204912"/>
            <a:ext cx="60325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5772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External processes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828800"/>
            <a:ext cx="10841182" cy="4389885"/>
          </a:xfrm>
        </p:spPr>
        <p:txBody>
          <a:bodyPr>
            <a:noAutofit/>
          </a:bodyPr>
          <a:lstStyle/>
          <a:p>
            <a:r>
              <a:rPr lang="en-US" sz="2800" dirty="0" smtClean="0"/>
              <a:t>Weathering, mass wasting, and erosion are called </a:t>
            </a:r>
            <a:r>
              <a:rPr lang="en-US" sz="2800" dirty="0" smtClean="0">
                <a:solidFill>
                  <a:srgbClr val="FF0000"/>
                </a:solidFill>
              </a:rPr>
              <a:t>external processes </a:t>
            </a:r>
            <a:r>
              <a:rPr lang="en-US" sz="2800" dirty="0" smtClean="0"/>
              <a:t>because they occur at or near Earth’s Surface and are powered by energy from the sun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Weathering</a:t>
            </a:r>
            <a:r>
              <a:rPr lang="en-US" sz="2800" dirty="0" smtClean="0"/>
              <a:t> – the physical breakdown (disintegration) and chemical alteration (Decomposition) of rocks at or near Earth’s surface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Mass wasting </a:t>
            </a:r>
            <a:r>
              <a:rPr lang="en-US" sz="2800" dirty="0" smtClean="0"/>
              <a:t>– the transfer of rock and soil downslope under the influence of gravity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Erosion</a:t>
            </a:r>
            <a:r>
              <a:rPr lang="en-US" sz="2800" dirty="0" smtClean="0"/>
              <a:t> – the physical removal of material by mobile agents such as water, wind, or 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5104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Biological activity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Weathering is also accomplished by activities of organisms, including plants, burrowing animals, and humans</a:t>
            </a:r>
          </a:p>
          <a:p>
            <a:r>
              <a:rPr lang="en-US" dirty="0" smtClean="0"/>
              <a:t>Plat roots in search of minerals and water grow into fractures</a:t>
            </a:r>
          </a:p>
          <a:p>
            <a:r>
              <a:rPr lang="en-US" dirty="0" smtClean="0"/>
              <a:t>As roots grow, they wedge the rock apart</a:t>
            </a:r>
          </a:p>
          <a:p>
            <a:r>
              <a:rPr lang="en-US" dirty="0" err="1" smtClean="0"/>
              <a:t>Urrowing</a:t>
            </a:r>
            <a:r>
              <a:rPr lang="en-US" dirty="0" smtClean="0"/>
              <a:t> animals break down </a:t>
            </a:r>
            <a:r>
              <a:rPr lang="en-US" dirty="0" err="1" smtClean="0"/>
              <a:t>rockby</a:t>
            </a:r>
            <a:r>
              <a:rPr lang="en-US" dirty="0" smtClean="0"/>
              <a:t> moving fresh material to the surface where physical and </a:t>
            </a:r>
            <a:r>
              <a:rPr lang="en-US" dirty="0" err="1" smtClean="0"/>
              <a:t>chejial</a:t>
            </a:r>
            <a:r>
              <a:rPr lang="en-US" dirty="0" smtClean="0"/>
              <a:t> processes can more effectively attack it</a:t>
            </a:r>
          </a:p>
          <a:p>
            <a:r>
              <a:rPr lang="en-US" dirty="0" smtClean="0"/>
              <a:t>Decaying organisms also produce acids (which contribute to chemical </a:t>
            </a:r>
            <a:r>
              <a:rPr lang="en-US" dirty="0" err="1" smtClean="0"/>
              <a:t>wethering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Where rock has been </a:t>
            </a:r>
            <a:r>
              <a:rPr lang="en-US" dirty="0" err="1" smtClean="0"/>
              <a:t>blased</a:t>
            </a:r>
            <a:r>
              <a:rPr lang="en-US" dirty="0" smtClean="0"/>
              <a:t> </a:t>
            </a:r>
            <a:r>
              <a:rPr lang="en-US" dirty="0" err="1" smtClean="0"/>
              <a:t>insearch</a:t>
            </a:r>
            <a:r>
              <a:rPr lang="en-US" dirty="0" smtClean="0"/>
              <a:t> of minerals or for road construction, the impact of humans is noticeable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79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Biological</a:t>
            </a:r>
            <a:endParaRPr lang="en-US" sz="6000" dirty="0"/>
          </a:p>
        </p:txBody>
      </p:sp>
      <p:pic>
        <p:nvPicPr>
          <p:cNvPr id="4" name="Content Placeholder 3" descr="mechanicalweathering b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393635"/>
            <a:ext cx="4929188" cy="3124266"/>
          </a:xfrm>
        </p:spPr>
      </p:pic>
      <p:pic>
        <p:nvPicPr>
          <p:cNvPr id="5" name="Picture 4" descr="tree in 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00" y="1930146"/>
            <a:ext cx="5118151" cy="3384804"/>
          </a:xfrm>
          <a:prstGeom prst="rect">
            <a:avLst/>
          </a:prstGeom>
        </p:spPr>
      </p:pic>
      <p:pic>
        <p:nvPicPr>
          <p:cNvPr id="6" name="Picture 5" descr="burrowing anim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49" y="2922587"/>
            <a:ext cx="43307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65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6" y="764373"/>
            <a:ext cx="9718964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Chemical weathering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Involves the complex processes that alters the internal structures of minerals by removing  and/or adding elements</a:t>
            </a:r>
          </a:p>
          <a:p>
            <a:r>
              <a:rPr lang="en-US" sz="2800" dirty="0" smtClean="0"/>
              <a:t>During this transformation the original rock decomposes into substances that are stable in the surface environment</a:t>
            </a:r>
          </a:p>
          <a:p>
            <a:r>
              <a:rPr lang="en-US" sz="2800" dirty="0" smtClean="0"/>
              <a:t>Consequently, products of chemical weathering will remain essentially unchanged as long as they remain in an environment similar to the one in which they formed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1824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764373"/>
            <a:ext cx="11339945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Water and carbonic acid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 is the most important agent of chemical weathering</a:t>
            </a:r>
          </a:p>
          <a:p>
            <a:r>
              <a:rPr lang="en-US" sz="2800" dirty="0" smtClean="0"/>
              <a:t>Oxygen dissolved in water will oxidize some materials</a:t>
            </a:r>
          </a:p>
          <a:p>
            <a:r>
              <a:rPr lang="en-US" sz="2800" dirty="0" smtClean="0"/>
              <a:t>Carbon 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dissolved in water 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 forms </a:t>
            </a:r>
            <a:r>
              <a:rPr lang="en-US" sz="2800" dirty="0" smtClean="0">
                <a:solidFill>
                  <a:srgbClr val="FF0000"/>
                </a:solidFill>
              </a:rPr>
              <a:t>carbonic acid </a:t>
            </a:r>
            <a:r>
              <a:rPr lang="en-US" sz="2800" dirty="0" smtClean="0"/>
              <a:t>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(the same weak acid in soft drinks)</a:t>
            </a:r>
          </a:p>
          <a:p>
            <a:pPr lvl="1"/>
            <a:r>
              <a:rPr lang="en-US" sz="2800" dirty="0" smtClean="0"/>
              <a:t>Rain dissolves carbon dioxide as it falls through the atmosphere </a:t>
            </a:r>
          </a:p>
          <a:p>
            <a:pPr lvl="1"/>
            <a:r>
              <a:rPr lang="en-US" sz="2800" dirty="0" smtClean="0"/>
              <a:t>Additional amounts of carbonic acid are released by water percolating through decaying organic matter and into the soil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9255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0" y="507198"/>
            <a:ext cx="8610600" cy="1293028"/>
          </a:xfrm>
        </p:spPr>
        <p:txBody>
          <a:bodyPr/>
          <a:lstStyle/>
          <a:p>
            <a:r>
              <a:rPr lang="en-US" dirty="0" smtClean="0"/>
              <a:t>Water as a weathering agent</a:t>
            </a:r>
            <a:endParaRPr lang="en-US" dirty="0"/>
          </a:p>
        </p:txBody>
      </p:sp>
      <p:pic>
        <p:nvPicPr>
          <p:cNvPr id="4" name="Content Placeholder 3" descr="ocean weath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1" y="1491169"/>
            <a:ext cx="7486650" cy="4997339"/>
          </a:xfrm>
        </p:spPr>
      </p:pic>
      <p:pic>
        <p:nvPicPr>
          <p:cNvPr id="5" name="Content Placeholder 3" descr="saltpoin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88" y="1985963"/>
            <a:ext cx="4214812" cy="44465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Iron reacts with oxygen to </a:t>
            </a:r>
          </a:p>
          <a:p>
            <a:pPr>
              <a:buNone/>
            </a:pPr>
            <a:r>
              <a:rPr lang="en-US" sz="2800" dirty="0" smtClean="0"/>
              <a:t>form iron oxide……</a:t>
            </a:r>
            <a:endParaRPr lang="en-US" sz="2800" dirty="0"/>
          </a:p>
        </p:txBody>
      </p:sp>
      <p:pic>
        <p:nvPicPr>
          <p:cNvPr id="4" name="Picture 3" descr="rust 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82" y="3376613"/>
            <a:ext cx="4017017" cy="2895600"/>
          </a:xfrm>
          <a:prstGeom prst="rect">
            <a:avLst/>
          </a:prstGeom>
        </p:spPr>
      </p:pic>
      <p:pic>
        <p:nvPicPr>
          <p:cNvPr id="5" name="Picture 4" descr="oxidized 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07" y="2364104"/>
            <a:ext cx="4787456" cy="35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21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Chemical </a:t>
            </a:r>
            <a:br>
              <a:rPr lang="en-US" sz="6000" dirty="0" smtClean="0"/>
            </a:br>
            <a:r>
              <a:rPr lang="en-US" sz="6000" dirty="0" smtClean="0"/>
              <a:t>weathering</a:t>
            </a:r>
            <a:endParaRPr lang="en-US" sz="6000" dirty="0"/>
          </a:p>
        </p:txBody>
      </p:sp>
      <p:pic>
        <p:nvPicPr>
          <p:cNvPr id="4" name="Content Placeholder 3" descr="chemical weath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644049"/>
            <a:ext cx="4303021" cy="5999640"/>
          </a:xfrm>
        </p:spPr>
      </p:pic>
      <p:pic>
        <p:nvPicPr>
          <p:cNvPr id="5" name="Picture 4" descr="carlsb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88" y="2206625"/>
            <a:ext cx="3238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06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593" y="292886"/>
            <a:ext cx="10196945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How granite weathers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898"/>
            <a:ext cx="10820400" cy="4024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illustrate how rock chemically weathers when attacked by carbonic acid, consider the weathering of granite……</a:t>
            </a:r>
          </a:p>
          <a:p>
            <a:pPr lvl="1"/>
            <a:r>
              <a:rPr lang="en-US" sz="2400" dirty="0" smtClean="0"/>
              <a:t>Granite consists mainly of potassium feldspar and quartz</a:t>
            </a:r>
          </a:p>
          <a:p>
            <a:pPr lvl="1"/>
            <a:r>
              <a:rPr lang="en-US" sz="2400" dirty="0" smtClean="0"/>
              <a:t> In the chemical reaction, hydrogen ions replace potassium ions in the feldspar</a:t>
            </a:r>
          </a:p>
          <a:p>
            <a:pPr lvl="1"/>
            <a:r>
              <a:rPr lang="en-US" sz="2400" dirty="0" smtClean="0"/>
              <a:t>The potassium is then available as nutrients for plants, or it may become a soluble salt: potassium bicarbonate </a:t>
            </a:r>
          </a:p>
          <a:p>
            <a:pPr lvl="1"/>
            <a:r>
              <a:rPr lang="en-US" sz="2400" dirty="0" smtClean="0"/>
              <a:t>Some silica is also removed from the feldspar and carried away by groundwater</a:t>
            </a:r>
          </a:p>
          <a:p>
            <a:pPr lvl="1"/>
            <a:r>
              <a:rPr lang="en-US" sz="2400" dirty="0" smtClean="0"/>
              <a:t>However, </a:t>
            </a:r>
            <a:r>
              <a:rPr lang="en-US" sz="2400" i="1" dirty="0" smtClean="0"/>
              <a:t>the most abundant </a:t>
            </a:r>
            <a:r>
              <a:rPr lang="en-US" sz="2400" dirty="0" smtClean="0"/>
              <a:t>product of the chemical breakdown is in the form of clay minerals</a:t>
            </a:r>
          </a:p>
          <a:p>
            <a:pPr lvl="1"/>
            <a:r>
              <a:rPr lang="en-US" sz="2400" dirty="0" smtClean="0"/>
              <a:t>Quartz – the other component of granite is very resistant to chemical weathering</a:t>
            </a:r>
          </a:p>
          <a:p>
            <a:pPr lvl="1"/>
            <a:r>
              <a:rPr lang="en-US" sz="2400" dirty="0" smtClean="0"/>
              <a:t>Quartz (SiO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is basically unaltered, but is carried away as silica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0497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950" y="764373"/>
            <a:ext cx="3100388" cy="5264952"/>
          </a:xfrm>
        </p:spPr>
        <p:txBody>
          <a:bodyPr/>
          <a:lstStyle/>
          <a:p>
            <a:pPr algn="ctr"/>
            <a:r>
              <a:rPr lang="en-US" dirty="0" smtClean="0"/>
              <a:t>Old Man in the Mountain (Granite outcrop) New Jersey</a:t>
            </a:r>
            <a:endParaRPr lang="en-US" dirty="0"/>
          </a:p>
        </p:txBody>
      </p:sp>
      <p:pic>
        <p:nvPicPr>
          <p:cNvPr id="4" name="Content Placeholder 3" descr="old-man-in-the-mountain_orig and 2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784868"/>
            <a:ext cx="8035925" cy="5002363"/>
          </a:xfrm>
        </p:spPr>
      </p:pic>
      <p:sp>
        <p:nvSpPr>
          <p:cNvPr id="5" name="TextBox 4"/>
          <p:cNvSpPr txBox="1"/>
          <p:nvPr/>
        </p:nvSpPr>
        <p:spPr>
          <a:xfrm>
            <a:off x="928688" y="6357938"/>
            <a:ext cx="837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and after photos – “After” a collapse due to chemical 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22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4" y="355232"/>
            <a:ext cx="10557162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Weathering of </a:t>
            </a:r>
            <a:br>
              <a:rPr lang="en-US" sz="6000" dirty="0" smtClean="0"/>
            </a:br>
            <a:r>
              <a:rPr lang="en-US" sz="6000" dirty="0" smtClean="0"/>
              <a:t>silicate minerals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7385"/>
            <a:ext cx="10820400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Silicate minerals make up most of Earth’s crust </a:t>
            </a:r>
          </a:p>
          <a:p>
            <a:r>
              <a:rPr lang="en-US" sz="2800" dirty="0" smtClean="0"/>
              <a:t>Silicate minerals are composed essentially of only eight elements</a:t>
            </a:r>
          </a:p>
          <a:p>
            <a:r>
              <a:rPr lang="en-US" sz="2800" dirty="0" smtClean="0"/>
              <a:t>When weathered, silicate minerals yield </a:t>
            </a:r>
            <a:r>
              <a:rPr lang="en-US" sz="2800" dirty="0" smtClean="0">
                <a:solidFill>
                  <a:srgbClr val="FF0000"/>
                </a:solidFill>
              </a:rPr>
              <a:t>sodium, calcium, potassium,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magnesium</a:t>
            </a:r>
            <a:r>
              <a:rPr lang="en-US" sz="2800" dirty="0" smtClean="0"/>
              <a:t> ions which form soluble products that may be removed by groundwater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Iron</a:t>
            </a:r>
            <a:r>
              <a:rPr lang="en-US" sz="2800" dirty="0" smtClean="0"/>
              <a:t> combines with oxygen producing relatively insoluble iron oxides which give soil a reddish-brown or yellowish color</a:t>
            </a:r>
          </a:p>
          <a:p>
            <a:r>
              <a:rPr lang="en-US" sz="2800" dirty="0" smtClean="0"/>
              <a:t>Under most conditions, the 3 remaining elements – </a:t>
            </a:r>
            <a:r>
              <a:rPr lang="en-US" sz="2800" dirty="0" smtClean="0">
                <a:solidFill>
                  <a:srgbClr val="FF0000"/>
                </a:solidFill>
              </a:rPr>
              <a:t>aluminum, silicon,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oxygen </a:t>
            </a:r>
            <a:r>
              <a:rPr lang="en-US" sz="2800" dirty="0" smtClean="0"/>
              <a:t>– join with water to produce residual clay minerals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7824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Weathering</a:t>
            </a:r>
            <a:endParaRPr lang="en-US" sz="6000" dirty="0"/>
          </a:p>
        </p:txBody>
      </p:sp>
      <p:pic>
        <p:nvPicPr>
          <p:cNvPr id="4" name="Content Placeholder 3" descr="Double-O-Arch_Arches_National_Park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90" y="1708150"/>
            <a:ext cx="6036470" cy="4024313"/>
          </a:xfrm>
        </p:spPr>
      </p:pic>
      <p:pic>
        <p:nvPicPr>
          <p:cNvPr id="5" name="Picture 4" descr="weathered-statue-head-kiddy-close-up-39105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09" y="2209227"/>
            <a:ext cx="5336293" cy="3548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825" y="6215062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Utah – Arches National  Park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6229350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Statue of a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325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Oxidized Rocks</a:t>
            </a:r>
            <a:endParaRPr lang="en-US" dirty="0"/>
          </a:p>
        </p:txBody>
      </p:sp>
      <p:pic>
        <p:nvPicPr>
          <p:cNvPr id="4" name="Content Placeholder 3" descr="oxidized rock Mohave De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33070"/>
            <a:ext cx="5753144" cy="3991243"/>
          </a:xfrm>
        </p:spPr>
      </p:pic>
      <p:pic>
        <p:nvPicPr>
          <p:cNvPr id="5" name="Picture 4" descr="oxidized rock Ore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63" y="2478881"/>
            <a:ext cx="4976812" cy="3732609"/>
          </a:xfrm>
          <a:prstGeom prst="rect">
            <a:avLst/>
          </a:prstGeom>
        </p:spPr>
      </p:pic>
      <p:pic>
        <p:nvPicPr>
          <p:cNvPr id="6" name="Picture 5" descr="REd Rock Canyon Oxidized ro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05276"/>
            <a:ext cx="5391150" cy="253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2363" y="442913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Mohave Desert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15150" y="6286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29375" y="6315075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Rock Canyon, Nevada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57863" y="6500813"/>
            <a:ext cx="428625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64141" y="1822348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 sample from Oregon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547987" y="1873045"/>
            <a:ext cx="0" cy="41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482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Spheroidal weathering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Chemical weathering causes physical changes as well</a:t>
            </a:r>
          </a:p>
          <a:p>
            <a:r>
              <a:rPr lang="en-US" sz="2800" dirty="0" smtClean="0"/>
              <a:t>Angular rock masses that are chemically altered tend to take on a spherical shape</a:t>
            </a:r>
          </a:p>
          <a:p>
            <a:r>
              <a:rPr lang="en-US" sz="2800" dirty="0" smtClean="0"/>
              <a:t>Gradually the corners and edges of the angular blocks become more rounded</a:t>
            </a:r>
          </a:p>
          <a:p>
            <a:r>
              <a:rPr lang="en-US" sz="2800" dirty="0" smtClean="0"/>
              <a:t>The corners are attacked most readily because of the greater surface area</a:t>
            </a:r>
          </a:p>
          <a:p>
            <a:r>
              <a:rPr lang="en-US" sz="2800" dirty="0" smtClean="0"/>
              <a:t>This process called </a:t>
            </a:r>
            <a:r>
              <a:rPr lang="en-US" sz="2800" dirty="0" smtClean="0">
                <a:solidFill>
                  <a:srgbClr val="FF0000"/>
                </a:solidFill>
              </a:rPr>
              <a:t>spheroidal weathering </a:t>
            </a:r>
            <a:r>
              <a:rPr lang="en-US" sz="2800" dirty="0" smtClean="0"/>
              <a:t>gives the weathered rock a more rounded or spherical shape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59508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Spheroid formation</a:t>
            </a:r>
            <a:endParaRPr lang="en-US" dirty="0"/>
          </a:p>
        </p:txBody>
      </p:sp>
      <p:pic>
        <p:nvPicPr>
          <p:cNvPr id="4" name="Content Placeholder 3" descr="elephant rock state park Missou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3523" y="2579688"/>
            <a:ext cx="5365751" cy="4024313"/>
          </a:xfrm>
        </p:spPr>
      </p:pic>
      <p:pic>
        <p:nvPicPr>
          <p:cNvPr id="5" name="Picture 4" descr="spheroidal diagram.jpg"/>
          <p:cNvPicPr>
            <a:picLocks noChangeAspect="1"/>
          </p:cNvPicPr>
          <p:nvPr/>
        </p:nvPicPr>
        <p:blipFill>
          <a:blip r:embed="rId3"/>
          <a:srcRect b="35440"/>
          <a:stretch>
            <a:fillRect/>
          </a:stretch>
        </p:blipFill>
        <p:spPr>
          <a:xfrm>
            <a:off x="185737" y="1928813"/>
            <a:ext cx="6314547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18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6" y="764373"/>
            <a:ext cx="9718964" cy="12930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Concept check – 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Answer questions relating to these power point notes…….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5014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Internal Processes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parts of Earth’s surface are gradually elevated by mountain building and volcanic activity</a:t>
            </a:r>
          </a:p>
          <a:p>
            <a:r>
              <a:rPr lang="en-US" sz="2800" dirty="0" smtClean="0"/>
              <a:t>These are called </a:t>
            </a:r>
            <a:r>
              <a:rPr lang="en-US" sz="2800" dirty="0" smtClean="0">
                <a:solidFill>
                  <a:srgbClr val="FF0000"/>
                </a:solidFill>
              </a:rPr>
              <a:t>internal processes</a:t>
            </a:r>
          </a:p>
          <a:p>
            <a:r>
              <a:rPr lang="en-US" sz="2800" dirty="0" smtClean="0"/>
              <a:t>Internal processes get their energy from Earth’s interior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260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weathering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materials are susceptible to weathering</a:t>
            </a:r>
          </a:p>
          <a:p>
            <a:r>
              <a:rPr lang="en-US" sz="2800" dirty="0" smtClean="0"/>
              <a:t>Two basic types of weathering: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Mechanical </a:t>
            </a:r>
            <a:r>
              <a:rPr lang="en-US" sz="2800" dirty="0" smtClean="0"/>
              <a:t>– accomplished by physical forces that break rock into  smaller and smaller pieces without changing the rock’s mineral composition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Chemical </a:t>
            </a:r>
            <a:r>
              <a:rPr lang="en-US" sz="2800" dirty="0" smtClean="0"/>
              <a:t>– involves a chemical transformation of rock into one or more new compounds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1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Weathering</a:t>
            </a:r>
            <a:endParaRPr lang="en-US" sz="6000" dirty="0"/>
          </a:p>
        </p:txBody>
      </p:sp>
      <p:pic>
        <p:nvPicPr>
          <p:cNvPr id="4" name="Content Placeholder 3" descr="images of weath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3" y="1900238"/>
            <a:ext cx="7130282" cy="4500563"/>
          </a:xfrm>
        </p:spPr>
      </p:pic>
    </p:spTree>
    <p:extLst>
      <p:ext uri="{BB962C8B-B14F-4D97-AF65-F5344CB8AC3E}">
        <p14:creationId xmlns:p14="http://schemas.microsoft.com/office/powerpoint/2010/main" xmlns="" val="35031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82" y="764373"/>
            <a:ext cx="10113818" cy="129302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Mechanical weathering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Breaking rocks into  smaller  pieces increases surface area available for chemical attack</a:t>
            </a:r>
          </a:p>
          <a:p>
            <a:r>
              <a:rPr lang="en-US" sz="2800" dirty="0" smtClean="0"/>
              <a:t>In nature, four physical processes are especially important in breaking rocks into  smaller fragments:</a:t>
            </a:r>
          </a:p>
          <a:p>
            <a:pPr lvl="1"/>
            <a:r>
              <a:rPr lang="en-US" sz="2800" dirty="0" smtClean="0"/>
              <a:t>Frost wedging</a:t>
            </a:r>
          </a:p>
          <a:p>
            <a:pPr lvl="1"/>
            <a:r>
              <a:rPr lang="en-US" sz="2800" dirty="0" smtClean="0"/>
              <a:t>Salt crystal growth</a:t>
            </a:r>
          </a:p>
          <a:p>
            <a:pPr lvl="1"/>
            <a:r>
              <a:rPr lang="en-US" sz="2800" dirty="0" smtClean="0"/>
              <a:t>Sheeting</a:t>
            </a:r>
          </a:p>
          <a:p>
            <a:pPr lvl="1"/>
            <a:r>
              <a:rPr lang="en-US" sz="2800" dirty="0" smtClean="0"/>
              <a:t>Biological activity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4067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764373"/>
            <a:ext cx="10963275" cy="1293028"/>
          </a:xfrm>
        </p:spPr>
        <p:txBody>
          <a:bodyPr>
            <a:noAutofit/>
          </a:bodyPr>
          <a:lstStyle/>
          <a:p>
            <a:r>
              <a:rPr lang="en-US" sz="6000" dirty="0" smtClean="0"/>
              <a:t>Increased Surface Area</a:t>
            </a:r>
            <a:endParaRPr lang="en-US" sz="6000" dirty="0"/>
          </a:p>
        </p:txBody>
      </p:sp>
      <p:pic>
        <p:nvPicPr>
          <p:cNvPr id="4" name="Content Placeholder 3" descr="increased surface ar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" y="2001514"/>
            <a:ext cx="10701337" cy="41027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Frost wedging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2057401"/>
            <a:ext cx="10820400" cy="4024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- after water works its way into cracks in rocks, then freezes, the freezing water enlarge the cracks and angular fragments are produced</a:t>
            </a:r>
          </a:p>
          <a:p>
            <a:r>
              <a:rPr lang="en-US" sz="2800" dirty="0" smtClean="0"/>
              <a:t>Can also affect soils – when moist soils </a:t>
            </a:r>
          </a:p>
          <a:p>
            <a:pPr>
              <a:buNone/>
            </a:pPr>
            <a:r>
              <a:rPr lang="en-US" sz="2800" dirty="0" smtClean="0"/>
              <a:t>freeze, they expand (or </a:t>
            </a:r>
            <a:r>
              <a:rPr lang="en-US" sz="2800" dirty="0" smtClean="0">
                <a:solidFill>
                  <a:srgbClr val="FF0000"/>
                </a:solidFill>
              </a:rPr>
              <a:t>frost heave</a:t>
            </a:r>
            <a:r>
              <a:rPr lang="en-US" sz="2800" dirty="0" smtClean="0"/>
              <a:t>) </a:t>
            </a:r>
          </a:p>
          <a:p>
            <a:pPr>
              <a:buNone/>
            </a:pPr>
            <a:r>
              <a:rPr lang="en-US" sz="2800" dirty="0" smtClean="0"/>
              <a:t>due to the growth of ice lenses; as </a:t>
            </a:r>
          </a:p>
          <a:p>
            <a:pPr>
              <a:buNone/>
            </a:pPr>
            <a:r>
              <a:rPr lang="en-US" sz="2800" dirty="0" smtClean="0"/>
              <a:t>most water accumulates and freezes</a:t>
            </a:r>
          </a:p>
          <a:p>
            <a:pPr>
              <a:buNone/>
            </a:pPr>
            <a:r>
              <a:rPr lang="en-US" sz="2800" dirty="0" smtClean="0"/>
              <a:t> the soil is heaved upward </a:t>
            </a:r>
            <a:endParaRPr lang="en-US" sz="2800" dirty="0"/>
          </a:p>
        </p:txBody>
      </p:sp>
      <p:pic>
        <p:nvPicPr>
          <p:cNvPr id="4" name="Picture 3" descr="weathering-and-erosion-frost wedge.jpg"/>
          <p:cNvPicPr>
            <a:picLocks noChangeAspect="1"/>
          </p:cNvPicPr>
          <p:nvPr/>
        </p:nvPicPr>
        <p:blipFill>
          <a:blip r:embed="rId2"/>
          <a:srcRect l="7624" t="17857" r="4808" b="3571"/>
          <a:stretch>
            <a:fillRect/>
          </a:stretch>
        </p:blipFill>
        <p:spPr>
          <a:xfrm>
            <a:off x="7491413" y="3162816"/>
            <a:ext cx="4471987" cy="30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9387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187</TotalTime>
  <Words>1085</Words>
  <Application>Microsoft Office PowerPoint</Application>
  <PresentationFormat>Custom</PresentationFormat>
  <Paragraphs>113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Vapor Trail</vt:lpstr>
      <vt:lpstr>Earth’s External Processes</vt:lpstr>
      <vt:lpstr>External processes</vt:lpstr>
      <vt:lpstr>Weathering</vt:lpstr>
      <vt:lpstr>Internal Processes</vt:lpstr>
      <vt:lpstr>weathering</vt:lpstr>
      <vt:lpstr>Weathering</vt:lpstr>
      <vt:lpstr>Mechanical weathering</vt:lpstr>
      <vt:lpstr>Increased Surface Area</vt:lpstr>
      <vt:lpstr>Frost wedging</vt:lpstr>
      <vt:lpstr>Frost Wedging</vt:lpstr>
      <vt:lpstr>Salt crystal growth</vt:lpstr>
      <vt:lpstr>Salt Weathering</vt:lpstr>
      <vt:lpstr>Sheeting</vt:lpstr>
      <vt:lpstr>Sheeting</vt:lpstr>
      <vt:lpstr>Sheeting</vt:lpstr>
      <vt:lpstr>Exfoliation Domes</vt:lpstr>
      <vt:lpstr>Half Dome - Yosemite</vt:lpstr>
      <vt:lpstr>Sheeting - continued</vt:lpstr>
      <vt:lpstr>Joints</vt:lpstr>
      <vt:lpstr>Biological activity</vt:lpstr>
      <vt:lpstr>Biological</vt:lpstr>
      <vt:lpstr>Chemical weathering</vt:lpstr>
      <vt:lpstr>Water and carbonic acid</vt:lpstr>
      <vt:lpstr>Water as a weathering agent</vt:lpstr>
      <vt:lpstr>Chemical weathering</vt:lpstr>
      <vt:lpstr>Chemical  weathering</vt:lpstr>
      <vt:lpstr>How granite weathers</vt:lpstr>
      <vt:lpstr>Old Man in the Mountain (Granite outcrop) New Jersey</vt:lpstr>
      <vt:lpstr>Weathering of  silicate minerals</vt:lpstr>
      <vt:lpstr>Oxidized Rocks</vt:lpstr>
      <vt:lpstr>Spheroidal weathering</vt:lpstr>
      <vt:lpstr>Spheroid formation</vt:lpstr>
      <vt:lpstr>Concept check –  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External Processes</dc:title>
  <dc:creator>Alma R Huckaby</dc:creator>
  <cp:lastModifiedBy>EPISD</cp:lastModifiedBy>
  <cp:revision>9</cp:revision>
  <dcterms:created xsi:type="dcterms:W3CDTF">2016-11-01T17:52:01Z</dcterms:created>
  <dcterms:modified xsi:type="dcterms:W3CDTF">2016-11-02T14:37:03Z</dcterms:modified>
</cp:coreProperties>
</file>