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8"/>
  </p:notesMasterIdLst>
  <p:sldIdLst>
    <p:sldId id="290" r:id="rId2"/>
    <p:sldId id="274" r:id="rId3"/>
    <p:sldId id="293" r:id="rId4"/>
    <p:sldId id="294" r:id="rId5"/>
    <p:sldId id="295" r:id="rId6"/>
    <p:sldId id="296" r:id="rId7"/>
    <p:sldId id="297" r:id="rId8"/>
    <p:sldId id="271" r:id="rId9"/>
    <p:sldId id="276" r:id="rId10"/>
    <p:sldId id="298" r:id="rId11"/>
    <p:sldId id="299" r:id="rId12"/>
    <p:sldId id="300" r:id="rId13"/>
    <p:sldId id="311" r:id="rId14"/>
    <p:sldId id="261" r:id="rId15"/>
    <p:sldId id="277" r:id="rId16"/>
    <p:sldId id="273" r:id="rId17"/>
    <p:sldId id="280" r:id="rId18"/>
    <p:sldId id="272" r:id="rId19"/>
    <p:sldId id="281" r:id="rId20"/>
    <p:sldId id="262" r:id="rId21"/>
    <p:sldId id="301" r:id="rId22"/>
    <p:sldId id="302" r:id="rId23"/>
    <p:sldId id="304" r:id="rId24"/>
    <p:sldId id="303" r:id="rId25"/>
    <p:sldId id="305" r:id="rId26"/>
    <p:sldId id="306" r:id="rId27"/>
    <p:sldId id="282" r:id="rId28"/>
    <p:sldId id="284" r:id="rId29"/>
    <p:sldId id="286" r:id="rId30"/>
    <p:sldId id="285" r:id="rId31"/>
    <p:sldId id="287" r:id="rId32"/>
    <p:sldId id="307" r:id="rId33"/>
    <p:sldId id="308" r:id="rId34"/>
    <p:sldId id="288" r:id="rId35"/>
    <p:sldId id="289" r:id="rId36"/>
    <p:sldId id="309" r:id="rId3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2C0008"/>
    <a:srgbClr val="1E00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95" autoAdjust="0"/>
  </p:normalViewPr>
  <p:slideViewPr>
    <p:cSldViewPr snapToGrid="0">
      <p:cViewPr>
        <p:scale>
          <a:sx n="66" d="100"/>
          <a:sy n="66" d="100"/>
        </p:scale>
        <p:origin x="-63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60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2EF12D-AA28-42FD-A1A0-64F0471438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E7A20-F5FE-462A-8B3E-78C152598BF4}" type="slidenum">
              <a:rPr lang="en-US"/>
              <a:pPr/>
              <a:t>4</a:t>
            </a:fld>
            <a:endParaRPr lang="en-US"/>
          </a:p>
        </p:txBody>
      </p:sp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w="12700" cap="flat">
            <a:solidFill>
              <a:schemeClr val="tx1"/>
            </a:solidFill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7661D8-22F5-413F-B490-033424E6E08C}" type="slidenum">
              <a:rPr lang="en-US"/>
              <a:pPr/>
              <a:t>6</a:t>
            </a:fld>
            <a:endParaRPr lang="en-US"/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w="12700" cap="flat">
            <a:solidFill>
              <a:schemeClr val="tx1"/>
            </a:solidFill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6BF7D-BD26-4AAB-8846-29CDB1F5D2A5}" type="slidenum">
              <a:rPr lang="en-US"/>
              <a:pPr/>
              <a:t>7</a:t>
            </a:fld>
            <a:endParaRPr lang="en-US"/>
          </a:p>
        </p:txBody>
      </p:sp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w="12700" cap="flat">
            <a:solidFill>
              <a:schemeClr val="tx1"/>
            </a:solidFill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1FD73-DA05-4D8B-B197-8D59738918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8750B-7821-4E0A-9C6C-AF741B3031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0ABB7-7D52-42A3-848B-1B01147E2C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956BC-CAB2-4C89-BEB0-6DF33174F7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04F62-F1A6-4959-84ED-20D686B5A8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7C6AA-9FF7-4E0F-9FFA-8150625F73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3E546-024E-4F57-BBCC-2C6F1A3F06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82D1D-3117-43C4-B0E5-7026F5E7DA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1A406-5A97-4EA0-AEA8-7A73681DD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C0E69-884D-4916-B538-4C0D36A409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F3FD7-302F-49B0-AF86-05B68EFB36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6539620-92C0-4B65-9ABC-16C97B07DE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C00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FG02_00COedi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60813"/>
              </a:clrFrom>
              <a:clrTo>
                <a:srgbClr val="26081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890588"/>
            <a:ext cx="6781800" cy="5967412"/>
          </a:xfrm>
          <a:prstGeom prst="rect">
            <a:avLst/>
          </a:prstGeom>
          <a:noFill/>
        </p:spPr>
      </p:pic>
      <p:sp>
        <p:nvSpPr>
          <p:cNvPr id="8090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r>
              <a:rPr lang="en-US" sz="3200"/>
              <a:t>Formation of the Earth and the atmosphere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0"/>
            <a:ext cx="8229600" cy="4525963"/>
          </a:xfrm>
        </p:spPr>
        <p:txBody>
          <a:bodyPr/>
          <a:lstStyle/>
          <a:p>
            <a:pPr lvl="1"/>
            <a:r>
              <a:rPr lang="en-US">
                <a:solidFill>
                  <a:srgbClr val="FFFF00"/>
                </a:solidFill>
                <a:cs typeface="Times New Roman" pitchFamily="18" charset="0"/>
              </a:rPr>
              <a:t>Perihelion </a:t>
            </a:r>
            <a:r>
              <a:rPr lang="en-US">
                <a:solidFill>
                  <a:srgbClr val="FFFF00"/>
                </a:solidFill>
                <a:latin typeface="Times New Roman"/>
                <a:cs typeface="Times New Roman" pitchFamily="18" charset="0"/>
              </a:rPr>
              <a:t>–</a:t>
            </a:r>
            <a:r>
              <a:rPr lang="en-US">
                <a:solidFill>
                  <a:srgbClr val="FFFF00"/>
                </a:solidFill>
                <a:cs typeface="Times New Roman" pitchFamily="18" charset="0"/>
              </a:rPr>
              <a:t> closest at January 3</a:t>
            </a:r>
          </a:p>
          <a:p>
            <a:pPr lvl="2"/>
            <a:r>
              <a:rPr lang="en-US">
                <a:solidFill>
                  <a:srgbClr val="FFFF00"/>
                </a:solidFill>
                <a:cs typeface="Times New Roman" pitchFamily="18" charset="0"/>
              </a:rPr>
              <a:t>147,255,000 km (91,500,000 mi)</a:t>
            </a:r>
          </a:p>
          <a:p>
            <a:pPr lvl="1"/>
            <a:r>
              <a:rPr lang="en-US">
                <a:solidFill>
                  <a:srgbClr val="FFFF00"/>
                </a:solidFill>
                <a:cs typeface="Times New Roman" pitchFamily="18" charset="0"/>
              </a:rPr>
              <a:t>Aphelion </a:t>
            </a:r>
            <a:r>
              <a:rPr lang="en-US">
                <a:solidFill>
                  <a:srgbClr val="FFFF00"/>
                </a:solidFill>
                <a:latin typeface="Times New Roman"/>
                <a:cs typeface="Times New Roman" pitchFamily="18" charset="0"/>
              </a:rPr>
              <a:t>–</a:t>
            </a:r>
            <a:r>
              <a:rPr lang="en-US">
                <a:solidFill>
                  <a:srgbClr val="FFFF00"/>
                </a:solidFill>
                <a:cs typeface="Times New Roman" pitchFamily="18" charset="0"/>
              </a:rPr>
              <a:t> farthest at July 4</a:t>
            </a:r>
          </a:p>
          <a:p>
            <a:pPr lvl="2"/>
            <a:r>
              <a:rPr lang="en-US">
                <a:solidFill>
                  <a:srgbClr val="FFFF00"/>
                </a:solidFill>
                <a:cs typeface="Times New Roman" pitchFamily="18" charset="0"/>
              </a:rPr>
              <a:t>152,083,000 km (94,500,000 mi)</a:t>
            </a:r>
          </a:p>
          <a:p>
            <a:endParaRPr lang="en-US">
              <a:solidFill>
                <a:srgbClr val="FFFF00"/>
              </a:solidFill>
            </a:endParaRP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19300"/>
            <a:ext cx="9144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Milankovitch Cycles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Ellipticity of the orbit</a:t>
            </a:r>
          </a:p>
          <a:p>
            <a:pPr lvl="1"/>
            <a:r>
              <a:rPr lang="en-US"/>
              <a:t> 100,000 year cycle</a:t>
            </a:r>
          </a:p>
        </p:txBody>
      </p:sp>
      <p:pic>
        <p:nvPicPr>
          <p:cNvPr id="97284" name="Picture 4" descr="FG17_31"/>
          <p:cNvPicPr>
            <a:picLocks noChangeAspect="1" noChangeArrowheads="1"/>
          </p:cNvPicPr>
          <p:nvPr/>
        </p:nvPicPr>
        <p:blipFill>
          <a:blip r:embed="rId2" cstate="print"/>
          <a:srcRect l="13371" r="13641" b="57889"/>
          <a:stretch>
            <a:fillRect/>
          </a:stretch>
        </p:blipFill>
        <p:spPr bwMode="auto">
          <a:xfrm>
            <a:off x="11113" y="2909888"/>
            <a:ext cx="9128125" cy="394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Precession</a:t>
            </a:r>
          </a:p>
          <a:p>
            <a:pPr lvl="1"/>
            <a:r>
              <a:rPr lang="en-US"/>
              <a:t>The earth’s wobble</a:t>
            </a:r>
          </a:p>
          <a:p>
            <a:pPr lvl="1"/>
            <a:r>
              <a:rPr lang="en-US"/>
              <a:t>26,000 year cycle</a:t>
            </a:r>
          </a:p>
        </p:txBody>
      </p:sp>
      <p:pic>
        <p:nvPicPr>
          <p:cNvPr id="98308" name="Picture 4" descr="FG17_31"/>
          <p:cNvPicPr>
            <a:picLocks noChangeAspect="1" noChangeArrowheads="1"/>
          </p:cNvPicPr>
          <p:nvPr/>
        </p:nvPicPr>
        <p:blipFill>
          <a:blip r:embed="rId2" cstate="print"/>
          <a:srcRect l="13333" t="42166" r="58667"/>
          <a:stretch>
            <a:fillRect/>
          </a:stretch>
        </p:blipFill>
        <p:spPr bwMode="auto">
          <a:xfrm>
            <a:off x="5221288" y="422275"/>
            <a:ext cx="4060825" cy="6291263"/>
          </a:xfrm>
          <a:prstGeom prst="rect">
            <a:avLst/>
          </a:prstGeom>
          <a:noFill/>
        </p:spPr>
      </p:pic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3427413"/>
            <a:ext cx="5138738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Axial tilt</a:t>
            </a:r>
          </a:p>
          <a:p>
            <a:pPr lvl="1"/>
            <a:r>
              <a:rPr lang="en-US"/>
              <a:t>40,000 year cycle</a:t>
            </a:r>
          </a:p>
        </p:txBody>
      </p:sp>
      <p:pic>
        <p:nvPicPr>
          <p:cNvPr id="112644" name="Picture 4" descr="FG17_31"/>
          <p:cNvPicPr>
            <a:picLocks noChangeAspect="1" noChangeArrowheads="1"/>
          </p:cNvPicPr>
          <p:nvPr/>
        </p:nvPicPr>
        <p:blipFill>
          <a:blip r:embed="rId2" cstate="print"/>
          <a:srcRect l="56747" t="40082" r="13463"/>
          <a:stretch>
            <a:fillRect/>
          </a:stretch>
        </p:blipFill>
        <p:spPr bwMode="auto">
          <a:xfrm>
            <a:off x="4584700" y="207963"/>
            <a:ext cx="4319588" cy="6516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7620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Solar Energy: From Sun </a:t>
            </a:r>
            <a:br>
              <a:rPr lang="en-US">
                <a:cs typeface="Times New Roman" pitchFamily="18" charset="0"/>
              </a:rPr>
            </a:br>
            <a:r>
              <a:rPr lang="en-US">
                <a:cs typeface="Times New Roman" pitchFamily="18" charset="0"/>
              </a:rPr>
              <a:t>to Earth</a:t>
            </a:r>
            <a:r>
              <a:rPr lang="en-US">
                <a:latin typeface="Times New Roman"/>
                <a:cs typeface="Times New Roman" pitchFamily="18" charset="0"/>
              </a:rPr>
              <a:t>  </a:t>
            </a:r>
            <a:endParaRPr lang="en-US">
              <a:cs typeface="Times New Roman" pitchFamily="18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4196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Solar Activity and Solar Wind</a:t>
            </a:r>
            <a:r>
              <a:rPr lang="en-US">
                <a:latin typeface="Times New Roman"/>
                <a:cs typeface="Times New Roman" pitchFamily="18" charset="0"/>
              </a:rPr>
              <a:t>  </a:t>
            </a:r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Electromagnetic Spectrum of Radiant Energy   </a:t>
            </a:r>
          </a:p>
          <a:p>
            <a:r>
              <a:rPr lang="en-US">
                <a:cs typeface="Times New Roman" pitchFamily="18" charset="0"/>
              </a:rPr>
              <a:t>Intercepted Energy at the Top of the Atmosphere</a:t>
            </a:r>
            <a:r>
              <a:rPr lang="en-US">
                <a:latin typeface="Times New Roman"/>
                <a:cs typeface="Times New Roman" pitchFamily="18" charset="0"/>
              </a:rPr>
              <a:t> </a:t>
            </a:r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Solar Activity and Solar Wind</a:t>
            </a:r>
          </a:p>
        </p:txBody>
      </p:sp>
      <p:sp>
        <p:nvSpPr>
          <p:cNvPr id="593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Solar wind is clouds of electrically charged particles</a:t>
            </a:r>
          </a:p>
          <a:p>
            <a:r>
              <a:rPr lang="en-US"/>
              <a:t>Sunspots are caused by magnetic storms</a:t>
            </a:r>
          </a:p>
          <a:p>
            <a:r>
              <a:rPr lang="en-US"/>
              <a:t>Sunspots have activity cycle of 11 years</a:t>
            </a: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59396" name="Picture 1028" descr="FG02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68763"/>
            <a:ext cx="9144000" cy="2789237"/>
          </a:xfrm>
          <a:prstGeom prst="rect">
            <a:avLst/>
          </a:prstGeom>
          <a:noFill/>
        </p:spPr>
      </p:pic>
      <p:sp>
        <p:nvSpPr>
          <p:cNvPr id="59397" name="Text Box 1029"/>
          <p:cNvSpPr txBox="1">
            <a:spLocks noChangeArrowheads="1"/>
          </p:cNvSpPr>
          <p:nvPr/>
        </p:nvSpPr>
        <p:spPr bwMode="auto">
          <a:xfrm>
            <a:off x="7543800" y="6372225"/>
            <a:ext cx="1071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Figure  2.2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FG02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6600" y="0"/>
            <a:ext cx="3327400" cy="6858000"/>
          </a:xfrm>
          <a:prstGeom prst="rect">
            <a:avLst/>
          </a:prstGeom>
          <a:noFill/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91200" cy="914400"/>
          </a:xfrm>
        </p:spPr>
        <p:txBody>
          <a:bodyPr/>
          <a:lstStyle/>
          <a:p>
            <a:pPr algn="l"/>
            <a:r>
              <a:rPr lang="en-US" sz="3600"/>
              <a:t>  The Electromagnetic Spectrum</a:t>
            </a:r>
          </a:p>
        </p:txBody>
      </p:sp>
      <p:pic>
        <p:nvPicPr>
          <p:cNvPr id="55299" name="Picture 3" descr="FG02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4572000" cy="3643313"/>
          </a:xfrm>
          <a:prstGeom prst="rect">
            <a:avLst/>
          </a:prstGeom>
          <a:noFill/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0" y="6508750"/>
            <a:ext cx="1071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Figure  2.5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4572000" y="6508750"/>
            <a:ext cx="1071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Figure  2.6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-228600" y="1143000"/>
            <a:ext cx="8077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" charset="0"/>
              </a:rPr>
              <a:t>Sun radiates shortwave energy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" charset="0"/>
              </a:rPr>
              <a:t>Shorter wavelengths have higher energy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" charset="0"/>
              </a:rPr>
              <a:t>Earth radiates longwave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Earth</a:t>
            </a:r>
            <a:r>
              <a:rPr lang="en-US">
                <a:latin typeface="Times New Roman"/>
              </a:rPr>
              <a:t>’</a:t>
            </a:r>
            <a:r>
              <a:rPr lang="en-US"/>
              <a:t>s Energy Budget</a:t>
            </a:r>
          </a:p>
        </p:txBody>
      </p:sp>
      <p:pic>
        <p:nvPicPr>
          <p:cNvPr id="62467" name="Picture 3" descr="FG02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4011613"/>
          </a:xfrm>
          <a:prstGeom prst="rect">
            <a:avLst/>
          </a:prstGeom>
          <a:noFill/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0" y="6521450"/>
            <a:ext cx="1071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Figure  2.8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Solar and Terrestrial Energy</a:t>
            </a:r>
          </a:p>
        </p:txBody>
      </p:sp>
      <p:pic>
        <p:nvPicPr>
          <p:cNvPr id="54275" name="Picture 3" descr="FG02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0" y="1600200"/>
            <a:ext cx="4381500" cy="5257800"/>
          </a:xfrm>
          <a:prstGeom prst="rect">
            <a:avLst/>
          </a:prstGeom>
          <a:noFill/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0" y="6521450"/>
            <a:ext cx="1071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Figure  2.7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FG02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893763"/>
            <a:ext cx="8458200" cy="5964237"/>
          </a:xfrm>
          <a:prstGeom prst="rect">
            <a:avLst/>
          </a:prstGeom>
          <a:noFill/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381000" y="5762625"/>
            <a:ext cx="1071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Figure  2.9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  <a:latin typeface="Arial" charset="0"/>
              </a:rPr>
              <a:t>Tropics receive more concentrated insolation (2.5x more) than the poles due to the Earth</a:t>
            </a:r>
            <a:r>
              <a:rPr lang="en-US" sz="2800">
                <a:solidFill>
                  <a:srgbClr val="FFFF00"/>
                </a:solidFill>
                <a:latin typeface="Times New Roman"/>
              </a:rPr>
              <a:t>’</a:t>
            </a:r>
            <a:r>
              <a:rPr lang="en-US" sz="2800">
                <a:solidFill>
                  <a:srgbClr val="FFFF00"/>
                </a:solidFill>
                <a:latin typeface="Arial" charset="0"/>
              </a:rPr>
              <a:t>s curvature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7620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Solar System Formation and Structure</a:t>
            </a:r>
            <a:r>
              <a:rPr lang="en-US">
                <a:latin typeface="Times New Roman"/>
                <a:cs typeface="Times New Roman" pitchFamily="18" charset="0"/>
              </a:rPr>
              <a:t>  </a:t>
            </a:r>
            <a:endParaRPr lang="en-US">
              <a:cs typeface="Times New Roman" pitchFamily="18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6300"/>
            <a:ext cx="8229600" cy="3979863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Gravity</a:t>
            </a:r>
          </a:p>
          <a:p>
            <a:pPr lvl="1"/>
            <a:r>
              <a:rPr lang="en-US">
                <a:cs typeface="Times New Roman" pitchFamily="18" charset="0"/>
              </a:rPr>
              <a:t>Mutual attracting force exerted by mass on all other objects</a:t>
            </a:r>
          </a:p>
          <a:p>
            <a:r>
              <a:rPr lang="en-US">
                <a:cs typeface="Times New Roman" pitchFamily="18" charset="0"/>
              </a:rPr>
              <a:t>Planetesimal hypothesis</a:t>
            </a:r>
          </a:p>
          <a:p>
            <a:pPr lvl="1"/>
            <a:r>
              <a:rPr lang="en-US">
                <a:cs typeface="Times New Roman" pitchFamily="18" charset="0"/>
              </a:rPr>
              <a:t>Suns condense from nebular clouds</a:t>
            </a:r>
          </a:p>
          <a:p>
            <a:pPr lvl="1"/>
            <a:endParaRPr lang="en-US">
              <a:cs typeface="Times New Roman" pitchFamily="18" charset="0"/>
            </a:endParaRP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The Seasons</a:t>
            </a:r>
            <a:r>
              <a:rPr lang="en-US">
                <a:latin typeface="Times New Roman"/>
                <a:cs typeface="Times New Roman" pitchFamily="18" charset="0"/>
              </a:rPr>
              <a:t>  </a:t>
            </a:r>
            <a:endParaRPr lang="en-US">
              <a:cs typeface="Times New Roman" pitchFamily="18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Seasonality</a:t>
            </a:r>
            <a:r>
              <a:rPr lang="en-US">
                <a:latin typeface="Times New Roman"/>
                <a:cs typeface="Times New Roman" pitchFamily="18" charset="0"/>
              </a:rPr>
              <a:t>  </a:t>
            </a:r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Reasons for Seasons</a:t>
            </a:r>
            <a:r>
              <a:rPr lang="en-US">
                <a:latin typeface="Times New Roman"/>
                <a:cs typeface="Times New Roman" pitchFamily="18" charset="0"/>
              </a:rPr>
              <a:t>  </a:t>
            </a:r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Annual March of the Seasons</a:t>
            </a:r>
            <a:r>
              <a:rPr lang="en-US">
                <a:latin typeface="Times New Roman"/>
                <a:cs typeface="Times New Roman" pitchFamily="18" charset="0"/>
              </a:rPr>
              <a:t>  </a:t>
            </a:r>
            <a:r>
              <a:rPr lang="en-US"/>
              <a:t> </a:t>
            </a:r>
          </a:p>
          <a:p>
            <a:endParaRPr lang="en-US"/>
          </a:p>
          <a:p>
            <a:endParaRPr lang="en-US"/>
          </a:p>
          <a:p>
            <a:pPr>
              <a:buFontTx/>
              <a:buNone/>
            </a:pPr>
            <a:r>
              <a:rPr lang="en-US"/>
              <a:t>What seasonal changes in the sun do we observe?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Sun’s Altitude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28713"/>
            <a:ext cx="769620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r>
              <a:rPr lang="en-US" sz="4000"/>
              <a:t>Tilt of the earth’s axis</a:t>
            </a:r>
          </a:p>
        </p:txBody>
      </p:sp>
      <p:sp>
        <p:nvSpPr>
          <p:cNvPr id="100363" name="Oval 11"/>
          <p:cNvSpPr>
            <a:spLocks noChangeArrowheads="1"/>
          </p:cNvSpPr>
          <p:nvPr/>
        </p:nvSpPr>
        <p:spPr bwMode="auto">
          <a:xfrm>
            <a:off x="3352800" y="3276600"/>
            <a:ext cx="22098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SUN</a:t>
            </a:r>
          </a:p>
        </p:txBody>
      </p:sp>
      <p:pic>
        <p:nvPicPr>
          <p:cNvPr id="100381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0"/>
            <a:ext cx="46482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0394" name="Group 42"/>
          <p:cNvGrpSpPr>
            <a:grpSpLocks/>
          </p:cNvGrpSpPr>
          <p:nvPr/>
        </p:nvGrpSpPr>
        <p:grpSpPr bwMode="auto">
          <a:xfrm rot="620611">
            <a:off x="0" y="3149600"/>
            <a:ext cx="3733800" cy="2606675"/>
            <a:chOff x="0" y="1488"/>
            <a:chExt cx="2352" cy="1642"/>
          </a:xfrm>
        </p:grpSpPr>
        <p:pic>
          <p:nvPicPr>
            <p:cNvPr id="100393" name="Picture 41"/>
            <p:cNvPicPr>
              <a:picLocks noChangeAspect="1" noChangeArrowheads="1"/>
            </p:cNvPicPr>
            <p:nvPr/>
          </p:nvPicPr>
          <p:blipFill>
            <a:blip r:embed="rId3" cstate="print"/>
            <a:srcRect l="674" t="929" r="2216" b="5391"/>
            <a:stretch>
              <a:fillRect/>
            </a:stretch>
          </p:blipFill>
          <p:spPr bwMode="auto">
            <a:xfrm rot="-1321967">
              <a:off x="96" y="1758"/>
              <a:ext cx="1170" cy="1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0365" name="Line 13"/>
            <p:cNvSpPr>
              <a:spLocks noChangeShapeType="1"/>
            </p:cNvSpPr>
            <p:nvPr/>
          </p:nvSpPr>
          <p:spPr bwMode="auto">
            <a:xfrm rot="-1344107">
              <a:off x="96" y="2352"/>
              <a:ext cx="11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0366" name="Line 14"/>
            <p:cNvSpPr>
              <a:spLocks noChangeShapeType="1"/>
            </p:cNvSpPr>
            <p:nvPr/>
          </p:nvSpPr>
          <p:spPr bwMode="auto">
            <a:xfrm rot="-1344107">
              <a:off x="0" y="211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0377" name="Text Box 25"/>
            <p:cNvSpPr txBox="1">
              <a:spLocks noChangeArrowheads="1"/>
            </p:cNvSpPr>
            <p:nvPr/>
          </p:nvSpPr>
          <p:spPr bwMode="auto">
            <a:xfrm rot="-1140646">
              <a:off x="1200" y="1872"/>
              <a:ext cx="6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Equator</a:t>
              </a:r>
            </a:p>
          </p:txBody>
        </p:sp>
        <p:sp>
          <p:nvSpPr>
            <p:cNvPr id="100378" name="Text Box 26"/>
            <p:cNvSpPr txBox="1">
              <a:spLocks noChangeArrowheads="1"/>
            </p:cNvSpPr>
            <p:nvPr/>
          </p:nvSpPr>
          <p:spPr bwMode="auto">
            <a:xfrm rot="-1140646">
              <a:off x="1008" y="1488"/>
              <a:ext cx="1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Memphis’ Latitude</a:t>
              </a:r>
            </a:p>
          </p:txBody>
        </p:sp>
        <p:grpSp>
          <p:nvGrpSpPr>
            <p:cNvPr id="100385" name="Group 33"/>
            <p:cNvGrpSpPr>
              <a:grpSpLocks/>
            </p:cNvGrpSpPr>
            <p:nvPr/>
          </p:nvGrpSpPr>
          <p:grpSpPr bwMode="auto">
            <a:xfrm>
              <a:off x="288" y="1584"/>
              <a:ext cx="781" cy="1546"/>
              <a:chOff x="288" y="1584"/>
              <a:chExt cx="781" cy="1546"/>
            </a:xfrm>
          </p:grpSpPr>
          <p:sp>
            <p:nvSpPr>
              <p:cNvPr id="100382" name="Line 30"/>
              <p:cNvSpPr>
                <a:spLocks noChangeShapeType="1"/>
              </p:cNvSpPr>
              <p:nvPr/>
            </p:nvSpPr>
            <p:spPr bwMode="auto">
              <a:xfrm rot="-6744107">
                <a:off x="96" y="2352"/>
                <a:ext cx="115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0383" name="Text Box 31"/>
              <p:cNvSpPr txBox="1">
                <a:spLocks noChangeArrowheads="1"/>
              </p:cNvSpPr>
              <p:nvPr/>
            </p:nvSpPr>
            <p:spPr bwMode="auto">
              <a:xfrm rot="-1140646">
                <a:off x="288" y="1584"/>
                <a:ext cx="2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N</a:t>
                </a:r>
              </a:p>
            </p:txBody>
          </p:sp>
          <p:sp>
            <p:nvSpPr>
              <p:cNvPr id="100384" name="Text Box 32"/>
              <p:cNvSpPr txBox="1">
                <a:spLocks noChangeArrowheads="1"/>
              </p:cNvSpPr>
              <p:nvPr/>
            </p:nvSpPr>
            <p:spPr bwMode="auto">
              <a:xfrm rot="-1140646">
                <a:off x="864" y="2880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S</a:t>
                </a:r>
              </a:p>
            </p:txBody>
          </p:sp>
        </p:grpSp>
      </p:grpSp>
      <p:sp>
        <p:nvSpPr>
          <p:cNvPr id="100379" name="Text Box 27"/>
          <p:cNvSpPr txBox="1">
            <a:spLocks noChangeArrowheads="1"/>
          </p:cNvSpPr>
          <p:nvPr/>
        </p:nvSpPr>
        <p:spPr bwMode="auto">
          <a:xfrm rot="-1140646">
            <a:off x="6096000" y="4800600"/>
            <a:ext cx="98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Equator</a:t>
            </a:r>
          </a:p>
        </p:txBody>
      </p:sp>
      <p:sp>
        <p:nvSpPr>
          <p:cNvPr id="100380" name="Text Box 28"/>
          <p:cNvSpPr txBox="1">
            <a:spLocks noChangeArrowheads="1"/>
          </p:cNvSpPr>
          <p:nvPr/>
        </p:nvSpPr>
        <p:spPr bwMode="auto">
          <a:xfrm rot="-1140646">
            <a:off x="5791200" y="4343400"/>
            <a:ext cx="1141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Memphis</a:t>
            </a:r>
          </a:p>
        </p:txBody>
      </p:sp>
      <p:grpSp>
        <p:nvGrpSpPr>
          <p:cNvPr id="100407" name="Group 55"/>
          <p:cNvGrpSpPr>
            <a:grpSpLocks/>
          </p:cNvGrpSpPr>
          <p:nvPr/>
        </p:nvGrpSpPr>
        <p:grpSpPr bwMode="auto">
          <a:xfrm rot="620611">
            <a:off x="6762750" y="3135313"/>
            <a:ext cx="2108200" cy="2454275"/>
            <a:chOff x="0" y="1584"/>
            <a:chExt cx="1328" cy="1546"/>
          </a:xfrm>
        </p:grpSpPr>
        <p:pic>
          <p:nvPicPr>
            <p:cNvPr id="100408" name="Picture 56"/>
            <p:cNvPicPr>
              <a:picLocks noChangeAspect="1" noChangeArrowheads="1"/>
            </p:cNvPicPr>
            <p:nvPr/>
          </p:nvPicPr>
          <p:blipFill>
            <a:blip r:embed="rId3" cstate="print"/>
            <a:srcRect l="674" t="929" r="2216" b="5391"/>
            <a:stretch>
              <a:fillRect/>
            </a:stretch>
          </p:blipFill>
          <p:spPr bwMode="auto">
            <a:xfrm rot="-1321967">
              <a:off x="96" y="1758"/>
              <a:ext cx="1170" cy="1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0409" name="Line 57"/>
            <p:cNvSpPr>
              <a:spLocks noChangeShapeType="1"/>
            </p:cNvSpPr>
            <p:nvPr/>
          </p:nvSpPr>
          <p:spPr bwMode="auto">
            <a:xfrm rot="-1344107">
              <a:off x="96" y="2352"/>
              <a:ext cx="11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0410" name="Line 58"/>
            <p:cNvSpPr>
              <a:spLocks noChangeShapeType="1"/>
            </p:cNvSpPr>
            <p:nvPr/>
          </p:nvSpPr>
          <p:spPr bwMode="auto">
            <a:xfrm rot="-1344107">
              <a:off x="0" y="211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0411" name="Text Box 59"/>
            <p:cNvSpPr txBox="1">
              <a:spLocks noChangeArrowheads="1"/>
            </p:cNvSpPr>
            <p:nvPr/>
          </p:nvSpPr>
          <p:spPr bwMode="auto">
            <a:xfrm rot="-1140646">
              <a:off x="1212" y="1953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0412" name="Text Box 60"/>
            <p:cNvSpPr txBox="1">
              <a:spLocks noChangeArrowheads="1"/>
            </p:cNvSpPr>
            <p:nvPr/>
          </p:nvSpPr>
          <p:spPr bwMode="auto">
            <a:xfrm rot="-1140646">
              <a:off x="1040" y="1686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grpSp>
          <p:nvGrpSpPr>
            <p:cNvPr id="100413" name="Group 61"/>
            <p:cNvGrpSpPr>
              <a:grpSpLocks/>
            </p:cNvGrpSpPr>
            <p:nvPr/>
          </p:nvGrpSpPr>
          <p:grpSpPr bwMode="auto">
            <a:xfrm>
              <a:off x="288" y="1584"/>
              <a:ext cx="781" cy="1546"/>
              <a:chOff x="288" y="1584"/>
              <a:chExt cx="781" cy="1546"/>
            </a:xfrm>
          </p:grpSpPr>
          <p:sp>
            <p:nvSpPr>
              <p:cNvPr id="100414" name="Line 62"/>
              <p:cNvSpPr>
                <a:spLocks noChangeShapeType="1"/>
              </p:cNvSpPr>
              <p:nvPr/>
            </p:nvSpPr>
            <p:spPr bwMode="auto">
              <a:xfrm rot="-6744107">
                <a:off x="96" y="2352"/>
                <a:ext cx="115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0415" name="Text Box 63"/>
              <p:cNvSpPr txBox="1">
                <a:spLocks noChangeArrowheads="1"/>
              </p:cNvSpPr>
              <p:nvPr/>
            </p:nvSpPr>
            <p:spPr bwMode="auto">
              <a:xfrm rot="-1140646">
                <a:off x="288" y="1584"/>
                <a:ext cx="2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N</a:t>
                </a:r>
              </a:p>
            </p:txBody>
          </p:sp>
          <p:sp>
            <p:nvSpPr>
              <p:cNvPr id="100416" name="Text Box 64"/>
              <p:cNvSpPr txBox="1">
                <a:spLocks noChangeArrowheads="1"/>
              </p:cNvSpPr>
              <p:nvPr/>
            </p:nvSpPr>
            <p:spPr bwMode="auto">
              <a:xfrm rot="-1140646">
                <a:off x="864" y="2880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S</a:t>
                </a:r>
              </a:p>
            </p:txBody>
          </p:sp>
        </p:grpSp>
      </p:grpSp>
      <p:sp>
        <p:nvSpPr>
          <p:cNvPr id="100417" name="Oval 65"/>
          <p:cNvSpPr>
            <a:spLocks noChangeArrowheads="1"/>
          </p:cNvSpPr>
          <p:nvPr/>
        </p:nvSpPr>
        <p:spPr bwMode="auto">
          <a:xfrm>
            <a:off x="1066800" y="3009900"/>
            <a:ext cx="6743700" cy="27051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Sun’s altitude</a:t>
            </a:r>
          </a:p>
        </p:txBody>
      </p:sp>
      <p:sp>
        <p:nvSpPr>
          <p:cNvPr id="102404" name="Oval 4"/>
          <p:cNvSpPr>
            <a:spLocks noChangeArrowheads="1"/>
          </p:cNvSpPr>
          <p:nvPr/>
        </p:nvSpPr>
        <p:spPr bwMode="auto">
          <a:xfrm>
            <a:off x="3352800" y="2590800"/>
            <a:ext cx="22098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06" name="Oval 6"/>
          <p:cNvSpPr>
            <a:spLocks noChangeArrowheads="1"/>
          </p:cNvSpPr>
          <p:nvPr/>
        </p:nvSpPr>
        <p:spPr bwMode="auto">
          <a:xfrm rot="-1344107">
            <a:off x="152400" y="2819400"/>
            <a:ext cx="1828800" cy="1828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Line 7"/>
          <p:cNvSpPr>
            <a:spLocks noChangeShapeType="1"/>
          </p:cNvSpPr>
          <p:nvPr/>
        </p:nvSpPr>
        <p:spPr bwMode="auto">
          <a:xfrm rot="-1344107">
            <a:off x="152400" y="37338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2408" name="Line 8"/>
          <p:cNvSpPr>
            <a:spLocks noChangeShapeType="1"/>
          </p:cNvSpPr>
          <p:nvPr/>
        </p:nvSpPr>
        <p:spPr bwMode="auto">
          <a:xfrm rot="-1344107">
            <a:off x="111125" y="3451225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102409" name="Group 9"/>
          <p:cNvGrpSpPr>
            <a:grpSpLocks/>
          </p:cNvGrpSpPr>
          <p:nvPr/>
        </p:nvGrpSpPr>
        <p:grpSpPr bwMode="auto">
          <a:xfrm>
            <a:off x="7010400" y="2819400"/>
            <a:ext cx="1870075" cy="1828800"/>
            <a:chOff x="70" y="1776"/>
            <a:chExt cx="1178" cy="1152"/>
          </a:xfrm>
        </p:grpSpPr>
        <p:sp>
          <p:nvSpPr>
            <p:cNvPr id="102410" name="Oval 10"/>
            <p:cNvSpPr>
              <a:spLocks noChangeArrowheads="1"/>
            </p:cNvSpPr>
            <p:nvPr/>
          </p:nvSpPr>
          <p:spPr bwMode="auto">
            <a:xfrm rot="-1344107">
              <a:off x="96" y="1776"/>
              <a:ext cx="1152" cy="115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1" name="Line 11"/>
            <p:cNvSpPr>
              <a:spLocks noChangeShapeType="1"/>
            </p:cNvSpPr>
            <p:nvPr/>
          </p:nvSpPr>
          <p:spPr bwMode="auto">
            <a:xfrm rot="-1344107">
              <a:off x="96" y="2352"/>
              <a:ext cx="11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12" name="Line 12"/>
            <p:cNvSpPr>
              <a:spLocks noChangeShapeType="1"/>
            </p:cNvSpPr>
            <p:nvPr/>
          </p:nvSpPr>
          <p:spPr bwMode="auto">
            <a:xfrm rot="-1344107">
              <a:off x="70" y="2174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2423" name="Line 23"/>
          <p:cNvSpPr>
            <a:spLocks noChangeShapeType="1"/>
          </p:cNvSpPr>
          <p:nvPr/>
        </p:nvSpPr>
        <p:spPr bwMode="auto">
          <a:xfrm rot="-6744107">
            <a:off x="139700" y="37211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2424" name="Line 24"/>
          <p:cNvSpPr>
            <a:spLocks noChangeShapeType="1"/>
          </p:cNvSpPr>
          <p:nvPr/>
        </p:nvSpPr>
        <p:spPr bwMode="auto">
          <a:xfrm rot="-6744107">
            <a:off x="7073900" y="37465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102430" name="Group 30"/>
          <p:cNvGrpSpPr>
            <a:grpSpLocks/>
          </p:cNvGrpSpPr>
          <p:nvPr/>
        </p:nvGrpSpPr>
        <p:grpSpPr bwMode="auto">
          <a:xfrm>
            <a:off x="1054100" y="2401888"/>
            <a:ext cx="6921500" cy="2735262"/>
            <a:chOff x="664" y="1513"/>
            <a:chExt cx="4360" cy="1723"/>
          </a:xfrm>
        </p:grpSpPr>
        <p:sp>
          <p:nvSpPr>
            <p:cNvPr id="102428" name="Freeform 28"/>
            <p:cNvSpPr>
              <a:spLocks/>
            </p:cNvSpPr>
            <p:nvPr/>
          </p:nvSpPr>
          <p:spPr bwMode="auto">
            <a:xfrm>
              <a:off x="1024" y="1513"/>
              <a:ext cx="3616" cy="399"/>
            </a:xfrm>
            <a:custGeom>
              <a:avLst/>
              <a:gdLst/>
              <a:ahLst/>
              <a:cxnLst>
                <a:cxn ang="0">
                  <a:pos x="3616" y="383"/>
                </a:cxn>
                <a:cxn ang="0">
                  <a:pos x="2968" y="135"/>
                </a:cxn>
                <a:cxn ang="0">
                  <a:pos x="2136" y="15"/>
                </a:cxn>
                <a:cxn ang="0">
                  <a:pos x="1248" y="47"/>
                </a:cxn>
                <a:cxn ang="0">
                  <a:pos x="432" y="199"/>
                </a:cxn>
                <a:cxn ang="0">
                  <a:pos x="0" y="399"/>
                </a:cxn>
              </a:cxnLst>
              <a:rect l="0" t="0" r="r" b="b"/>
              <a:pathLst>
                <a:path w="3616" h="399">
                  <a:moveTo>
                    <a:pt x="3616" y="383"/>
                  </a:moveTo>
                  <a:cubicBezTo>
                    <a:pt x="3415" y="289"/>
                    <a:pt x="3215" y="196"/>
                    <a:pt x="2968" y="135"/>
                  </a:cubicBezTo>
                  <a:cubicBezTo>
                    <a:pt x="2721" y="74"/>
                    <a:pt x="2423" y="30"/>
                    <a:pt x="2136" y="15"/>
                  </a:cubicBezTo>
                  <a:cubicBezTo>
                    <a:pt x="1849" y="0"/>
                    <a:pt x="1532" y="16"/>
                    <a:pt x="1248" y="47"/>
                  </a:cubicBezTo>
                  <a:cubicBezTo>
                    <a:pt x="964" y="78"/>
                    <a:pt x="640" y="140"/>
                    <a:pt x="432" y="199"/>
                  </a:cubicBezTo>
                  <a:cubicBezTo>
                    <a:pt x="224" y="258"/>
                    <a:pt x="112" y="328"/>
                    <a:pt x="0" y="399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lgDash"/>
              <a:round/>
              <a:headEnd/>
              <a:tailEnd type="stealth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29" name="Freeform 29"/>
            <p:cNvSpPr>
              <a:spLocks/>
            </p:cNvSpPr>
            <p:nvPr/>
          </p:nvSpPr>
          <p:spPr bwMode="auto">
            <a:xfrm>
              <a:off x="664" y="2360"/>
              <a:ext cx="4360" cy="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320"/>
                </a:cxn>
                <a:cxn ang="0">
                  <a:pos x="576" y="608"/>
                </a:cxn>
                <a:cxn ang="0">
                  <a:pos x="1272" y="792"/>
                </a:cxn>
                <a:cxn ang="0">
                  <a:pos x="2384" y="872"/>
                </a:cxn>
                <a:cxn ang="0">
                  <a:pos x="3224" y="768"/>
                </a:cxn>
                <a:cxn ang="0">
                  <a:pos x="3960" y="512"/>
                </a:cxn>
                <a:cxn ang="0">
                  <a:pos x="4280" y="232"/>
                </a:cxn>
                <a:cxn ang="0">
                  <a:pos x="4360" y="0"/>
                </a:cxn>
              </a:cxnLst>
              <a:rect l="0" t="0" r="r" b="b"/>
              <a:pathLst>
                <a:path w="4360" h="876">
                  <a:moveTo>
                    <a:pt x="0" y="0"/>
                  </a:moveTo>
                  <a:cubicBezTo>
                    <a:pt x="24" y="109"/>
                    <a:pt x="48" y="219"/>
                    <a:pt x="144" y="320"/>
                  </a:cubicBezTo>
                  <a:cubicBezTo>
                    <a:pt x="240" y="421"/>
                    <a:pt x="388" y="529"/>
                    <a:pt x="576" y="608"/>
                  </a:cubicBezTo>
                  <a:cubicBezTo>
                    <a:pt x="764" y="687"/>
                    <a:pt x="971" y="748"/>
                    <a:pt x="1272" y="792"/>
                  </a:cubicBezTo>
                  <a:cubicBezTo>
                    <a:pt x="1573" y="836"/>
                    <a:pt x="2059" y="876"/>
                    <a:pt x="2384" y="872"/>
                  </a:cubicBezTo>
                  <a:cubicBezTo>
                    <a:pt x="2709" y="868"/>
                    <a:pt x="2961" y="828"/>
                    <a:pt x="3224" y="768"/>
                  </a:cubicBezTo>
                  <a:cubicBezTo>
                    <a:pt x="3487" y="708"/>
                    <a:pt x="3784" y="601"/>
                    <a:pt x="3960" y="512"/>
                  </a:cubicBezTo>
                  <a:cubicBezTo>
                    <a:pt x="4136" y="423"/>
                    <a:pt x="4213" y="317"/>
                    <a:pt x="4280" y="232"/>
                  </a:cubicBezTo>
                  <a:cubicBezTo>
                    <a:pt x="4347" y="147"/>
                    <a:pt x="4353" y="73"/>
                    <a:pt x="4360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lgDash"/>
              <a:round/>
              <a:headEnd/>
              <a:tailEnd type="stealth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2431" name="Group 31"/>
          <p:cNvGrpSpPr>
            <a:grpSpLocks/>
          </p:cNvGrpSpPr>
          <p:nvPr/>
        </p:nvGrpSpPr>
        <p:grpSpPr bwMode="auto">
          <a:xfrm rot="3136868">
            <a:off x="1813718" y="2704307"/>
            <a:ext cx="309563" cy="571500"/>
            <a:chOff x="1806" y="1536"/>
            <a:chExt cx="195" cy="360"/>
          </a:xfrm>
        </p:grpSpPr>
        <p:sp>
          <p:nvSpPr>
            <p:cNvPr id="102432" name="Oval 32"/>
            <p:cNvSpPr>
              <a:spLocks noChangeArrowheads="1"/>
            </p:cNvSpPr>
            <p:nvPr/>
          </p:nvSpPr>
          <p:spPr bwMode="auto">
            <a:xfrm>
              <a:off x="1856" y="1536"/>
              <a:ext cx="73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3" name="Line 33"/>
            <p:cNvSpPr>
              <a:spLocks noChangeShapeType="1"/>
            </p:cNvSpPr>
            <p:nvPr/>
          </p:nvSpPr>
          <p:spPr bwMode="auto">
            <a:xfrm flipH="1">
              <a:off x="1883" y="1618"/>
              <a:ext cx="10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34" name="AutoShape 34"/>
            <p:cNvSpPr>
              <a:spLocks noChangeArrowheads="1"/>
            </p:cNvSpPr>
            <p:nvPr/>
          </p:nvSpPr>
          <p:spPr bwMode="auto">
            <a:xfrm>
              <a:off x="1834" y="1682"/>
              <a:ext cx="100" cy="14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5" name="Line 35"/>
            <p:cNvSpPr>
              <a:spLocks noChangeShapeType="1"/>
            </p:cNvSpPr>
            <p:nvPr/>
          </p:nvSpPr>
          <p:spPr bwMode="auto">
            <a:xfrm>
              <a:off x="1857" y="1836"/>
              <a:ext cx="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36" name="Line 36"/>
            <p:cNvSpPr>
              <a:spLocks noChangeShapeType="1"/>
            </p:cNvSpPr>
            <p:nvPr/>
          </p:nvSpPr>
          <p:spPr bwMode="auto">
            <a:xfrm>
              <a:off x="1899" y="1833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37" name="Line 37"/>
            <p:cNvSpPr>
              <a:spLocks noChangeShapeType="1"/>
            </p:cNvSpPr>
            <p:nvPr/>
          </p:nvSpPr>
          <p:spPr bwMode="auto">
            <a:xfrm>
              <a:off x="1806" y="1692"/>
              <a:ext cx="1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2438" name="Group 38"/>
          <p:cNvGrpSpPr>
            <a:grpSpLocks/>
          </p:cNvGrpSpPr>
          <p:nvPr/>
        </p:nvGrpSpPr>
        <p:grpSpPr bwMode="auto">
          <a:xfrm rot="16200000">
            <a:off x="6639718" y="3415507"/>
            <a:ext cx="309563" cy="571500"/>
            <a:chOff x="1806" y="1536"/>
            <a:chExt cx="195" cy="360"/>
          </a:xfrm>
        </p:grpSpPr>
        <p:sp>
          <p:nvSpPr>
            <p:cNvPr id="102439" name="Oval 39"/>
            <p:cNvSpPr>
              <a:spLocks noChangeArrowheads="1"/>
            </p:cNvSpPr>
            <p:nvPr/>
          </p:nvSpPr>
          <p:spPr bwMode="auto">
            <a:xfrm>
              <a:off x="1856" y="1536"/>
              <a:ext cx="73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0" name="Line 40"/>
            <p:cNvSpPr>
              <a:spLocks noChangeShapeType="1"/>
            </p:cNvSpPr>
            <p:nvPr/>
          </p:nvSpPr>
          <p:spPr bwMode="auto">
            <a:xfrm flipH="1">
              <a:off x="1883" y="1618"/>
              <a:ext cx="10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41" name="AutoShape 41"/>
            <p:cNvSpPr>
              <a:spLocks noChangeArrowheads="1"/>
            </p:cNvSpPr>
            <p:nvPr/>
          </p:nvSpPr>
          <p:spPr bwMode="auto">
            <a:xfrm>
              <a:off x="1834" y="1682"/>
              <a:ext cx="100" cy="14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2" name="Line 42"/>
            <p:cNvSpPr>
              <a:spLocks noChangeShapeType="1"/>
            </p:cNvSpPr>
            <p:nvPr/>
          </p:nvSpPr>
          <p:spPr bwMode="auto">
            <a:xfrm>
              <a:off x="1857" y="1836"/>
              <a:ext cx="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43" name="Line 43"/>
            <p:cNvSpPr>
              <a:spLocks noChangeShapeType="1"/>
            </p:cNvSpPr>
            <p:nvPr/>
          </p:nvSpPr>
          <p:spPr bwMode="auto">
            <a:xfrm>
              <a:off x="1899" y="1833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44" name="Line 44"/>
            <p:cNvSpPr>
              <a:spLocks noChangeShapeType="1"/>
            </p:cNvSpPr>
            <p:nvPr/>
          </p:nvSpPr>
          <p:spPr bwMode="auto">
            <a:xfrm>
              <a:off x="1806" y="1692"/>
              <a:ext cx="1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Sun’s Altitude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1380" name="Oval 4"/>
          <p:cNvSpPr>
            <a:spLocks noChangeArrowheads="1"/>
          </p:cNvSpPr>
          <p:nvPr/>
        </p:nvSpPr>
        <p:spPr bwMode="auto">
          <a:xfrm>
            <a:off x="3352800" y="2590800"/>
            <a:ext cx="22098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1381" name="Group 5"/>
          <p:cNvGrpSpPr>
            <a:grpSpLocks/>
          </p:cNvGrpSpPr>
          <p:nvPr/>
        </p:nvGrpSpPr>
        <p:grpSpPr bwMode="auto">
          <a:xfrm>
            <a:off x="111125" y="2819400"/>
            <a:ext cx="1870075" cy="1828800"/>
            <a:chOff x="70" y="1776"/>
            <a:chExt cx="1178" cy="1152"/>
          </a:xfrm>
        </p:grpSpPr>
        <p:sp>
          <p:nvSpPr>
            <p:cNvPr id="101382" name="Oval 6"/>
            <p:cNvSpPr>
              <a:spLocks noChangeArrowheads="1"/>
            </p:cNvSpPr>
            <p:nvPr/>
          </p:nvSpPr>
          <p:spPr bwMode="auto">
            <a:xfrm rot="-1344107">
              <a:off x="96" y="1776"/>
              <a:ext cx="1152" cy="115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3" name="Line 7"/>
            <p:cNvSpPr>
              <a:spLocks noChangeShapeType="1"/>
            </p:cNvSpPr>
            <p:nvPr/>
          </p:nvSpPr>
          <p:spPr bwMode="auto">
            <a:xfrm rot="-1344107">
              <a:off x="96" y="2352"/>
              <a:ext cx="11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384" name="Line 8"/>
            <p:cNvSpPr>
              <a:spLocks noChangeShapeType="1"/>
            </p:cNvSpPr>
            <p:nvPr/>
          </p:nvSpPr>
          <p:spPr bwMode="auto">
            <a:xfrm rot="-1344107">
              <a:off x="70" y="2174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1385" name="Group 9"/>
          <p:cNvGrpSpPr>
            <a:grpSpLocks/>
          </p:cNvGrpSpPr>
          <p:nvPr/>
        </p:nvGrpSpPr>
        <p:grpSpPr bwMode="auto">
          <a:xfrm>
            <a:off x="7010400" y="2819400"/>
            <a:ext cx="1870075" cy="1828800"/>
            <a:chOff x="70" y="1776"/>
            <a:chExt cx="1178" cy="1152"/>
          </a:xfrm>
        </p:grpSpPr>
        <p:sp>
          <p:nvSpPr>
            <p:cNvPr id="101386" name="Oval 10"/>
            <p:cNvSpPr>
              <a:spLocks noChangeArrowheads="1"/>
            </p:cNvSpPr>
            <p:nvPr/>
          </p:nvSpPr>
          <p:spPr bwMode="auto">
            <a:xfrm rot="-1344107">
              <a:off x="96" y="1776"/>
              <a:ext cx="1152" cy="115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7" name="Line 11"/>
            <p:cNvSpPr>
              <a:spLocks noChangeShapeType="1"/>
            </p:cNvSpPr>
            <p:nvPr/>
          </p:nvSpPr>
          <p:spPr bwMode="auto">
            <a:xfrm rot="-1344107">
              <a:off x="96" y="2352"/>
              <a:ext cx="11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388" name="Line 12"/>
            <p:cNvSpPr>
              <a:spLocks noChangeShapeType="1"/>
            </p:cNvSpPr>
            <p:nvPr/>
          </p:nvSpPr>
          <p:spPr bwMode="auto">
            <a:xfrm rot="-1344107">
              <a:off x="70" y="2174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1389" name="Line 13"/>
          <p:cNvSpPr>
            <a:spLocks noChangeShapeType="1"/>
          </p:cNvSpPr>
          <p:nvPr/>
        </p:nvSpPr>
        <p:spPr bwMode="auto">
          <a:xfrm>
            <a:off x="1752600" y="3124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1390" name="Line 14"/>
          <p:cNvSpPr>
            <a:spLocks noChangeShapeType="1"/>
          </p:cNvSpPr>
          <p:nvPr/>
        </p:nvSpPr>
        <p:spPr bwMode="auto">
          <a:xfrm>
            <a:off x="1143000" y="2286000"/>
            <a:ext cx="1371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1391" name="Line 15"/>
          <p:cNvSpPr>
            <a:spLocks noChangeShapeType="1"/>
          </p:cNvSpPr>
          <p:nvPr/>
        </p:nvSpPr>
        <p:spPr bwMode="auto">
          <a:xfrm>
            <a:off x="7010400" y="2590800"/>
            <a:ext cx="762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1392" name="Line 16"/>
          <p:cNvSpPr>
            <a:spLocks noChangeShapeType="1"/>
          </p:cNvSpPr>
          <p:nvPr/>
        </p:nvSpPr>
        <p:spPr bwMode="auto">
          <a:xfrm>
            <a:off x="5562600" y="38100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457200" y="4979988"/>
            <a:ext cx="102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Winter</a:t>
            </a:r>
          </a:p>
        </p:txBody>
      </p:sp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7391400" y="5029200"/>
            <a:ext cx="121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Summer</a:t>
            </a:r>
          </a:p>
        </p:txBody>
      </p:sp>
      <p:sp>
        <p:nvSpPr>
          <p:cNvPr id="101425" name="Line 49"/>
          <p:cNvSpPr>
            <a:spLocks noChangeShapeType="1"/>
          </p:cNvSpPr>
          <p:nvPr/>
        </p:nvSpPr>
        <p:spPr bwMode="auto">
          <a:xfrm rot="-6744107">
            <a:off x="139700" y="37211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1426" name="Line 50"/>
          <p:cNvSpPr>
            <a:spLocks noChangeShapeType="1"/>
          </p:cNvSpPr>
          <p:nvPr/>
        </p:nvSpPr>
        <p:spPr bwMode="auto">
          <a:xfrm rot="-6744107">
            <a:off x="7073900" y="37465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101427" name="Group 51"/>
          <p:cNvGrpSpPr>
            <a:grpSpLocks/>
          </p:cNvGrpSpPr>
          <p:nvPr/>
        </p:nvGrpSpPr>
        <p:grpSpPr bwMode="auto">
          <a:xfrm rot="3136868">
            <a:off x="1813718" y="2704307"/>
            <a:ext cx="309563" cy="571500"/>
            <a:chOff x="1806" y="1536"/>
            <a:chExt cx="195" cy="360"/>
          </a:xfrm>
        </p:grpSpPr>
        <p:sp>
          <p:nvSpPr>
            <p:cNvPr id="101428" name="Oval 52"/>
            <p:cNvSpPr>
              <a:spLocks noChangeArrowheads="1"/>
            </p:cNvSpPr>
            <p:nvPr/>
          </p:nvSpPr>
          <p:spPr bwMode="auto">
            <a:xfrm>
              <a:off x="1856" y="1536"/>
              <a:ext cx="73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29" name="Line 53"/>
            <p:cNvSpPr>
              <a:spLocks noChangeShapeType="1"/>
            </p:cNvSpPr>
            <p:nvPr/>
          </p:nvSpPr>
          <p:spPr bwMode="auto">
            <a:xfrm flipH="1">
              <a:off x="1883" y="1618"/>
              <a:ext cx="10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30" name="AutoShape 54"/>
            <p:cNvSpPr>
              <a:spLocks noChangeArrowheads="1"/>
            </p:cNvSpPr>
            <p:nvPr/>
          </p:nvSpPr>
          <p:spPr bwMode="auto">
            <a:xfrm>
              <a:off x="1834" y="1682"/>
              <a:ext cx="100" cy="14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31" name="Line 55"/>
            <p:cNvSpPr>
              <a:spLocks noChangeShapeType="1"/>
            </p:cNvSpPr>
            <p:nvPr/>
          </p:nvSpPr>
          <p:spPr bwMode="auto">
            <a:xfrm>
              <a:off x="1857" y="1836"/>
              <a:ext cx="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32" name="Line 56"/>
            <p:cNvSpPr>
              <a:spLocks noChangeShapeType="1"/>
            </p:cNvSpPr>
            <p:nvPr/>
          </p:nvSpPr>
          <p:spPr bwMode="auto">
            <a:xfrm>
              <a:off x="1899" y="1833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33" name="Line 57"/>
            <p:cNvSpPr>
              <a:spLocks noChangeShapeType="1"/>
            </p:cNvSpPr>
            <p:nvPr/>
          </p:nvSpPr>
          <p:spPr bwMode="auto">
            <a:xfrm>
              <a:off x="1806" y="1692"/>
              <a:ext cx="1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1434" name="Group 58"/>
          <p:cNvGrpSpPr>
            <a:grpSpLocks/>
          </p:cNvGrpSpPr>
          <p:nvPr/>
        </p:nvGrpSpPr>
        <p:grpSpPr bwMode="auto">
          <a:xfrm rot="16200000">
            <a:off x="6639718" y="3415507"/>
            <a:ext cx="309563" cy="571500"/>
            <a:chOff x="1806" y="1536"/>
            <a:chExt cx="195" cy="360"/>
          </a:xfrm>
        </p:grpSpPr>
        <p:sp>
          <p:nvSpPr>
            <p:cNvPr id="101435" name="Oval 59"/>
            <p:cNvSpPr>
              <a:spLocks noChangeArrowheads="1"/>
            </p:cNvSpPr>
            <p:nvPr/>
          </p:nvSpPr>
          <p:spPr bwMode="auto">
            <a:xfrm>
              <a:off x="1856" y="1536"/>
              <a:ext cx="73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36" name="Line 60"/>
            <p:cNvSpPr>
              <a:spLocks noChangeShapeType="1"/>
            </p:cNvSpPr>
            <p:nvPr/>
          </p:nvSpPr>
          <p:spPr bwMode="auto">
            <a:xfrm flipH="1">
              <a:off x="1883" y="1618"/>
              <a:ext cx="10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37" name="AutoShape 61"/>
            <p:cNvSpPr>
              <a:spLocks noChangeArrowheads="1"/>
            </p:cNvSpPr>
            <p:nvPr/>
          </p:nvSpPr>
          <p:spPr bwMode="auto">
            <a:xfrm>
              <a:off x="1834" y="1682"/>
              <a:ext cx="100" cy="14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38" name="Line 62"/>
            <p:cNvSpPr>
              <a:spLocks noChangeShapeType="1"/>
            </p:cNvSpPr>
            <p:nvPr/>
          </p:nvSpPr>
          <p:spPr bwMode="auto">
            <a:xfrm>
              <a:off x="1857" y="1836"/>
              <a:ext cx="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39" name="Line 63"/>
            <p:cNvSpPr>
              <a:spLocks noChangeShapeType="1"/>
            </p:cNvSpPr>
            <p:nvPr/>
          </p:nvSpPr>
          <p:spPr bwMode="auto">
            <a:xfrm>
              <a:off x="1899" y="1833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40" name="Line 64"/>
            <p:cNvSpPr>
              <a:spLocks noChangeShapeType="1"/>
            </p:cNvSpPr>
            <p:nvPr/>
          </p:nvSpPr>
          <p:spPr bwMode="auto">
            <a:xfrm>
              <a:off x="1806" y="1692"/>
              <a:ext cx="1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Sun’s Altitude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5476" name="Oval 4"/>
          <p:cNvSpPr>
            <a:spLocks noChangeArrowheads="1"/>
          </p:cNvSpPr>
          <p:nvPr/>
        </p:nvSpPr>
        <p:spPr bwMode="auto">
          <a:xfrm>
            <a:off x="3352800" y="2590800"/>
            <a:ext cx="22098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477" name="Group 5"/>
          <p:cNvGrpSpPr>
            <a:grpSpLocks/>
          </p:cNvGrpSpPr>
          <p:nvPr/>
        </p:nvGrpSpPr>
        <p:grpSpPr bwMode="auto">
          <a:xfrm>
            <a:off x="111125" y="2819400"/>
            <a:ext cx="1870075" cy="1828800"/>
            <a:chOff x="70" y="1776"/>
            <a:chExt cx="1178" cy="1152"/>
          </a:xfrm>
        </p:grpSpPr>
        <p:sp>
          <p:nvSpPr>
            <p:cNvPr id="105478" name="Oval 6"/>
            <p:cNvSpPr>
              <a:spLocks noChangeArrowheads="1"/>
            </p:cNvSpPr>
            <p:nvPr/>
          </p:nvSpPr>
          <p:spPr bwMode="auto">
            <a:xfrm rot="-1344107">
              <a:off x="96" y="1776"/>
              <a:ext cx="1152" cy="115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9" name="Line 7"/>
            <p:cNvSpPr>
              <a:spLocks noChangeShapeType="1"/>
            </p:cNvSpPr>
            <p:nvPr/>
          </p:nvSpPr>
          <p:spPr bwMode="auto">
            <a:xfrm rot="-1344107">
              <a:off x="96" y="2352"/>
              <a:ext cx="11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480" name="Line 8"/>
            <p:cNvSpPr>
              <a:spLocks noChangeShapeType="1"/>
            </p:cNvSpPr>
            <p:nvPr/>
          </p:nvSpPr>
          <p:spPr bwMode="auto">
            <a:xfrm rot="-1344107">
              <a:off x="70" y="2174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5481" name="Group 9"/>
          <p:cNvGrpSpPr>
            <a:grpSpLocks/>
          </p:cNvGrpSpPr>
          <p:nvPr/>
        </p:nvGrpSpPr>
        <p:grpSpPr bwMode="auto">
          <a:xfrm>
            <a:off x="7010400" y="2819400"/>
            <a:ext cx="1870075" cy="1828800"/>
            <a:chOff x="70" y="1776"/>
            <a:chExt cx="1178" cy="1152"/>
          </a:xfrm>
        </p:grpSpPr>
        <p:sp>
          <p:nvSpPr>
            <p:cNvPr id="105482" name="Oval 10"/>
            <p:cNvSpPr>
              <a:spLocks noChangeArrowheads="1"/>
            </p:cNvSpPr>
            <p:nvPr/>
          </p:nvSpPr>
          <p:spPr bwMode="auto">
            <a:xfrm rot="-1344107">
              <a:off x="96" y="1776"/>
              <a:ext cx="1152" cy="115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3" name="Line 11"/>
            <p:cNvSpPr>
              <a:spLocks noChangeShapeType="1"/>
            </p:cNvSpPr>
            <p:nvPr/>
          </p:nvSpPr>
          <p:spPr bwMode="auto">
            <a:xfrm rot="-1344107">
              <a:off x="96" y="2352"/>
              <a:ext cx="11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484" name="Line 12"/>
            <p:cNvSpPr>
              <a:spLocks noChangeShapeType="1"/>
            </p:cNvSpPr>
            <p:nvPr/>
          </p:nvSpPr>
          <p:spPr bwMode="auto">
            <a:xfrm rot="-1344107">
              <a:off x="70" y="2174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1752600" y="3124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>
            <a:off x="1143000" y="2286000"/>
            <a:ext cx="1371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7010400" y="2590800"/>
            <a:ext cx="762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5562600" y="38100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457200" y="4979988"/>
            <a:ext cx="102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Winter</a:t>
            </a:r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7391400" y="5029200"/>
            <a:ext cx="121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Summer</a:t>
            </a:r>
          </a:p>
        </p:txBody>
      </p:sp>
      <p:sp>
        <p:nvSpPr>
          <p:cNvPr id="105493" name="Arc 21"/>
          <p:cNvSpPr>
            <a:spLocks/>
          </p:cNvSpPr>
          <p:nvPr/>
        </p:nvSpPr>
        <p:spPr bwMode="auto">
          <a:xfrm flipH="1" flipV="1">
            <a:off x="6737350" y="3581400"/>
            <a:ext cx="488950" cy="574675"/>
          </a:xfrm>
          <a:custGeom>
            <a:avLst/>
            <a:gdLst>
              <a:gd name="G0" fmla="+- 0 0 0"/>
              <a:gd name="G1" fmla="+- 20364 0 0"/>
              <a:gd name="G2" fmla="+- 21600 0 0"/>
              <a:gd name="T0" fmla="*/ 7203 w 20221"/>
              <a:gd name="T1" fmla="*/ 0 h 20364"/>
              <a:gd name="T2" fmla="*/ 20221 w 20221"/>
              <a:gd name="T3" fmla="*/ 12769 h 20364"/>
              <a:gd name="T4" fmla="*/ 0 w 20221"/>
              <a:gd name="T5" fmla="*/ 20364 h 20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21" h="20364" fill="none" extrusionOk="0">
                <a:moveTo>
                  <a:pt x="7202" y="0"/>
                </a:moveTo>
                <a:cubicBezTo>
                  <a:pt x="13214" y="2126"/>
                  <a:pt x="17978" y="6800"/>
                  <a:pt x="20220" y="12769"/>
                </a:cubicBezTo>
              </a:path>
              <a:path w="20221" h="20364" stroke="0" extrusionOk="0">
                <a:moveTo>
                  <a:pt x="7202" y="0"/>
                </a:moveTo>
                <a:cubicBezTo>
                  <a:pt x="13214" y="2126"/>
                  <a:pt x="17978" y="6800"/>
                  <a:pt x="20220" y="12769"/>
                </a:cubicBezTo>
                <a:lnTo>
                  <a:pt x="0" y="2036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94" name="Arc 22"/>
          <p:cNvSpPr>
            <a:spLocks/>
          </p:cNvSpPr>
          <p:nvPr/>
        </p:nvSpPr>
        <p:spPr bwMode="auto">
          <a:xfrm rot="-6228294" flipH="1" flipV="1">
            <a:off x="1785144" y="2942431"/>
            <a:ext cx="488950" cy="554038"/>
          </a:xfrm>
          <a:custGeom>
            <a:avLst/>
            <a:gdLst>
              <a:gd name="G0" fmla="+- 0 0 0"/>
              <a:gd name="G1" fmla="+- 19608 0 0"/>
              <a:gd name="G2" fmla="+- 21600 0 0"/>
              <a:gd name="T0" fmla="*/ 9060 w 20221"/>
              <a:gd name="T1" fmla="*/ 0 h 19608"/>
              <a:gd name="T2" fmla="*/ 20221 w 20221"/>
              <a:gd name="T3" fmla="*/ 12013 h 19608"/>
              <a:gd name="T4" fmla="*/ 0 w 20221"/>
              <a:gd name="T5" fmla="*/ 19608 h 19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21" h="19608" fill="none" extrusionOk="0">
                <a:moveTo>
                  <a:pt x="9060" y="-1"/>
                </a:moveTo>
                <a:cubicBezTo>
                  <a:pt x="14214" y="2381"/>
                  <a:pt x="18224" y="6697"/>
                  <a:pt x="20220" y="12013"/>
                </a:cubicBezTo>
              </a:path>
              <a:path w="20221" h="19608" stroke="0" extrusionOk="0">
                <a:moveTo>
                  <a:pt x="9060" y="-1"/>
                </a:moveTo>
                <a:cubicBezTo>
                  <a:pt x="14214" y="2381"/>
                  <a:pt x="18224" y="6697"/>
                  <a:pt x="20220" y="12013"/>
                </a:cubicBezTo>
                <a:lnTo>
                  <a:pt x="0" y="1960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503" name="Group 31"/>
          <p:cNvGrpSpPr>
            <a:grpSpLocks/>
          </p:cNvGrpSpPr>
          <p:nvPr/>
        </p:nvGrpSpPr>
        <p:grpSpPr bwMode="auto">
          <a:xfrm rot="3136868">
            <a:off x="1813718" y="2704307"/>
            <a:ext cx="309563" cy="571500"/>
            <a:chOff x="1806" y="1536"/>
            <a:chExt cx="195" cy="360"/>
          </a:xfrm>
        </p:grpSpPr>
        <p:sp>
          <p:nvSpPr>
            <p:cNvPr id="105496" name="Oval 24"/>
            <p:cNvSpPr>
              <a:spLocks noChangeArrowheads="1"/>
            </p:cNvSpPr>
            <p:nvPr/>
          </p:nvSpPr>
          <p:spPr bwMode="auto">
            <a:xfrm>
              <a:off x="1856" y="1536"/>
              <a:ext cx="73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7" name="Line 25"/>
            <p:cNvSpPr>
              <a:spLocks noChangeShapeType="1"/>
            </p:cNvSpPr>
            <p:nvPr/>
          </p:nvSpPr>
          <p:spPr bwMode="auto">
            <a:xfrm flipH="1">
              <a:off x="1883" y="1618"/>
              <a:ext cx="10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498" name="AutoShape 26"/>
            <p:cNvSpPr>
              <a:spLocks noChangeArrowheads="1"/>
            </p:cNvSpPr>
            <p:nvPr/>
          </p:nvSpPr>
          <p:spPr bwMode="auto">
            <a:xfrm>
              <a:off x="1834" y="1682"/>
              <a:ext cx="100" cy="14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00" name="Line 28"/>
            <p:cNvSpPr>
              <a:spLocks noChangeShapeType="1"/>
            </p:cNvSpPr>
            <p:nvPr/>
          </p:nvSpPr>
          <p:spPr bwMode="auto">
            <a:xfrm>
              <a:off x="1857" y="1836"/>
              <a:ext cx="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501" name="Line 29"/>
            <p:cNvSpPr>
              <a:spLocks noChangeShapeType="1"/>
            </p:cNvSpPr>
            <p:nvPr/>
          </p:nvSpPr>
          <p:spPr bwMode="auto">
            <a:xfrm>
              <a:off x="1899" y="1833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502" name="Line 30"/>
            <p:cNvSpPr>
              <a:spLocks noChangeShapeType="1"/>
            </p:cNvSpPr>
            <p:nvPr/>
          </p:nvSpPr>
          <p:spPr bwMode="auto">
            <a:xfrm>
              <a:off x="1806" y="1692"/>
              <a:ext cx="1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5504" name="Group 32"/>
          <p:cNvGrpSpPr>
            <a:grpSpLocks/>
          </p:cNvGrpSpPr>
          <p:nvPr/>
        </p:nvGrpSpPr>
        <p:grpSpPr bwMode="auto">
          <a:xfrm rot="16200000">
            <a:off x="6639718" y="3415507"/>
            <a:ext cx="309563" cy="571500"/>
            <a:chOff x="1806" y="1536"/>
            <a:chExt cx="195" cy="360"/>
          </a:xfrm>
        </p:grpSpPr>
        <p:sp>
          <p:nvSpPr>
            <p:cNvPr id="105505" name="Oval 33"/>
            <p:cNvSpPr>
              <a:spLocks noChangeArrowheads="1"/>
            </p:cNvSpPr>
            <p:nvPr/>
          </p:nvSpPr>
          <p:spPr bwMode="auto">
            <a:xfrm>
              <a:off x="1856" y="1536"/>
              <a:ext cx="73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06" name="Line 34"/>
            <p:cNvSpPr>
              <a:spLocks noChangeShapeType="1"/>
            </p:cNvSpPr>
            <p:nvPr/>
          </p:nvSpPr>
          <p:spPr bwMode="auto">
            <a:xfrm flipH="1">
              <a:off x="1883" y="1618"/>
              <a:ext cx="10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507" name="AutoShape 35"/>
            <p:cNvSpPr>
              <a:spLocks noChangeArrowheads="1"/>
            </p:cNvSpPr>
            <p:nvPr/>
          </p:nvSpPr>
          <p:spPr bwMode="auto">
            <a:xfrm>
              <a:off x="1834" y="1682"/>
              <a:ext cx="100" cy="14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08" name="Line 36"/>
            <p:cNvSpPr>
              <a:spLocks noChangeShapeType="1"/>
            </p:cNvSpPr>
            <p:nvPr/>
          </p:nvSpPr>
          <p:spPr bwMode="auto">
            <a:xfrm>
              <a:off x="1857" y="1836"/>
              <a:ext cx="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509" name="Line 37"/>
            <p:cNvSpPr>
              <a:spLocks noChangeShapeType="1"/>
            </p:cNvSpPr>
            <p:nvPr/>
          </p:nvSpPr>
          <p:spPr bwMode="auto">
            <a:xfrm>
              <a:off x="1899" y="1833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510" name="Line 38"/>
            <p:cNvSpPr>
              <a:spLocks noChangeShapeType="1"/>
            </p:cNvSpPr>
            <p:nvPr/>
          </p:nvSpPr>
          <p:spPr bwMode="auto">
            <a:xfrm>
              <a:off x="1806" y="1692"/>
              <a:ext cx="1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5511" name="Line 39"/>
          <p:cNvSpPr>
            <a:spLocks noChangeShapeType="1"/>
          </p:cNvSpPr>
          <p:nvPr/>
        </p:nvSpPr>
        <p:spPr bwMode="auto">
          <a:xfrm rot="-6744107">
            <a:off x="139700" y="37211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5512" name="Line 40"/>
          <p:cNvSpPr>
            <a:spLocks noChangeShapeType="1"/>
          </p:cNvSpPr>
          <p:nvPr/>
        </p:nvSpPr>
        <p:spPr bwMode="auto">
          <a:xfrm rot="-6744107">
            <a:off x="7073900" y="37465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Declination – latitude where the sun is directly overhead.</a:t>
            </a:r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3352800" y="2590800"/>
            <a:ext cx="22098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02" name="Oval 6"/>
          <p:cNvSpPr>
            <a:spLocks noChangeArrowheads="1"/>
          </p:cNvSpPr>
          <p:nvPr/>
        </p:nvSpPr>
        <p:spPr bwMode="auto">
          <a:xfrm rot="-1344107">
            <a:off x="152400" y="2819400"/>
            <a:ext cx="1828800" cy="1828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 rot="-1344107">
            <a:off x="152400" y="37338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106505" name="Group 9"/>
          <p:cNvGrpSpPr>
            <a:grpSpLocks/>
          </p:cNvGrpSpPr>
          <p:nvPr/>
        </p:nvGrpSpPr>
        <p:grpSpPr bwMode="auto">
          <a:xfrm>
            <a:off x="7010400" y="2819400"/>
            <a:ext cx="1870075" cy="1828800"/>
            <a:chOff x="70" y="1776"/>
            <a:chExt cx="1178" cy="1152"/>
          </a:xfrm>
        </p:grpSpPr>
        <p:sp>
          <p:nvSpPr>
            <p:cNvPr id="106506" name="Oval 10"/>
            <p:cNvSpPr>
              <a:spLocks noChangeArrowheads="1"/>
            </p:cNvSpPr>
            <p:nvPr/>
          </p:nvSpPr>
          <p:spPr bwMode="auto">
            <a:xfrm rot="-1344107">
              <a:off x="96" y="1776"/>
              <a:ext cx="1152" cy="115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7" name="Line 11"/>
            <p:cNvSpPr>
              <a:spLocks noChangeShapeType="1"/>
            </p:cNvSpPr>
            <p:nvPr/>
          </p:nvSpPr>
          <p:spPr bwMode="auto">
            <a:xfrm rot="-1344107">
              <a:off x="96" y="2352"/>
              <a:ext cx="11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6508" name="Line 12"/>
            <p:cNvSpPr>
              <a:spLocks noChangeShapeType="1"/>
            </p:cNvSpPr>
            <p:nvPr/>
          </p:nvSpPr>
          <p:spPr bwMode="auto">
            <a:xfrm rot="-1344107">
              <a:off x="70" y="2174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6509" name="Line 13"/>
          <p:cNvSpPr>
            <a:spLocks noChangeShapeType="1"/>
          </p:cNvSpPr>
          <p:nvPr/>
        </p:nvSpPr>
        <p:spPr bwMode="auto">
          <a:xfrm>
            <a:off x="1981200" y="3733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>
            <a:off x="7010400" y="2590800"/>
            <a:ext cx="762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6512" name="Line 16"/>
          <p:cNvSpPr>
            <a:spLocks noChangeShapeType="1"/>
          </p:cNvSpPr>
          <p:nvPr/>
        </p:nvSpPr>
        <p:spPr bwMode="auto">
          <a:xfrm>
            <a:off x="5562600" y="38100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457200" y="4979988"/>
            <a:ext cx="102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Winter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7391400" y="5029200"/>
            <a:ext cx="121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Summer</a:t>
            </a:r>
          </a:p>
        </p:txBody>
      </p:sp>
      <p:sp>
        <p:nvSpPr>
          <p:cNvPr id="106517" name="Rectangle 21"/>
          <p:cNvSpPr>
            <a:spLocks noChangeArrowheads="1"/>
          </p:cNvSpPr>
          <p:nvPr/>
        </p:nvSpPr>
        <p:spPr bwMode="auto">
          <a:xfrm>
            <a:off x="6896100" y="3810000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18" name="Rectangle 22"/>
          <p:cNvSpPr>
            <a:spLocks noChangeArrowheads="1"/>
          </p:cNvSpPr>
          <p:nvPr/>
        </p:nvSpPr>
        <p:spPr bwMode="auto">
          <a:xfrm>
            <a:off x="1997075" y="3744913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19" name="Line 23"/>
          <p:cNvSpPr>
            <a:spLocks noChangeShapeType="1"/>
          </p:cNvSpPr>
          <p:nvPr/>
        </p:nvSpPr>
        <p:spPr bwMode="auto">
          <a:xfrm>
            <a:off x="1987550" y="2511425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6520" name="Line 24"/>
          <p:cNvSpPr>
            <a:spLocks noChangeShapeType="1"/>
          </p:cNvSpPr>
          <p:nvPr/>
        </p:nvSpPr>
        <p:spPr bwMode="auto">
          <a:xfrm rot="-1344107">
            <a:off x="379413" y="405288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6521" name="Text Box 25"/>
          <p:cNvSpPr txBox="1">
            <a:spLocks noChangeArrowheads="1"/>
          </p:cNvSpPr>
          <p:nvPr/>
        </p:nvSpPr>
        <p:spPr bwMode="auto">
          <a:xfrm>
            <a:off x="1155700" y="5921375"/>
            <a:ext cx="191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Tropic of Cancer</a:t>
            </a:r>
          </a:p>
        </p:txBody>
      </p:sp>
      <p:sp>
        <p:nvSpPr>
          <p:cNvPr id="106522" name="Line 26"/>
          <p:cNvSpPr>
            <a:spLocks noChangeShapeType="1"/>
          </p:cNvSpPr>
          <p:nvPr/>
        </p:nvSpPr>
        <p:spPr bwMode="auto">
          <a:xfrm flipH="1" flipV="1">
            <a:off x="1524000" y="3962400"/>
            <a:ext cx="638175" cy="201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6523" name="Text Box 27"/>
          <p:cNvSpPr txBox="1">
            <a:spLocks noChangeArrowheads="1"/>
          </p:cNvSpPr>
          <p:nvPr/>
        </p:nvSpPr>
        <p:spPr bwMode="auto">
          <a:xfrm>
            <a:off x="5532438" y="5943600"/>
            <a:ext cx="221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Tropic of Capricorn</a:t>
            </a:r>
          </a:p>
        </p:txBody>
      </p:sp>
      <p:sp>
        <p:nvSpPr>
          <p:cNvPr id="106524" name="Line 28"/>
          <p:cNvSpPr>
            <a:spLocks noChangeShapeType="1"/>
          </p:cNvSpPr>
          <p:nvPr/>
        </p:nvSpPr>
        <p:spPr bwMode="auto">
          <a:xfrm flipV="1">
            <a:off x="6807200" y="3556000"/>
            <a:ext cx="798513" cy="2322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6525" name="Line 29"/>
          <p:cNvSpPr>
            <a:spLocks noChangeShapeType="1"/>
          </p:cNvSpPr>
          <p:nvPr/>
        </p:nvSpPr>
        <p:spPr bwMode="auto">
          <a:xfrm rot="-6744107">
            <a:off x="139700" y="37211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6526" name="Line 30"/>
          <p:cNvSpPr>
            <a:spLocks noChangeShapeType="1"/>
          </p:cNvSpPr>
          <p:nvPr/>
        </p:nvSpPr>
        <p:spPr bwMode="auto">
          <a:xfrm rot="-6744107">
            <a:off x="7073900" y="37465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Seasonality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Seasonal changes</a:t>
            </a:r>
          </a:p>
          <a:p>
            <a:pPr lvl="1"/>
            <a:r>
              <a:rPr lang="en-US"/>
              <a:t>Sun</a:t>
            </a:r>
            <a:r>
              <a:rPr lang="en-US">
                <a:latin typeface="Times New Roman"/>
              </a:rPr>
              <a:t>’</a:t>
            </a:r>
            <a:r>
              <a:rPr lang="en-US"/>
              <a:t>s altitude </a:t>
            </a:r>
            <a:r>
              <a:rPr lang="en-US">
                <a:latin typeface="Times New Roman"/>
              </a:rPr>
              <a:t>–</a:t>
            </a:r>
            <a:r>
              <a:rPr lang="en-US"/>
              <a:t> angle above horizon</a:t>
            </a:r>
          </a:p>
          <a:p>
            <a:pPr lvl="1"/>
            <a:r>
              <a:rPr lang="en-US"/>
              <a:t>Declination </a:t>
            </a:r>
            <a:r>
              <a:rPr lang="en-US">
                <a:latin typeface="Times New Roman"/>
              </a:rPr>
              <a:t>–</a:t>
            </a:r>
            <a:r>
              <a:rPr lang="en-US"/>
              <a:t> location of the subsolar point</a:t>
            </a:r>
          </a:p>
          <a:p>
            <a:pPr lvl="1"/>
            <a:r>
              <a:rPr lang="en-US"/>
              <a:t>Daylength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Reasons for Seasons</a:t>
            </a:r>
            <a:r>
              <a:rPr lang="en-US">
                <a:latin typeface="Times New Roman"/>
                <a:cs typeface="Times New Roman" pitchFamily="18" charset="0"/>
              </a:rPr>
              <a:t> </a:t>
            </a:r>
            <a:endParaRPr lang="en-US">
              <a:cs typeface="Times New Roman" pitchFamily="18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Revolution</a:t>
            </a:r>
          </a:p>
          <a:p>
            <a:pPr lvl="1"/>
            <a:r>
              <a:rPr lang="en-US"/>
              <a:t>Earth revolves around the Sun</a:t>
            </a:r>
          </a:p>
          <a:p>
            <a:pPr lvl="1"/>
            <a:r>
              <a:rPr lang="en-US"/>
              <a:t>Voyage takes one year</a:t>
            </a:r>
          </a:p>
          <a:p>
            <a:pPr lvl="1"/>
            <a:r>
              <a:rPr lang="en-US"/>
              <a:t>Earth</a:t>
            </a:r>
            <a:r>
              <a:rPr lang="en-US">
                <a:latin typeface="Times New Roman"/>
              </a:rPr>
              <a:t>’</a:t>
            </a:r>
            <a:r>
              <a:rPr lang="en-US"/>
              <a:t>s speed is 107,280 kmph (66,660 mph)</a:t>
            </a:r>
          </a:p>
          <a:p>
            <a:r>
              <a:rPr lang="en-US"/>
              <a:t>Rotation</a:t>
            </a:r>
          </a:p>
          <a:p>
            <a:pPr lvl="1"/>
            <a:r>
              <a:rPr lang="en-US"/>
              <a:t>Earth rotates on its axis once every 24 hours</a:t>
            </a:r>
          </a:p>
          <a:p>
            <a:pPr lvl="1"/>
            <a:r>
              <a:rPr lang="en-US"/>
              <a:t>Rotational velocity at equator is 1674 kmph (1041 mph)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 descr="FG02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0" y="1679575"/>
            <a:ext cx="6921500" cy="5178425"/>
          </a:xfrm>
          <a:prstGeom prst="rect">
            <a:avLst/>
          </a:prstGeom>
          <a:noFill/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Revolution and Rotation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6019800" y="6372225"/>
            <a:ext cx="1173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Figure</a:t>
            </a:r>
            <a:r>
              <a:rPr lang="en-US" sz="1600"/>
              <a:t>  </a:t>
            </a:r>
            <a:r>
              <a:rPr lang="en-US" sz="1600">
                <a:solidFill>
                  <a:schemeClr val="bg1"/>
                </a:solidFill>
              </a:rPr>
              <a:t>2.13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2" name="Picture 4" descr="plandi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3338"/>
            <a:ext cx="8077200" cy="679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Reasons for Seasons</a:t>
            </a:r>
            <a:r>
              <a:rPr lang="en-US">
                <a:latin typeface="Times New Roman"/>
                <a:cs typeface="Times New Roman" pitchFamily="18" charset="0"/>
              </a:rPr>
              <a:t> </a:t>
            </a:r>
            <a:endParaRPr lang="en-US">
              <a:cs typeface="Times New Roman" pitchFamily="18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Tilt of Earth</a:t>
            </a:r>
            <a:r>
              <a:rPr lang="en-US">
                <a:latin typeface="Times New Roman"/>
              </a:rPr>
              <a:t>’</a:t>
            </a:r>
            <a:r>
              <a:rPr lang="en-US"/>
              <a:t>s axis</a:t>
            </a:r>
          </a:p>
          <a:p>
            <a:pPr lvl="1"/>
            <a:r>
              <a:rPr lang="en-US"/>
              <a:t>Axis is tilted 23.5° from plane of ecliptic</a:t>
            </a:r>
          </a:p>
          <a:p>
            <a:r>
              <a:rPr lang="en-US"/>
              <a:t>Axial parallelism</a:t>
            </a:r>
          </a:p>
          <a:p>
            <a:pPr lvl="1"/>
            <a:r>
              <a:rPr lang="en-US"/>
              <a:t>Axis maintains alignment during orbit around the Sun</a:t>
            </a:r>
          </a:p>
          <a:p>
            <a:pPr lvl="1"/>
            <a:r>
              <a:rPr lang="en-US"/>
              <a:t>North pole points toward the North Star (Polaris)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Axial Tilt and Parallelism</a:t>
            </a:r>
          </a:p>
        </p:txBody>
      </p:sp>
      <p:pic>
        <p:nvPicPr>
          <p:cNvPr id="69635" name="Picture 3" descr="FG02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1728788"/>
            <a:ext cx="7239000" cy="5129212"/>
          </a:xfrm>
          <a:prstGeom prst="rect">
            <a:avLst/>
          </a:prstGeom>
          <a:noFill/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0" y="6508750"/>
            <a:ext cx="1173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Figure  2.14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Solstice – when the sun is at its maximum north or south.</a:t>
            </a:r>
          </a:p>
        </p:txBody>
      </p:sp>
      <p:sp>
        <p:nvSpPr>
          <p:cNvPr id="107523" name="Oval 3"/>
          <p:cNvSpPr>
            <a:spLocks noChangeArrowheads="1"/>
          </p:cNvSpPr>
          <p:nvPr/>
        </p:nvSpPr>
        <p:spPr bwMode="auto">
          <a:xfrm>
            <a:off x="3352800" y="2590800"/>
            <a:ext cx="22098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24" name="Oval 4"/>
          <p:cNvSpPr>
            <a:spLocks noChangeArrowheads="1"/>
          </p:cNvSpPr>
          <p:nvPr/>
        </p:nvSpPr>
        <p:spPr bwMode="auto">
          <a:xfrm rot="-1344107">
            <a:off x="152400" y="2819400"/>
            <a:ext cx="1828800" cy="1828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25" name="Line 5"/>
          <p:cNvSpPr>
            <a:spLocks noChangeShapeType="1"/>
          </p:cNvSpPr>
          <p:nvPr/>
        </p:nvSpPr>
        <p:spPr bwMode="auto">
          <a:xfrm rot="-1344107">
            <a:off x="152400" y="37338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107526" name="Group 6"/>
          <p:cNvGrpSpPr>
            <a:grpSpLocks/>
          </p:cNvGrpSpPr>
          <p:nvPr/>
        </p:nvGrpSpPr>
        <p:grpSpPr bwMode="auto">
          <a:xfrm>
            <a:off x="7010400" y="2819400"/>
            <a:ext cx="1870075" cy="1828800"/>
            <a:chOff x="70" y="1776"/>
            <a:chExt cx="1178" cy="1152"/>
          </a:xfrm>
        </p:grpSpPr>
        <p:sp>
          <p:nvSpPr>
            <p:cNvPr id="107527" name="Oval 7"/>
            <p:cNvSpPr>
              <a:spLocks noChangeArrowheads="1"/>
            </p:cNvSpPr>
            <p:nvPr/>
          </p:nvSpPr>
          <p:spPr bwMode="auto">
            <a:xfrm rot="-1344107">
              <a:off x="96" y="1776"/>
              <a:ext cx="1152" cy="115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28" name="Line 8"/>
            <p:cNvSpPr>
              <a:spLocks noChangeShapeType="1"/>
            </p:cNvSpPr>
            <p:nvPr/>
          </p:nvSpPr>
          <p:spPr bwMode="auto">
            <a:xfrm rot="-1344107">
              <a:off x="96" y="2352"/>
              <a:ext cx="11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529" name="Line 9"/>
            <p:cNvSpPr>
              <a:spLocks noChangeShapeType="1"/>
            </p:cNvSpPr>
            <p:nvPr/>
          </p:nvSpPr>
          <p:spPr bwMode="auto">
            <a:xfrm rot="-1344107">
              <a:off x="70" y="2174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7530" name="Line 10"/>
          <p:cNvSpPr>
            <a:spLocks noChangeShapeType="1"/>
          </p:cNvSpPr>
          <p:nvPr/>
        </p:nvSpPr>
        <p:spPr bwMode="auto">
          <a:xfrm>
            <a:off x="1981200" y="3733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7531" name="Line 11"/>
          <p:cNvSpPr>
            <a:spLocks noChangeShapeType="1"/>
          </p:cNvSpPr>
          <p:nvPr/>
        </p:nvSpPr>
        <p:spPr bwMode="auto">
          <a:xfrm>
            <a:off x="7010400" y="2590800"/>
            <a:ext cx="762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7532" name="Line 12"/>
          <p:cNvSpPr>
            <a:spLocks noChangeShapeType="1"/>
          </p:cNvSpPr>
          <p:nvPr/>
        </p:nvSpPr>
        <p:spPr bwMode="auto">
          <a:xfrm>
            <a:off x="5562600" y="38100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457200" y="4979988"/>
            <a:ext cx="102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Winter</a:t>
            </a:r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7391400" y="5029200"/>
            <a:ext cx="121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Summer</a:t>
            </a:r>
          </a:p>
        </p:txBody>
      </p:sp>
      <p:sp>
        <p:nvSpPr>
          <p:cNvPr id="107535" name="Rectangle 15"/>
          <p:cNvSpPr>
            <a:spLocks noChangeArrowheads="1"/>
          </p:cNvSpPr>
          <p:nvPr/>
        </p:nvSpPr>
        <p:spPr bwMode="auto">
          <a:xfrm>
            <a:off x="6896100" y="3810000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36" name="Rectangle 16"/>
          <p:cNvSpPr>
            <a:spLocks noChangeArrowheads="1"/>
          </p:cNvSpPr>
          <p:nvPr/>
        </p:nvSpPr>
        <p:spPr bwMode="auto">
          <a:xfrm>
            <a:off x="1997075" y="3744913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37" name="Line 17"/>
          <p:cNvSpPr>
            <a:spLocks noChangeShapeType="1"/>
          </p:cNvSpPr>
          <p:nvPr/>
        </p:nvSpPr>
        <p:spPr bwMode="auto">
          <a:xfrm>
            <a:off x="1987550" y="2511425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7538" name="Line 18"/>
          <p:cNvSpPr>
            <a:spLocks noChangeShapeType="1"/>
          </p:cNvSpPr>
          <p:nvPr/>
        </p:nvSpPr>
        <p:spPr bwMode="auto">
          <a:xfrm rot="-1344107">
            <a:off x="379413" y="405288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1139825" y="5703888"/>
            <a:ext cx="191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Tropic of Cancer</a:t>
            </a:r>
          </a:p>
        </p:txBody>
      </p:sp>
      <p:sp>
        <p:nvSpPr>
          <p:cNvPr id="107540" name="Line 20"/>
          <p:cNvSpPr>
            <a:spLocks noChangeShapeType="1"/>
          </p:cNvSpPr>
          <p:nvPr/>
        </p:nvSpPr>
        <p:spPr bwMode="auto">
          <a:xfrm flipH="1" flipV="1">
            <a:off x="1524000" y="3962400"/>
            <a:ext cx="566738" cy="167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7541" name="Text Box 21"/>
          <p:cNvSpPr txBox="1">
            <a:spLocks noChangeArrowheads="1"/>
          </p:cNvSpPr>
          <p:nvPr/>
        </p:nvSpPr>
        <p:spPr bwMode="auto">
          <a:xfrm>
            <a:off x="5662613" y="5551488"/>
            <a:ext cx="221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Tropic of Capricorn</a:t>
            </a:r>
          </a:p>
        </p:txBody>
      </p:sp>
      <p:sp>
        <p:nvSpPr>
          <p:cNvPr id="107542" name="Line 22"/>
          <p:cNvSpPr>
            <a:spLocks noChangeShapeType="1"/>
          </p:cNvSpPr>
          <p:nvPr/>
        </p:nvSpPr>
        <p:spPr bwMode="auto">
          <a:xfrm flipV="1">
            <a:off x="6850063" y="3556000"/>
            <a:ext cx="755650" cy="198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7543" name="Text Box 23"/>
          <p:cNvSpPr txBox="1">
            <a:spLocks noChangeArrowheads="1"/>
          </p:cNvSpPr>
          <p:nvPr/>
        </p:nvSpPr>
        <p:spPr bwMode="auto">
          <a:xfrm>
            <a:off x="198438" y="6054725"/>
            <a:ext cx="39163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Winter solstice – December 21 or 22</a:t>
            </a:r>
          </a:p>
          <a:p>
            <a:pPr lvl="1"/>
            <a:r>
              <a:rPr lang="en-US"/>
              <a:t>Subsolar point Tropic of Capricorn</a:t>
            </a:r>
          </a:p>
          <a:p>
            <a:endParaRPr lang="en-US"/>
          </a:p>
        </p:txBody>
      </p:sp>
      <p:sp>
        <p:nvSpPr>
          <p:cNvPr id="107544" name="Text Box 24"/>
          <p:cNvSpPr txBox="1">
            <a:spLocks noChangeArrowheads="1"/>
          </p:cNvSpPr>
          <p:nvPr/>
        </p:nvSpPr>
        <p:spPr bwMode="auto">
          <a:xfrm>
            <a:off x="5394325" y="5994400"/>
            <a:ext cx="34940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Summer solstice – June 20 or 21</a:t>
            </a:r>
          </a:p>
          <a:p>
            <a:pPr lvl="1"/>
            <a:r>
              <a:rPr lang="en-US"/>
              <a:t>Subsolar point Tropic of Cancer</a:t>
            </a:r>
          </a:p>
          <a:p>
            <a:endParaRPr lang="en-US"/>
          </a:p>
        </p:txBody>
      </p:sp>
      <p:sp>
        <p:nvSpPr>
          <p:cNvPr id="107545" name="Line 25"/>
          <p:cNvSpPr>
            <a:spLocks noChangeShapeType="1"/>
          </p:cNvSpPr>
          <p:nvPr/>
        </p:nvSpPr>
        <p:spPr bwMode="auto">
          <a:xfrm rot="-6744107">
            <a:off x="139700" y="37211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7546" name="Line 26"/>
          <p:cNvSpPr>
            <a:spLocks noChangeShapeType="1"/>
          </p:cNvSpPr>
          <p:nvPr/>
        </p:nvSpPr>
        <p:spPr bwMode="auto">
          <a:xfrm rot="-6744107">
            <a:off x="7073900" y="37465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7325"/>
            <a:ext cx="2743200" cy="1766888"/>
          </a:xfrm>
        </p:spPr>
        <p:txBody>
          <a:bodyPr/>
          <a:lstStyle/>
          <a:p>
            <a:r>
              <a:rPr lang="en-US" sz="3200" b="1"/>
              <a:t>Equinox</a:t>
            </a:r>
            <a:r>
              <a:rPr lang="en-US" sz="3200"/>
              <a:t> – when the sun passes over the equator</a:t>
            </a:r>
          </a:p>
        </p:txBody>
      </p:sp>
      <p:grpSp>
        <p:nvGrpSpPr>
          <p:cNvPr id="108611" name="Group 67"/>
          <p:cNvGrpSpPr>
            <a:grpSpLocks/>
          </p:cNvGrpSpPr>
          <p:nvPr/>
        </p:nvGrpSpPr>
        <p:grpSpPr bwMode="auto">
          <a:xfrm>
            <a:off x="530225" y="1009650"/>
            <a:ext cx="7742238" cy="5667375"/>
            <a:chOff x="0" y="92"/>
            <a:chExt cx="5775" cy="4227"/>
          </a:xfrm>
        </p:grpSpPr>
        <p:sp>
          <p:nvSpPr>
            <p:cNvPr id="108547" name="Oval 3"/>
            <p:cNvSpPr>
              <a:spLocks noChangeArrowheads="1"/>
            </p:cNvSpPr>
            <p:nvPr/>
          </p:nvSpPr>
          <p:spPr bwMode="auto">
            <a:xfrm rot="16200000">
              <a:off x="2174" y="1834"/>
              <a:ext cx="838" cy="83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8550" name="Group 6"/>
            <p:cNvGrpSpPr>
              <a:grpSpLocks/>
            </p:cNvGrpSpPr>
            <p:nvPr/>
          </p:nvGrpSpPr>
          <p:grpSpPr bwMode="auto">
            <a:xfrm rot="16200000">
              <a:off x="2251" y="303"/>
              <a:ext cx="709" cy="694"/>
              <a:chOff x="70" y="1776"/>
              <a:chExt cx="1178" cy="1152"/>
            </a:xfrm>
          </p:grpSpPr>
          <p:sp>
            <p:nvSpPr>
              <p:cNvPr id="108551" name="Oval 7"/>
              <p:cNvSpPr>
                <a:spLocks noChangeArrowheads="1"/>
              </p:cNvSpPr>
              <p:nvPr/>
            </p:nvSpPr>
            <p:spPr bwMode="auto">
              <a:xfrm rot="-1344107">
                <a:off x="96" y="1776"/>
                <a:ext cx="1152" cy="115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52" name="Line 8"/>
              <p:cNvSpPr>
                <a:spLocks noChangeShapeType="1"/>
              </p:cNvSpPr>
              <p:nvPr/>
            </p:nvSpPr>
            <p:spPr bwMode="auto">
              <a:xfrm rot="-1344107">
                <a:off x="96" y="2352"/>
                <a:ext cx="115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8553" name="Line 9"/>
              <p:cNvSpPr>
                <a:spLocks noChangeShapeType="1"/>
              </p:cNvSpPr>
              <p:nvPr/>
            </p:nvSpPr>
            <p:spPr bwMode="auto">
              <a:xfrm rot="-1344107">
                <a:off x="70" y="2174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08554" name="Line 10"/>
            <p:cNvSpPr>
              <a:spLocks noChangeShapeType="1"/>
            </p:cNvSpPr>
            <p:nvPr/>
          </p:nvSpPr>
          <p:spPr bwMode="auto">
            <a:xfrm rot="16200000">
              <a:off x="2136" y="3143"/>
              <a:ext cx="9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8555" name="Line 11"/>
            <p:cNvSpPr>
              <a:spLocks noChangeShapeType="1"/>
            </p:cNvSpPr>
            <p:nvPr/>
          </p:nvSpPr>
          <p:spPr bwMode="auto">
            <a:xfrm rot="16200000">
              <a:off x="2607" y="542"/>
              <a:ext cx="28" cy="8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8556" name="Line 12"/>
            <p:cNvSpPr>
              <a:spLocks noChangeShapeType="1"/>
            </p:cNvSpPr>
            <p:nvPr/>
          </p:nvSpPr>
          <p:spPr bwMode="auto">
            <a:xfrm rot="16200000">
              <a:off x="2222" y="1421"/>
              <a:ext cx="8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8557" name="Text Box 13"/>
            <p:cNvSpPr txBox="1">
              <a:spLocks noChangeArrowheads="1"/>
            </p:cNvSpPr>
            <p:nvPr/>
          </p:nvSpPr>
          <p:spPr bwMode="auto">
            <a:xfrm rot="16200000">
              <a:off x="2867" y="3650"/>
              <a:ext cx="767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Winter</a:t>
              </a:r>
            </a:p>
          </p:txBody>
        </p:sp>
        <p:sp>
          <p:nvSpPr>
            <p:cNvPr id="108558" name="Text Box 14"/>
            <p:cNvSpPr txBox="1">
              <a:spLocks noChangeArrowheads="1"/>
            </p:cNvSpPr>
            <p:nvPr/>
          </p:nvSpPr>
          <p:spPr bwMode="auto">
            <a:xfrm rot="16200000">
              <a:off x="2815" y="375"/>
              <a:ext cx="907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Summer</a:t>
              </a:r>
            </a:p>
          </p:txBody>
        </p:sp>
        <p:sp>
          <p:nvSpPr>
            <p:cNvPr id="108559" name="Rectangle 15"/>
            <p:cNvSpPr>
              <a:spLocks noChangeArrowheads="1"/>
            </p:cNvSpPr>
            <p:nvPr/>
          </p:nvSpPr>
          <p:spPr bwMode="auto">
            <a:xfrm rot="16200000">
              <a:off x="2635" y="991"/>
              <a:ext cx="58" cy="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8576" name="Group 32"/>
            <p:cNvGrpSpPr>
              <a:grpSpLocks/>
            </p:cNvGrpSpPr>
            <p:nvPr/>
          </p:nvGrpSpPr>
          <p:grpSpPr bwMode="auto">
            <a:xfrm rot="16200000">
              <a:off x="2227" y="3477"/>
              <a:ext cx="758" cy="925"/>
              <a:chOff x="0" y="1765"/>
              <a:chExt cx="940" cy="1148"/>
            </a:xfrm>
          </p:grpSpPr>
          <p:sp>
            <p:nvSpPr>
              <p:cNvPr id="108548" name="Oval 4"/>
              <p:cNvSpPr>
                <a:spLocks noChangeArrowheads="1"/>
              </p:cNvSpPr>
              <p:nvPr/>
            </p:nvSpPr>
            <p:spPr bwMode="auto">
              <a:xfrm rot="-1344107">
                <a:off x="0" y="1910"/>
                <a:ext cx="861" cy="8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49" name="Line 5"/>
              <p:cNvSpPr>
                <a:spLocks noChangeShapeType="1"/>
              </p:cNvSpPr>
              <p:nvPr/>
            </p:nvSpPr>
            <p:spPr bwMode="auto">
              <a:xfrm rot="-1344107">
                <a:off x="0" y="2341"/>
                <a:ext cx="86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8560" name="Rectangle 16"/>
              <p:cNvSpPr>
                <a:spLocks noChangeArrowheads="1"/>
              </p:cNvSpPr>
              <p:nvPr/>
            </p:nvSpPr>
            <p:spPr bwMode="auto">
              <a:xfrm>
                <a:off x="868" y="2346"/>
                <a:ext cx="72" cy="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61" name="Line 17"/>
              <p:cNvSpPr>
                <a:spLocks noChangeShapeType="1"/>
              </p:cNvSpPr>
              <p:nvPr/>
            </p:nvSpPr>
            <p:spPr bwMode="auto">
              <a:xfrm>
                <a:off x="864" y="1765"/>
                <a:ext cx="1" cy="11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8562" name="Line 18"/>
              <p:cNvSpPr>
                <a:spLocks noChangeShapeType="1"/>
              </p:cNvSpPr>
              <p:nvPr/>
            </p:nvSpPr>
            <p:spPr bwMode="auto">
              <a:xfrm rot="-1344107">
                <a:off x="107" y="2491"/>
                <a:ext cx="78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08585" name="Oval 41"/>
            <p:cNvSpPr>
              <a:spLocks noChangeArrowheads="1"/>
            </p:cNvSpPr>
            <p:nvPr/>
          </p:nvSpPr>
          <p:spPr bwMode="auto">
            <a:xfrm rot="10810894">
              <a:off x="4469" y="1917"/>
              <a:ext cx="694" cy="69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6" name="Line 42"/>
            <p:cNvSpPr>
              <a:spLocks noChangeShapeType="1"/>
            </p:cNvSpPr>
            <p:nvPr/>
          </p:nvSpPr>
          <p:spPr bwMode="auto">
            <a:xfrm rot="10810894">
              <a:off x="4469" y="2264"/>
              <a:ext cx="69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08590" name="Group 46"/>
            <p:cNvGrpSpPr>
              <a:grpSpLocks/>
            </p:cNvGrpSpPr>
            <p:nvPr/>
          </p:nvGrpSpPr>
          <p:grpSpPr bwMode="auto">
            <a:xfrm rot="-1384121">
              <a:off x="4420" y="1831"/>
              <a:ext cx="58" cy="925"/>
              <a:chOff x="4420" y="1722"/>
              <a:chExt cx="58" cy="925"/>
            </a:xfrm>
          </p:grpSpPr>
          <p:sp>
            <p:nvSpPr>
              <p:cNvPr id="108587" name="Rectangle 43"/>
              <p:cNvSpPr>
                <a:spLocks noChangeArrowheads="1"/>
              </p:cNvSpPr>
              <p:nvPr/>
            </p:nvSpPr>
            <p:spPr bwMode="auto">
              <a:xfrm rot="12155001">
                <a:off x="4420" y="2113"/>
                <a:ext cx="58" cy="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88" name="Line 44"/>
              <p:cNvSpPr>
                <a:spLocks noChangeShapeType="1"/>
              </p:cNvSpPr>
              <p:nvPr/>
            </p:nvSpPr>
            <p:spPr bwMode="auto">
              <a:xfrm rot="12155001">
                <a:off x="4464" y="1722"/>
                <a:ext cx="1" cy="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08589" name="Line 45"/>
            <p:cNvSpPr>
              <a:spLocks noChangeShapeType="1"/>
            </p:cNvSpPr>
            <p:nvPr/>
          </p:nvSpPr>
          <p:spPr bwMode="auto">
            <a:xfrm rot="10810894">
              <a:off x="4491" y="2128"/>
              <a:ext cx="63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8591" name="Line 47"/>
            <p:cNvSpPr>
              <a:spLocks noChangeShapeType="1"/>
            </p:cNvSpPr>
            <p:nvPr/>
          </p:nvSpPr>
          <p:spPr bwMode="auto">
            <a:xfrm flipH="1">
              <a:off x="2999" y="2267"/>
              <a:ext cx="1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8594" name="Oval 50"/>
            <p:cNvSpPr>
              <a:spLocks noChangeArrowheads="1"/>
            </p:cNvSpPr>
            <p:nvPr/>
          </p:nvSpPr>
          <p:spPr bwMode="auto">
            <a:xfrm rot="21610895">
              <a:off x="119" y="1882"/>
              <a:ext cx="694" cy="69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95" name="Line 51"/>
            <p:cNvSpPr>
              <a:spLocks noChangeShapeType="1"/>
            </p:cNvSpPr>
            <p:nvPr/>
          </p:nvSpPr>
          <p:spPr bwMode="auto">
            <a:xfrm rot="21610895">
              <a:off x="119" y="2229"/>
              <a:ext cx="69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08596" name="Group 52"/>
            <p:cNvGrpSpPr>
              <a:grpSpLocks/>
            </p:cNvGrpSpPr>
            <p:nvPr/>
          </p:nvGrpSpPr>
          <p:grpSpPr bwMode="auto">
            <a:xfrm rot="9415879">
              <a:off x="805" y="1736"/>
              <a:ext cx="58" cy="925"/>
              <a:chOff x="4420" y="1722"/>
              <a:chExt cx="58" cy="925"/>
            </a:xfrm>
          </p:grpSpPr>
          <p:sp>
            <p:nvSpPr>
              <p:cNvPr id="108597" name="Rectangle 53"/>
              <p:cNvSpPr>
                <a:spLocks noChangeArrowheads="1"/>
              </p:cNvSpPr>
              <p:nvPr/>
            </p:nvSpPr>
            <p:spPr bwMode="auto">
              <a:xfrm rot="12155001">
                <a:off x="4420" y="2113"/>
                <a:ext cx="58" cy="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98" name="Line 54"/>
              <p:cNvSpPr>
                <a:spLocks noChangeShapeType="1"/>
              </p:cNvSpPr>
              <p:nvPr/>
            </p:nvSpPr>
            <p:spPr bwMode="auto">
              <a:xfrm rot="12155001">
                <a:off x="4464" y="1722"/>
                <a:ext cx="1" cy="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08599" name="Line 55"/>
            <p:cNvSpPr>
              <a:spLocks noChangeShapeType="1"/>
            </p:cNvSpPr>
            <p:nvPr/>
          </p:nvSpPr>
          <p:spPr bwMode="auto">
            <a:xfrm rot="21610895">
              <a:off x="154" y="2363"/>
              <a:ext cx="63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8600" name="Line 56"/>
            <p:cNvSpPr>
              <a:spLocks noChangeShapeType="1"/>
            </p:cNvSpPr>
            <p:nvPr/>
          </p:nvSpPr>
          <p:spPr bwMode="auto">
            <a:xfrm rot="21610895">
              <a:off x="149" y="2102"/>
              <a:ext cx="63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8601" name="Line 57"/>
            <p:cNvSpPr>
              <a:spLocks noChangeShapeType="1"/>
            </p:cNvSpPr>
            <p:nvPr/>
          </p:nvSpPr>
          <p:spPr bwMode="auto">
            <a:xfrm rot="10810894">
              <a:off x="4496" y="2398"/>
              <a:ext cx="63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8602" name="Line 58"/>
            <p:cNvSpPr>
              <a:spLocks noChangeShapeType="1"/>
            </p:cNvSpPr>
            <p:nvPr/>
          </p:nvSpPr>
          <p:spPr bwMode="auto">
            <a:xfrm flipH="1">
              <a:off x="810" y="2273"/>
              <a:ext cx="13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8605" name="Arc 61"/>
            <p:cNvSpPr>
              <a:spLocks/>
            </p:cNvSpPr>
            <p:nvPr/>
          </p:nvSpPr>
          <p:spPr bwMode="auto">
            <a:xfrm rot="-11183367" flipH="1" flipV="1">
              <a:off x="3721" y="594"/>
              <a:ext cx="969" cy="10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lg" len="lg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6" name="Arc 62"/>
            <p:cNvSpPr>
              <a:spLocks/>
            </p:cNvSpPr>
            <p:nvPr/>
          </p:nvSpPr>
          <p:spPr bwMode="auto">
            <a:xfrm rot="-5400000" flipH="1" flipV="1">
              <a:off x="3744" y="2930"/>
              <a:ext cx="969" cy="10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lg" len="lg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7" name="Arc 63"/>
            <p:cNvSpPr>
              <a:spLocks/>
            </p:cNvSpPr>
            <p:nvPr/>
          </p:nvSpPr>
          <p:spPr bwMode="auto">
            <a:xfrm rot="-264650" flipH="1" flipV="1">
              <a:off x="599" y="2848"/>
              <a:ext cx="969" cy="10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lg" len="lg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8" name="Text Box 64"/>
            <p:cNvSpPr txBox="1">
              <a:spLocks noChangeArrowheads="1"/>
            </p:cNvSpPr>
            <p:nvPr/>
          </p:nvSpPr>
          <p:spPr bwMode="auto">
            <a:xfrm>
              <a:off x="3940" y="2852"/>
              <a:ext cx="137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8609" name="Text Box 65"/>
            <p:cNvSpPr txBox="1">
              <a:spLocks noChangeArrowheads="1"/>
            </p:cNvSpPr>
            <p:nvPr/>
          </p:nvSpPr>
          <p:spPr bwMode="auto">
            <a:xfrm>
              <a:off x="3114" y="2706"/>
              <a:ext cx="2661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Spring equinox – March 20 or 21</a:t>
              </a:r>
            </a:p>
            <a:p>
              <a:pPr lvl="1"/>
              <a:r>
                <a:rPr lang="en-US"/>
                <a:t>Subsolar point Equator</a:t>
              </a:r>
            </a:p>
            <a:p>
              <a:endParaRPr lang="en-US"/>
            </a:p>
          </p:txBody>
        </p:sp>
        <p:sp>
          <p:nvSpPr>
            <p:cNvPr id="108610" name="Rectangle 66"/>
            <p:cNvSpPr>
              <a:spLocks noChangeArrowheads="1"/>
            </p:cNvSpPr>
            <p:nvPr/>
          </p:nvSpPr>
          <p:spPr bwMode="auto">
            <a:xfrm>
              <a:off x="0" y="2697"/>
              <a:ext cx="2394" cy="7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Fall equinox – September 22 or 23</a:t>
              </a:r>
            </a:p>
            <a:p>
              <a:pPr lvl="1"/>
              <a:r>
                <a:rPr lang="en-US"/>
                <a:t>Subsolar point Equator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Annual March of the Seasons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Winter solstice </a:t>
            </a:r>
            <a:r>
              <a:rPr lang="en-US">
                <a:latin typeface="Times New Roman"/>
              </a:rPr>
              <a:t>–</a:t>
            </a:r>
            <a:r>
              <a:rPr lang="en-US"/>
              <a:t> December 21 or 22</a:t>
            </a:r>
          </a:p>
          <a:p>
            <a:pPr lvl="1"/>
            <a:r>
              <a:rPr lang="en-US"/>
              <a:t>Subsolar point Tropic of Capricorn</a:t>
            </a:r>
          </a:p>
          <a:p>
            <a:r>
              <a:rPr lang="en-US"/>
              <a:t>Spring equinox </a:t>
            </a:r>
            <a:r>
              <a:rPr lang="en-US">
                <a:latin typeface="Times New Roman"/>
              </a:rPr>
              <a:t>–</a:t>
            </a:r>
            <a:r>
              <a:rPr lang="en-US"/>
              <a:t> March 20 or 21</a:t>
            </a:r>
          </a:p>
          <a:p>
            <a:pPr lvl="1"/>
            <a:r>
              <a:rPr lang="en-US"/>
              <a:t>Subsolar point Equator</a:t>
            </a:r>
          </a:p>
          <a:p>
            <a:r>
              <a:rPr lang="en-US"/>
              <a:t>Summer solstice </a:t>
            </a:r>
            <a:r>
              <a:rPr lang="en-US">
                <a:latin typeface="Times New Roman"/>
              </a:rPr>
              <a:t>–</a:t>
            </a:r>
            <a:r>
              <a:rPr lang="en-US"/>
              <a:t> June 20 or 21</a:t>
            </a:r>
          </a:p>
          <a:p>
            <a:pPr lvl="1"/>
            <a:r>
              <a:rPr lang="en-US"/>
              <a:t>Subsolar point Tropic of Cancer</a:t>
            </a:r>
          </a:p>
          <a:p>
            <a:r>
              <a:rPr lang="en-US"/>
              <a:t>Fall equinox </a:t>
            </a:r>
            <a:r>
              <a:rPr lang="en-US">
                <a:latin typeface="Times New Roman"/>
              </a:rPr>
              <a:t>–</a:t>
            </a:r>
            <a:r>
              <a:rPr lang="en-US"/>
              <a:t> September 22 or 23</a:t>
            </a:r>
          </a:p>
          <a:p>
            <a:pPr lvl="1"/>
            <a:r>
              <a:rPr lang="en-US"/>
              <a:t>Subsolar point Equator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762000"/>
          </a:xfrm>
        </p:spPr>
        <p:txBody>
          <a:bodyPr/>
          <a:lstStyle/>
          <a:p>
            <a:r>
              <a:rPr lang="en-US"/>
              <a:t>Annual March of the Seasons</a:t>
            </a:r>
          </a:p>
        </p:txBody>
      </p:sp>
      <p:pic>
        <p:nvPicPr>
          <p:cNvPr id="71683" name="Picture 3" descr="FG02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1300"/>
            <a:ext cx="9144000" cy="6616700"/>
          </a:xfrm>
          <a:prstGeom prst="rect">
            <a:avLst/>
          </a:prstGeom>
          <a:noFill/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0" y="6508750"/>
            <a:ext cx="1173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Figure  2.15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sun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Termperature of the surface = 6000 </a:t>
            </a:r>
            <a:r>
              <a:rPr lang="en-US" baseline="50000"/>
              <a:t>o</a:t>
            </a:r>
            <a:r>
              <a:rPr lang="en-US"/>
              <a:t>C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6145213" y="1266825"/>
            <a:ext cx="19399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3200">
                <a:solidFill>
                  <a:srgbClr val="FFFF00"/>
                </a:solidFill>
                <a:latin typeface="Impact" pitchFamily="34" charset="0"/>
              </a:rPr>
              <a:t>PLANETARY</a:t>
            </a:r>
          </a:p>
          <a:p>
            <a:pPr algn="ctr" eaLnBrk="0" hangingPunct="0"/>
            <a:r>
              <a:rPr lang="en-US" sz="3200">
                <a:solidFill>
                  <a:srgbClr val="FFFF00"/>
                </a:solidFill>
                <a:latin typeface="Impact" pitchFamily="34" charset="0"/>
              </a:rPr>
              <a:t>EVOLUTION</a:t>
            </a:r>
          </a:p>
        </p:txBody>
      </p:sp>
      <p:pic>
        <p:nvPicPr>
          <p:cNvPr id="84996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9624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4400"/>
            <a:ext cx="8915400" cy="891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304800" y="6019800"/>
            <a:ext cx="6872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Eros. Taken by NEAR</a:t>
            </a:r>
          </a:p>
          <a:p>
            <a:r>
              <a:rPr lang="en-US">
                <a:solidFill>
                  <a:srgbClr val="FFFF00"/>
                </a:solidFill>
              </a:rPr>
              <a:t>http://nssdc.gsfc.nasa.gov/imgcat/hires/nea_0127504836_mos.jpg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1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9624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6145213" y="1266825"/>
            <a:ext cx="19399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3200">
                <a:solidFill>
                  <a:srgbClr val="FFFF00"/>
                </a:solidFill>
                <a:latin typeface="Impact" pitchFamily="34" charset="0"/>
              </a:rPr>
              <a:t>PLANETARY</a:t>
            </a:r>
          </a:p>
          <a:p>
            <a:pPr algn="ctr" eaLnBrk="0" hangingPunct="0"/>
            <a:r>
              <a:rPr lang="en-US" sz="3200">
                <a:solidFill>
                  <a:srgbClr val="FFFF00"/>
                </a:solidFill>
                <a:latin typeface="Impact" pitchFamily="34" charset="0"/>
              </a:rPr>
              <a:t>EVOLUTION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39700"/>
            <a:ext cx="85979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Solar System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0" y="6521450"/>
            <a:ext cx="1071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Figure  2.1</a:t>
            </a:r>
          </a:p>
        </p:txBody>
      </p:sp>
      <p:pic>
        <p:nvPicPr>
          <p:cNvPr id="53255" name="Picture 7" descr="FG02_0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51475"/>
          </a:xfrm>
          <a:prstGeom prst="rect">
            <a:avLst/>
          </a:prstGeom>
          <a:noFill/>
        </p:spPr>
      </p:pic>
      <p:pic>
        <p:nvPicPr>
          <p:cNvPr id="53252" name="Picture 4" descr="FG02_0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684713"/>
            <a:ext cx="6896100" cy="2173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Dimensions and distances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50292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Earth</a:t>
            </a:r>
            <a:r>
              <a:rPr lang="en-US">
                <a:latin typeface="Times New Roman"/>
                <a:cs typeface="Times New Roman" pitchFamily="18" charset="0"/>
              </a:rPr>
              <a:t>’</a:t>
            </a:r>
            <a:r>
              <a:rPr lang="en-US">
                <a:cs typeface="Times New Roman" pitchFamily="18" charset="0"/>
              </a:rPr>
              <a:t>s orbit</a:t>
            </a:r>
          </a:p>
          <a:p>
            <a:pPr lvl="1"/>
            <a:r>
              <a:rPr lang="en-US">
                <a:cs typeface="Times New Roman" pitchFamily="18" charset="0"/>
              </a:rPr>
              <a:t>Average distance from Earth to the Sun is 150,000,000 km (93,000,000 mi)</a:t>
            </a:r>
          </a:p>
          <a:p>
            <a:pPr lvl="1"/>
            <a:r>
              <a:rPr lang="en-US">
                <a:cs typeface="Times New Roman" pitchFamily="18" charset="0"/>
              </a:rPr>
              <a:t>Perihelion </a:t>
            </a:r>
            <a:r>
              <a:rPr lang="en-US">
                <a:latin typeface="Times New Roman"/>
                <a:cs typeface="Times New Roman" pitchFamily="18" charset="0"/>
              </a:rPr>
              <a:t>–</a:t>
            </a:r>
            <a:r>
              <a:rPr lang="en-US">
                <a:cs typeface="Times New Roman" pitchFamily="18" charset="0"/>
              </a:rPr>
              <a:t> closest at January 3</a:t>
            </a:r>
          </a:p>
          <a:p>
            <a:pPr lvl="2"/>
            <a:r>
              <a:rPr lang="en-US">
                <a:cs typeface="Times New Roman" pitchFamily="18" charset="0"/>
              </a:rPr>
              <a:t>147,255,000 km (91,500,000 mi)</a:t>
            </a:r>
          </a:p>
          <a:p>
            <a:pPr lvl="1"/>
            <a:r>
              <a:rPr lang="en-US">
                <a:cs typeface="Times New Roman" pitchFamily="18" charset="0"/>
              </a:rPr>
              <a:t>Aphelion </a:t>
            </a:r>
            <a:r>
              <a:rPr lang="en-US">
                <a:latin typeface="Times New Roman"/>
                <a:cs typeface="Times New Roman" pitchFamily="18" charset="0"/>
              </a:rPr>
              <a:t>–</a:t>
            </a:r>
            <a:r>
              <a:rPr lang="en-US">
                <a:cs typeface="Times New Roman" pitchFamily="18" charset="0"/>
              </a:rPr>
              <a:t> farthest at July 4</a:t>
            </a:r>
          </a:p>
          <a:p>
            <a:pPr lvl="2"/>
            <a:r>
              <a:rPr lang="en-US">
                <a:cs typeface="Times New Roman" pitchFamily="18" charset="0"/>
              </a:rPr>
              <a:t>152,083,000 km (94,500,000 mi)</a:t>
            </a:r>
          </a:p>
          <a:p>
            <a:pPr lvl="1"/>
            <a:r>
              <a:rPr lang="en-US">
                <a:cs typeface="Times New Roman" pitchFamily="18" charset="0"/>
              </a:rPr>
              <a:t>Plane of Earth</a:t>
            </a:r>
            <a:r>
              <a:rPr lang="en-US">
                <a:latin typeface="Times New Roman"/>
                <a:cs typeface="Times New Roman" pitchFamily="18" charset="0"/>
              </a:rPr>
              <a:t>’</a:t>
            </a:r>
            <a:r>
              <a:rPr lang="en-US">
                <a:cs typeface="Times New Roman" pitchFamily="18" charset="0"/>
              </a:rPr>
              <a:t>s orbit is the </a:t>
            </a:r>
            <a:r>
              <a:rPr lang="en-US" b="1">
                <a:cs typeface="Times New Roman" pitchFamily="18" charset="0"/>
              </a:rPr>
              <a:t>plane of the ecliptic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">
  <a:themeElements>
    <a:clrScheme name="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</TotalTime>
  <Words>535</Words>
  <Application>Microsoft Office PowerPoint</Application>
  <PresentationFormat>On-screen Show (4:3)</PresentationFormat>
  <Paragraphs>140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Times New Roman</vt:lpstr>
      <vt:lpstr>Arial</vt:lpstr>
      <vt:lpstr>Impact</vt:lpstr>
      <vt:lpstr>lecture</vt:lpstr>
      <vt:lpstr>Formation of the Earth and the atmosphere</vt:lpstr>
      <vt:lpstr>Solar System Formation and Structure  </vt:lpstr>
      <vt:lpstr>Slide 3</vt:lpstr>
      <vt:lpstr>Slide 4</vt:lpstr>
      <vt:lpstr>Slide 5</vt:lpstr>
      <vt:lpstr>Slide 6</vt:lpstr>
      <vt:lpstr>Slide 7</vt:lpstr>
      <vt:lpstr>Our Solar System</vt:lpstr>
      <vt:lpstr>Dimensions and distances</vt:lpstr>
      <vt:lpstr>Slide 10</vt:lpstr>
      <vt:lpstr>Milankovitch Cycles</vt:lpstr>
      <vt:lpstr>Slide 12</vt:lpstr>
      <vt:lpstr>Slide 13</vt:lpstr>
      <vt:lpstr>Solar Energy: From Sun  to Earth  </vt:lpstr>
      <vt:lpstr>Solar Activity and Solar Wind</vt:lpstr>
      <vt:lpstr>  The Electromagnetic Spectrum</vt:lpstr>
      <vt:lpstr>Earth’s Energy Budget</vt:lpstr>
      <vt:lpstr>Solar and Terrestrial Energy</vt:lpstr>
      <vt:lpstr>Slide 19</vt:lpstr>
      <vt:lpstr>The Seasons  </vt:lpstr>
      <vt:lpstr>Sun’s Altitude</vt:lpstr>
      <vt:lpstr>Tilt of the earth’s axis</vt:lpstr>
      <vt:lpstr>Sun’s altitude</vt:lpstr>
      <vt:lpstr>Sun’s Altitude</vt:lpstr>
      <vt:lpstr>Sun’s Altitude</vt:lpstr>
      <vt:lpstr>Declination – latitude where the sun is directly overhead.</vt:lpstr>
      <vt:lpstr>Seasonality</vt:lpstr>
      <vt:lpstr>Reasons for Seasons </vt:lpstr>
      <vt:lpstr>Revolution and Rotation</vt:lpstr>
      <vt:lpstr>Reasons for Seasons </vt:lpstr>
      <vt:lpstr>Axial Tilt and Parallelism</vt:lpstr>
      <vt:lpstr>Solstice – when the sun is at its maximum north or south.</vt:lpstr>
      <vt:lpstr>Equinox – when the sun passes over the equator</vt:lpstr>
      <vt:lpstr>Annual March of the Seasons</vt:lpstr>
      <vt:lpstr>Annual March of the Seasons</vt:lpstr>
      <vt:lpstr>The sun</vt:lpstr>
    </vt:vector>
  </TitlesOfParts>
  <Company>Los Rios CCD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Charles E. Thomsen</dc:creator>
  <cp:lastModifiedBy>Teacher</cp:lastModifiedBy>
  <cp:revision>22</cp:revision>
  <cp:lastPrinted>1601-01-01T00:00:00Z</cp:lastPrinted>
  <dcterms:created xsi:type="dcterms:W3CDTF">2002-04-01T15:22:15Z</dcterms:created>
  <dcterms:modified xsi:type="dcterms:W3CDTF">2010-09-20T16:38:32Z</dcterms:modified>
</cp:coreProperties>
</file>