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311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303" r:id="rId16"/>
    <p:sldId id="267" r:id="rId17"/>
    <p:sldId id="312" r:id="rId18"/>
    <p:sldId id="269" r:id="rId19"/>
    <p:sldId id="270" r:id="rId20"/>
    <p:sldId id="271" r:id="rId21"/>
    <p:sldId id="272" r:id="rId22"/>
    <p:sldId id="31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2" r:id="rId31"/>
    <p:sldId id="280" r:id="rId32"/>
    <p:sldId id="281" r:id="rId33"/>
    <p:sldId id="282" r:id="rId34"/>
    <p:sldId id="283" r:id="rId35"/>
    <p:sldId id="284" r:id="rId36"/>
    <p:sldId id="299" r:id="rId37"/>
    <p:sldId id="305" r:id="rId38"/>
    <p:sldId id="300" r:id="rId39"/>
    <p:sldId id="286" r:id="rId40"/>
    <p:sldId id="287" r:id="rId41"/>
    <p:sldId id="285" r:id="rId42"/>
    <p:sldId id="288" r:id="rId43"/>
    <p:sldId id="289" r:id="rId44"/>
    <p:sldId id="301" r:id="rId45"/>
    <p:sldId id="290" r:id="rId46"/>
    <p:sldId id="306" r:id="rId47"/>
    <p:sldId id="307" r:id="rId48"/>
    <p:sldId id="291" r:id="rId49"/>
    <p:sldId id="308" r:id="rId50"/>
    <p:sldId id="292" r:id="rId51"/>
    <p:sldId id="298" r:id="rId52"/>
    <p:sldId id="293" r:id="rId53"/>
    <p:sldId id="295" r:id="rId54"/>
    <p:sldId id="294" r:id="rId55"/>
    <p:sldId id="309" r:id="rId56"/>
    <p:sldId id="29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57" d="100"/>
          <a:sy n="57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5A82E0-0781-4574-B9DD-356437CEB21D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A2F1AB7-385A-4C58-9447-E00ACE2D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9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Composition of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Proportion of gases in atmosphere has remained relatively constant for the  past 400,000 years</a:t>
            </a:r>
          </a:p>
          <a:p>
            <a:r>
              <a:rPr lang="en-US" dirty="0" smtClean="0"/>
              <a:t>Photosynthesis (plants) = carbon dioxide is removed and oxygen is given off</a:t>
            </a:r>
          </a:p>
          <a:p>
            <a:r>
              <a:rPr lang="en-US" dirty="0" smtClean="0"/>
              <a:t>Respiration (animals) = oxygen is removed and carbon dioxide is given off</a:t>
            </a:r>
          </a:p>
          <a:p>
            <a:r>
              <a:rPr lang="en-US" dirty="0" smtClean="0"/>
              <a:t>Exchange of carbon dioxide and oxygen is called the </a:t>
            </a:r>
            <a:r>
              <a:rPr lang="en-US" dirty="0" smtClean="0">
                <a:solidFill>
                  <a:srgbClr val="FF0000"/>
                </a:solidFill>
              </a:rPr>
              <a:t>carbon dioxide-oxygen cycle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889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66311"/>
            <a:ext cx="6172200" cy="5517192"/>
          </a:xfrm>
        </p:spPr>
      </p:pic>
    </p:spTree>
    <p:extLst>
      <p:ext uri="{BB962C8B-B14F-4D97-AF65-F5344CB8AC3E}">
        <p14:creationId xmlns:p14="http://schemas.microsoft.com/office/powerpoint/2010/main" xmlns="" val="819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Dioxide-Oxygen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equation:</a:t>
            </a:r>
          </a:p>
          <a:p>
            <a:r>
              <a:rPr lang="en-US" dirty="0"/>
              <a:t>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--&gt; </a:t>
            </a:r>
            <a:r>
              <a:rPr lang="en-US" dirty="0"/>
              <a:t>6O</a:t>
            </a:r>
            <a:r>
              <a:rPr lang="en-US" baseline="-25000" dirty="0"/>
              <a:t>2</a:t>
            </a:r>
            <a:r>
              <a:rPr lang="en-US" dirty="0"/>
              <a:t> +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Cellular Respiration equation:</a:t>
            </a:r>
          </a:p>
          <a:p>
            <a:r>
              <a:rPr lang="en-US" dirty="0" smtClean="0"/>
              <a:t>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--&gt; 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/>
          </a:p>
          <a:p>
            <a:r>
              <a:rPr lang="en-US" dirty="0" smtClean="0"/>
              <a:t>LEARN THESE!!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0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Nitrogen - about 4/5 of gases in atmosphere </a:t>
            </a:r>
          </a:p>
          <a:p>
            <a:r>
              <a:rPr lang="en-US" dirty="0" smtClean="0"/>
              <a:t>Relatively constant for next several hundred years</a:t>
            </a:r>
          </a:p>
          <a:p>
            <a:r>
              <a:rPr lang="en-US" dirty="0" smtClean="0"/>
              <a:t>Altered somewhat by human activity</a:t>
            </a:r>
          </a:p>
          <a:p>
            <a:pPr lvl="1"/>
            <a:r>
              <a:rPr lang="en-US" dirty="0" smtClean="0"/>
              <a:t>Adding pollutants</a:t>
            </a:r>
          </a:p>
          <a:p>
            <a:pPr lvl="1"/>
            <a:r>
              <a:rPr lang="en-US" dirty="0" smtClean="0"/>
              <a:t>Burning fossil fuels</a:t>
            </a:r>
          </a:p>
          <a:p>
            <a:pPr lvl="1"/>
            <a:r>
              <a:rPr lang="en-US" dirty="0" smtClean="0"/>
              <a:t>15% increase in CO</a:t>
            </a:r>
            <a:r>
              <a:rPr lang="en-US" baseline="-25000" dirty="0" smtClean="0"/>
              <a:t>2</a:t>
            </a:r>
            <a:r>
              <a:rPr lang="en-US" dirty="0" smtClean="0"/>
              <a:t> since 1900</a:t>
            </a:r>
          </a:p>
          <a:p>
            <a:pPr lvl="2"/>
            <a:r>
              <a:rPr lang="en-US" dirty="0" smtClean="0"/>
              <a:t>1960 = 0.0313%</a:t>
            </a:r>
          </a:p>
          <a:p>
            <a:pPr lvl="2"/>
            <a:r>
              <a:rPr lang="en-US" dirty="0" smtClean="0"/>
              <a:t>1970 = 0.0321%</a:t>
            </a:r>
            <a:endParaRPr lang="en-US" dirty="0"/>
          </a:p>
          <a:p>
            <a:pPr lvl="2"/>
            <a:r>
              <a:rPr lang="en-US" dirty="0" smtClean="0"/>
              <a:t>1980 = 0.0330% </a:t>
            </a:r>
          </a:p>
          <a:p>
            <a:pPr lvl="2"/>
            <a:r>
              <a:rPr lang="en-US" dirty="0" smtClean="0"/>
              <a:t>1990 = 0.0340%</a:t>
            </a:r>
          </a:p>
        </p:txBody>
      </p:sp>
    </p:spTree>
    <p:extLst>
      <p:ext uri="{BB962C8B-B14F-4D97-AF65-F5344CB8AC3E}">
        <p14:creationId xmlns:p14="http://schemas.microsoft.com/office/powerpoint/2010/main" xmlns="" val="2745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Composition of Pure, Dry Air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2716485"/>
              </p:ext>
            </p:extLst>
          </p:nvPr>
        </p:nvGraphicFramePr>
        <p:xfrm>
          <a:off x="1066800" y="1676400"/>
          <a:ext cx="677703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</a:t>
                      </a:r>
                      <a:r>
                        <a:rPr lang="en-US" baseline="0" dirty="0" smtClean="0"/>
                        <a:t> % by Volume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 (N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78.084%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 (O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20.946%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Argon (</a:t>
                      </a:r>
                      <a:r>
                        <a:rPr lang="en-US" dirty="0" err="1" smtClean="0"/>
                        <a:t>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0.9340%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dioxide (CO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0.035% – 0.04%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Neon (Ne)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Helium (He)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Krypton (Kr)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Xenon (</a:t>
                      </a:r>
                      <a:r>
                        <a:rPr lang="en-US" dirty="0" err="1" smtClean="0"/>
                        <a:t>Xe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0.0038% (Total)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Hydrogen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Nitrous Oxide (N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Methane (CH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Other Gases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3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3581400" cy="57912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Composition of Earth's atmosphere. The lower pie represents the trace gases which together compose </a:t>
            </a:r>
            <a:r>
              <a:rPr lang="en-US" altLang="en-US" dirty="0" smtClean="0"/>
              <a:t>0.0038</a:t>
            </a:r>
            <a:r>
              <a:rPr lang="en-US" altLang="en-US" dirty="0"/>
              <a:t>% of the atmosphere. Values normalized for illustration. The numbers are from a variety of years (mainly 1987, with CO</a:t>
            </a:r>
            <a:r>
              <a:rPr lang="en-US" altLang="en-US" sz="1700" dirty="0"/>
              <a:t>2</a:t>
            </a:r>
            <a:r>
              <a:rPr lang="en-US" altLang="en-US" dirty="0"/>
              <a:t> and methane from 2009) and do not represent any single source. </a:t>
            </a:r>
          </a:p>
          <a:p>
            <a:endParaRPr lang="en-US" dirty="0"/>
          </a:p>
        </p:txBody>
      </p:sp>
      <p:pic>
        <p:nvPicPr>
          <p:cNvPr id="4" name="Picture 5" descr="300px-Atmosphere_gas_propor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038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2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Caused by emission of CO</a:t>
            </a:r>
            <a:r>
              <a:rPr lang="en-US" baseline="-25000" dirty="0" smtClean="0"/>
              <a:t>2</a:t>
            </a:r>
            <a:r>
              <a:rPr lang="en-US" dirty="0" smtClean="0"/>
              <a:t> from burning fossil fuels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prevents heat from leaving the atmosphere (similar to greenhouse)</a:t>
            </a:r>
          </a:p>
          <a:p>
            <a:pPr lvl="1"/>
            <a:r>
              <a:rPr lang="en-US" dirty="0" smtClean="0"/>
              <a:t>Sunlight enters – changed to heat energy – heat energy then trapped  by glass (CO</a:t>
            </a:r>
            <a:r>
              <a:rPr lang="en-US" baseline="-25000" dirty="0" smtClean="0"/>
              <a:t>2</a:t>
            </a:r>
            <a:r>
              <a:rPr lang="en-US" dirty="0" smtClean="0"/>
              <a:t> “Acts” like the glass of a greenhouse)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Greenhouse effect </a:t>
            </a:r>
            <a:r>
              <a:rPr lang="en-US" dirty="0" smtClean="0"/>
              <a:t>– the trapping of heat energy by water vapor, carbon dioxide, and other gases in Earth’s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1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6209174"/>
          </a:xfrm>
        </p:spPr>
      </p:pic>
    </p:spTree>
    <p:extLst>
      <p:ext uri="{BB962C8B-B14F-4D97-AF65-F5344CB8AC3E}">
        <p14:creationId xmlns:p14="http://schemas.microsoft.com/office/powerpoint/2010/main" xmlns="" val="40848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Vapor in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as a gas is called </a:t>
            </a:r>
            <a:r>
              <a:rPr lang="en-US" i="1" dirty="0" smtClean="0">
                <a:solidFill>
                  <a:srgbClr val="FF0000"/>
                </a:solidFill>
              </a:rPr>
              <a:t>water vapor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vapor always present in atmosphere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Amount of water vapor varies worldwide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Amount may vary from as little as 0.5% to as much as 4% of the total volume of air</a:t>
            </a: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6781800" y="25146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6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Vapor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amount of water vapor in the atmosphere is called the </a:t>
            </a:r>
            <a:r>
              <a:rPr lang="en-US" i="1" dirty="0">
                <a:solidFill>
                  <a:srgbClr val="FF0000"/>
                </a:solidFill>
              </a:rPr>
              <a:t>humidity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Water vapor displaces other gases when it enters the </a:t>
            </a:r>
            <a:r>
              <a:rPr lang="en-US" dirty="0" smtClean="0">
                <a:solidFill>
                  <a:schemeClr val="tx1"/>
                </a:solidFill>
              </a:rPr>
              <a:t>atmosphere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Any increase in water vapor decreases percentages of other gases 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Example: On a very humid day, oxygen content may be about 18% instead of about 21% by volume.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3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Terms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Argon			 </a:t>
            </a:r>
            <a:r>
              <a:rPr lang="en-US" dirty="0" smtClean="0"/>
              <a:t>Mesosphere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Atmosphere		</a:t>
            </a:r>
            <a:r>
              <a:rPr lang="en-US" dirty="0" smtClean="0"/>
              <a:t>Neon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Carbon dioxide		Nitrogen</a:t>
            </a:r>
          </a:p>
          <a:p>
            <a:pPr marL="68580" indent="0">
              <a:buNone/>
            </a:pPr>
            <a:r>
              <a:rPr lang="en-US" dirty="0" smtClean="0"/>
              <a:t>Dust particles		Oxygen</a:t>
            </a:r>
          </a:p>
          <a:p>
            <a:pPr marL="68580" indent="0">
              <a:buNone/>
            </a:pPr>
            <a:r>
              <a:rPr lang="en-US" dirty="0" smtClean="0"/>
              <a:t>Helium			Stratosphere</a:t>
            </a:r>
          </a:p>
          <a:p>
            <a:pPr marL="68580" indent="0">
              <a:buNone/>
            </a:pPr>
            <a:r>
              <a:rPr lang="en-US" dirty="0" smtClean="0"/>
              <a:t>Humidity 			Thermosphere</a:t>
            </a:r>
          </a:p>
          <a:p>
            <a:pPr marL="68580" indent="0">
              <a:buNone/>
            </a:pPr>
            <a:r>
              <a:rPr lang="en-US" dirty="0" smtClean="0"/>
              <a:t>Hydrogen 			Tropopause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Water vapor</a:t>
            </a:r>
          </a:p>
        </p:txBody>
      </p:sp>
    </p:spTree>
    <p:extLst>
      <p:ext uri="{BB962C8B-B14F-4D97-AF65-F5344CB8AC3E}">
        <p14:creationId xmlns:p14="http://schemas.microsoft.com/office/powerpoint/2010/main" xmlns="" val="21693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addition to gases, atmosphere also contains dust particles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Dust particles </a:t>
            </a:r>
            <a:r>
              <a:rPr lang="en-US" dirty="0" smtClean="0"/>
              <a:t>include sands, clays, soils, sea salts, and ashes from erupting volcanoes and forest fires.</a:t>
            </a:r>
          </a:p>
          <a:p>
            <a:r>
              <a:rPr lang="en-US" dirty="0" smtClean="0"/>
              <a:t>Dust particles are related to weather phenomena (such as rain and snow)</a:t>
            </a:r>
          </a:p>
          <a:p>
            <a:pPr lvl="1"/>
            <a:r>
              <a:rPr lang="en-US" dirty="0" smtClean="0"/>
              <a:t>Water vapor collects on dust particles – vapor condenses to form water droplets – droplets form clouds – clouds may bring rain or snow)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1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and Sky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Sky looks blue during the day because of light scattering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Light scattering </a:t>
            </a:r>
            <a:r>
              <a:rPr lang="en-US" dirty="0" smtClean="0"/>
              <a:t>occurs when air molecules separate the blue wavelengths of light from the other wave lengths (colors) of visible sunlight</a:t>
            </a:r>
          </a:p>
          <a:p>
            <a:r>
              <a:rPr lang="en-US" dirty="0" smtClean="0"/>
              <a:t>An increase in the amount of dust causes a decrease in the blue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6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Scattering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235922"/>
            <a:ext cx="6019800" cy="4261207"/>
          </a:xfrm>
        </p:spPr>
      </p:pic>
    </p:spTree>
    <p:extLst>
      <p:ext uri="{BB962C8B-B14F-4D97-AF65-F5344CB8AC3E}">
        <p14:creationId xmlns:p14="http://schemas.microsoft.com/office/powerpoint/2010/main" xmlns="" val="3595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and Sky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do Sunrise and sunset appear more red or orange?</a:t>
            </a:r>
          </a:p>
          <a:p>
            <a:pPr lvl="1"/>
            <a:r>
              <a:rPr lang="en-US" dirty="0" smtClean="0"/>
              <a:t>Sunlight is traveling at a lower angle </a:t>
            </a:r>
          </a:p>
          <a:p>
            <a:pPr lvl="1"/>
            <a:r>
              <a:rPr lang="en-US" dirty="0" smtClean="0"/>
              <a:t>Passing through much more dust</a:t>
            </a:r>
          </a:p>
          <a:p>
            <a:pPr lvl="1"/>
            <a:r>
              <a:rPr lang="en-US" dirty="0" smtClean="0"/>
              <a:t>Longer wavelengths* of light come through more readily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*</a:t>
            </a:r>
            <a:r>
              <a:rPr lang="en-US" i="1" dirty="0"/>
              <a:t>Electromagnetic spectrum (Visible light - ROY G BIV – </a:t>
            </a:r>
            <a:r>
              <a:rPr lang="en-US" i="1" dirty="0" smtClean="0"/>
              <a:t>Longest </a:t>
            </a:r>
            <a:r>
              <a:rPr lang="en-US" i="1" dirty="0"/>
              <a:t>waves on left </a:t>
            </a:r>
            <a:r>
              <a:rPr lang="en-US" i="1" dirty="0" smtClean="0"/>
              <a:t>[Red] – shortest waves on right [Violet])</a:t>
            </a:r>
            <a:endParaRPr lang="en-US" i="1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799" y="5987534"/>
            <a:ext cx="625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 G BIV =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orange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FF00"/>
                </a:solidFill>
              </a:rPr>
              <a:t> yellow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indigo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violet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8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Gases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properties important to humans and all other living organisms</a:t>
            </a:r>
          </a:p>
          <a:p>
            <a:pPr lvl="1"/>
            <a:r>
              <a:rPr lang="en-US" dirty="0" smtClean="0"/>
              <a:t>Some examples of properties of Oxygen: </a:t>
            </a:r>
          </a:p>
          <a:p>
            <a:pPr lvl="2"/>
            <a:r>
              <a:rPr lang="en-US" dirty="0" smtClean="0"/>
              <a:t>Gaseous oxygen - supports respiration</a:t>
            </a:r>
          </a:p>
          <a:p>
            <a:pPr lvl="2"/>
            <a:r>
              <a:rPr lang="en-US" dirty="0" smtClean="0"/>
              <a:t>Combustion (or burning) requires oxygen – so if there were no oxygen in the atmosphere it would be impossible for people to burn fuels</a:t>
            </a:r>
          </a:p>
          <a:p>
            <a:pPr lvl="2"/>
            <a:r>
              <a:rPr lang="en-US" dirty="0" smtClean="0"/>
              <a:t>Organisms need oxygen to breathe</a:t>
            </a:r>
          </a:p>
          <a:p>
            <a:pPr lvl="2"/>
            <a:r>
              <a:rPr lang="en-US" dirty="0" smtClean="0"/>
              <a:t>Liquid oxygen – LOX used in rocket engines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38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most abundant element in atmosphere</a:t>
            </a:r>
          </a:p>
          <a:p>
            <a:r>
              <a:rPr lang="en-US" dirty="0" smtClean="0"/>
              <a:t>Does not burn – does not support combustion</a:t>
            </a:r>
          </a:p>
          <a:p>
            <a:r>
              <a:rPr lang="en-US" dirty="0" smtClean="0"/>
              <a:t>Main ingredient of fertilizers </a:t>
            </a:r>
          </a:p>
          <a:p>
            <a:r>
              <a:rPr lang="en-US" dirty="0" smtClean="0"/>
              <a:t>Main ingredient in manufacture of explosives such as nitroglycerin and TNT</a:t>
            </a:r>
          </a:p>
          <a:p>
            <a:r>
              <a:rPr lang="en-US" dirty="0" smtClean="0"/>
              <a:t>Used to produce dyes, chemicals, and plastics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6764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8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Extremely active element</a:t>
            </a:r>
          </a:p>
          <a:p>
            <a:r>
              <a:rPr lang="en-US" dirty="0" smtClean="0"/>
              <a:t>Does not burn – DOES support combustion</a:t>
            </a:r>
          </a:p>
          <a:p>
            <a:r>
              <a:rPr lang="en-US" dirty="0" smtClean="0"/>
              <a:t>Animals use to release energy in foods</a:t>
            </a:r>
          </a:p>
          <a:p>
            <a:r>
              <a:rPr lang="en-US" dirty="0" smtClean="0"/>
              <a:t>A waste product of photosynthesis</a:t>
            </a:r>
          </a:p>
          <a:p>
            <a:r>
              <a:rPr lang="en-US" dirty="0" smtClean="0"/>
              <a:t>Almost 50% of the weight of rocks and minerals in earth’s crust</a:t>
            </a:r>
          </a:p>
          <a:p>
            <a:r>
              <a:rPr lang="en-US" dirty="0" smtClean="0"/>
              <a:t>When combined with iron – forms rust</a:t>
            </a:r>
          </a:p>
          <a:p>
            <a:r>
              <a:rPr lang="en-US" dirty="0" smtClean="0"/>
              <a:t>Important ingredient in tap water and many household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914400"/>
            <a:ext cx="1912620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7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Plants use for photosynthesis</a:t>
            </a:r>
          </a:p>
          <a:p>
            <a:r>
              <a:rPr lang="en-US" dirty="0" smtClean="0"/>
              <a:t>Produced by combustion of fuels</a:t>
            </a:r>
            <a:endParaRPr lang="en-US" dirty="0"/>
          </a:p>
          <a:p>
            <a:r>
              <a:rPr lang="en-US" dirty="0" smtClean="0"/>
              <a:t>Water and carbon dioxide combine to form </a:t>
            </a:r>
            <a:r>
              <a:rPr lang="en-US" i="1" dirty="0" smtClean="0">
                <a:solidFill>
                  <a:srgbClr val="FF0000"/>
                </a:solidFill>
              </a:rPr>
              <a:t>carbonic acid</a:t>
            </a:r>
          </a:p>
          <a:p>
            <a:pPr lvl="1"/>
            <a:r>
              <a:rPr lang="en-US" dirty="0" smtClean="0"/>
              <a:t>Use - bubbles of gas (fizz) in soft drinks</a:t>
            </a:r>
          </a:p>
          <a:p>
            <a:pPr lvl="1"/>
            <a:r>
              <a:rPr lang="en-US" dirty="0" smtClean="0"/>
              <a:t>Use – Fire extinguishers for oil/electrical fires</a:t>
            </a:r>
          </a:p>
          <a:p>
            <a:r>
              <a:rPr lang="en-US" dirty="0" smtClean="0"/>
              <a:t>Dry ice – solid form of carbon dioxide</a:t>
            </a:r>
          </a:p>
          <a:p>
            <a:pPr lvl="1"/>
            <a:r>
              <a:rPr lang="en-US" dirty="0" smtClean="0"/>
              <a:t>Use – a refrigerant (Temp. -79</a:t>
            </a:r>
            <a:r>
              <a:rPr lang="en-US" baseline="30000" dirty="0"/>
              <a:t>0</a:t>
            </a:r>
            <a:r>
              <a:rPr lang="en-US" dirty="0" smtClean="0"/>
              <a:t> Celsius)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19200"/>
            <a:ext cx="170688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/>
          <a:lstStyle/>
          <a:p>
            <a:r>
              <a:rPr lang="en-US" dirty="0" smtClean="0"/>
              <a:t>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Chemically inert (inactive) element</a:t>
            </a:r>
          </a:p>
          <a:p>
            <a:r>
              <a:rPr lang="en-US" dirty="0" smtClean="0"/>
              <a:t>Major use – light bulbs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200400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5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1143000"/>
          </a:xfrm>
        </p:spPr>
        <p:txBody>
          <a:bodyPr/>
          <a:lstStyle/>
          <a:p>
            <a:r>
              <a:rPr lang="en-US" dirty="0" smtClean="0"/>
              <a:t>Water Vapor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of air decreases as quantity of water vapor in air increases</a:t>
            </a:r>
          </a:p>
          <a:p>
            <a:r>
              <a:rPr lang="en-US" dirty="0" smtClean="0"/>
              <a:t>Also contributes to greenhouse effect by preventing the escape of heat from the atmosphere into outer space</a:t>
            </a:r>
          </a:p>
          <a:p>
            <a:r>
              <a:rPr lang="en-US" dirty="0" smtClean="0"/>
              <a:t>Condensation of water vapor leads to formation of water droplets, then clouds, and eventually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1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Atmosphere </a:t>
            </a:r>
            <a:r>
              <a:rPr lang="en-US" dirty="0" smtClean="0"/>
              <a:t> - a mixture of gases and solids that completely covers the lithosphere and hydrosphere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Meteorologist </a:t>
            </a:r>
            <a:r>
              <a:rPr lang="en-US" dirty="0" smtClean="0"/>
              <a:t>– scientist who studies the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0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en-US" sz="4000" dirty="0"/>
              <a:t>Mean atmospheric water vapor</a:t>
            </a:r>
          </a:p>
        </p:txBody>
      </p:sp>
      <p:pic>
        <p:nvPicPr>
          <p:cNvPr id="46087" name="Picture 7" descr="File:Atmospheric Water Vapor Mean.2005.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038"/>
            <a:ext cx="815340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6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Chemically inert element in atmosphere</a:t>
            </a:r>
          </a:p>
          <a:p>
            <a:r>
              <a:rPr lang="en-US" dirty="0" smtClean="0"/>
              <a:t>Used in electric signs and billboards</a:t>
            </a:r>
          </a:p>
          <a:p>
            <a:pPr lvl="1"/>
            <a:r>
              <a:rPr lang="en-US" dirty="0" smtClean="0"/>
              <a:t>When an electric current is passed through neon it glows 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740" y="4419600"/>
            <a:ext cx="184404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2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Second lightest chemical element</a:t>
            </a:r>
          </a:p>
          <a:p>
            <a:r>
              <a:rPr lang="en-US" dirty="0" smtClean="0"/>
              <a:t>Inert gas (like argon and neon)</a:t>
            </a:r>
          </a:p>
          <a:p>
            <a:r>
              <a:rPr lang="en-US" dirty="0" smtClean="0"/>
              <a:t>Does not burn</a:t>
            </a:r>
          </a:p>
          <a:p>
            <a:r>
              <a:rPr lang="en-US" dirty="0" smtClean="0"/>
              <a:t>Does not support combustion</a:t>
            </a:r>
          </a:p>
          <a:p>
            <a:r>
              <a:rPr lang="en-US" dirty="0" smtClean="0"/>
              <a:t>Used to give buoyancy, or lift</a:t>
            </a:r>
          </a:p>
          <a:p>
            <a:pPr lvl="1"/>
            <a:r>
              <a:rPr lang="en-US" dirty="0" smtClean="0"/>
              <a:t>Used in balloons and blimps</a:t>
            </a:r>
          </a:p>
          <a:p>
            <a:r>
              <a:rPr lang="en-US" dirty="0" smtClean="0"/>
              <a:t>Some divers use helium instead of nitrogen in scuba gear because it does not cause the “bends”</a:t>
            </a:r>
          </a:p>
          <a:p>
            <a:r>
              <a:rPr lang="en-US" dirty="0" smtClean="0"/>
              <a:t>Some old, valuable documents are preserved by being stored in containers filled with helium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209800"/>
            <a:ext cx="209550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6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Lightest chemical element</a:t>
            </a:r>
          </a:p>
          <a:p>
            <a:r>
              <a:rPr lang="en-US" dirty="0" smtClean="0"/>
              <a:t>Very active</a:t>
            </a:r>
          </a:p>
          <a:p>
            <a:r>
              <a:rPr lang="en-US" dirty="0" smtClean="0"/>
              <a:t>Can burn in air</a:t>
            </a:r>
          </a:p>
          <a:p>
            <a:r>
              <a:rPr lang="en-US" dirty="0" smtClean="0"/>
              <a:t>Major component of water</a:t>
            </a:r>
          </a:p>
          <a:p>
            <a:r>
              <a:rPr lang="en-US" dirty="0" smtClean="0"/>
              <a:t>Component of many fuels, oils, and acids</a:t>
            </a:r>
          </a:p>
          <a:p>
            <a:r>
              <a:rPr lang="en-US" dirty="0" smtClean="0"/>
              <a:t>Formerly used in blimps, but no longer due to explosive nature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19812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of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957508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Extends thousands of km above Earth surface</a:t>
            </a:r>
          </a:p>
          <a:p>
            <a:r>
              <a:rPr lang="en-US" dirty="0" smtClean="0"/>
              <a:t>Gases continually mixing by local winds and global air currents near surface; this leads to  composition relatively similar over entire Earth</a:t>
            </a:r>
          </a:p>
          <a:p>
            <a:r>
              <a:rPr lang="en-US" dirty="0" smtClean="0"/>
              <a:t>About 90% of atmospheric gases found within 30 km of surface; rest of them extend upward </a:t>
            </a:r>
          </a:p>
          <a:p>
            <a:r>
              <a:rPr lang="en-US" dirty="0" smtClean="0"/>
              <a:t>At altitude of 150 km - gas molecules are widely separated = “thin” air</a:t>
            </a:r>
          </a:p>
          <a:p>
            <a:r>
              <a:rPr lang="en-US" dirty="0" smtClean="0"/>
              <a:t>Atmosphere classified into several layers or 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233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of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Regions divided based on temperature differences and other physical characteristics</a:t>
            </a:r>
          </a:p>
          <a:p>
            <a:r>
              <a:rPr lang="en-US" dirty="0" smtClean="0"/>
              <a:t>Four main regions, or layers:</a:t>
            </a:r>
          </a:p>
          <a:p>
            <a:pPr lvl="1"/>
            <a:r>
              <a:rPr lang="en-US" dirty="0" smtClean="0"/>
              <a:t>Troposphere</a:t>
            </a:r>
          </a:p>
          <a:p>
            <a:pPr lvl="1"/>
            <a:r>
              <a:rPr lang="en-US" dirty="0" smtClean="0"/>
              <a:t>Stratosphere</a:t>
            </a:r>
          </a:p>
          <a:p>
            <a:pPr lvl="1"/>
            <a:r>
              <a:rPr lang="en-US" dirty="0" smtClean="0"/>
              <a:t>Mesosphere</a:t>
            </a:r>
          </a:p>
          <a:p>
            <a:pPr lvl="1"/>
            <a:r>
              <a:rPr lang="en-US" dirty="0" smtClean="0"/>
              <a:t>Thermosphere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7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File:Earth Atmospher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242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49"/>
          <a:stretch>
            <a:fillRect/>
          </a:stretch>
        </p:blipFill>
        <p:spPr bwMode="auto">
          <a:xfrm>
            <a:off x="4419600" y="304800"/>
            <a:ext cx="4343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81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altLang="en-US" dirty="0"/>
              <a:t>Troposphere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152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Layer closest to earth’s surface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From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urface to about 10</a:t>
            </a:r>
            <a:r>
              <a:rPr lang="en-US" altLang="en-US" sz="2800" dirty="0"/>
              <a:t> </a:t>
            </a:r>
            <a:r>
              <a:rPr lang="en-US" altLang="en-US" sz="2800" dirty="0" smtClean="0"/>
              <a:t>km at the North and South poles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16</a:t>
            </a:r>
            <a:r>
              <a:rPr lang="en-US" altLang="en-US" sz="2800" dirty="0"/>
              <a:t> </a:t>
            </a:r>
            <a:r>
              <a:rPr lang="en-US" altLang="en-US" sz="2800" dirty="0" smtClean="0"/>
              <a:t>km </a:t>
            </a:r>
            <a:r>
              <a:rPr lang="en-US" altLang="en-US" sz="2800" dirty="0"/>
              <a:t>at the </a:t>
            </a:r>
            <a:r>
              <a:rPr lang="en-US" altLang="en-US" sz="2800" dirty="0" smtClean="0"/>
              <a:t>equator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Most water vapor and dust particles here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Mostly heated by transfer of energy from surface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Lowest part is </a:t>
            </a:r>
            <a:r>
              <a:rPr lang="en-US" altLang="en-US" sz="2800" dirty="0" smtClean="0"/>
              <a:t>warmest - </a:t>
            </a:r>
            <a:r>
              <a:rPr lang="en-US" altLang="en-US" sz="2800" dirty="0"/>
              <a:t>temperature decreases with </a:t>
            </a:r>
            <a:r>
              <a:rPr lang="en-US" altLang="en-US" sz="2800" dirty="0" smtClean="0"/>
              <a:t>increasing altitude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(about 6.5</a:t>
            </a:r>
            <a:r>
              <a:rPr lang="en-US" altLang="en-US" sz="2600" baseline="30000" dirty="0" smtClean="0"/>
              <a:t>0</a:t>
            </a:r>
            <a:r>
              <a:rPr lang="en-US" altLang="en-US" sz="2600" dirty="0" smtClean="0"/>
              <a:t>C every 1000 meters)</a:t>
            </a: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Contains roughly 80% of mass of atmosphere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Contains most of the planet’s air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“Weather” occurs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67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File:Troposphere CIMG1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11302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A view of Earth's troposphere from an airplane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2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24744" cy="1143000"/>
          </a:xfrm>
        </p:spPr>
        <p:txBody>
          <a:bodyPr/>
          <a:lstStyle/>
          <a:p>
            <a:r>
              <a:rPr lang="en-US" dirty="0" smtClean="0"/>
              <a:t>Tropopause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Highest area of troposphere</a:t>
            </a:r>
          </a:p>
          <a:p>
            <a:r>
              <a:rPr lang="en-US" dirty="0" smtClean="0"/>
              <a:t>Very low air temperatures</a:t>
            </a:r>
          </a:p>
          <a:p>
            <a:r>
              <a:rPr lang="en-US" dirty="0" smtClean="0"/>
              <a:t>Air is so cold – clouds at this altitude consist of only ice crystals</a:t>
            </a:r>
          </a:p>
          <a:p>
            <a:r>
              <a:rPr lang="en-US" dirty="0" smtClean="0"/>
              <a:t>Lowest air temperature (about -80</a:t>
            </a:r>
            <a:r>
              <a:rPr lang="en-US" baseline="30000" dirty="0" smtClean="0"/>
              <a:t>0</a:t>
            </a:r>
            <a:r>
              <a:rPr lang="en-US" dirty="0" smtClean="0"/>
              <a:t>C) at tropopause recorded over the equator</a:t>
            </a:r>
          </a:p>
          <a:p>
            <a:r>
              <a:rPr lang="en-US" dirty="0" smtClean="0"/>
              <a:t>Typical air temperature at the tropopause averages -</a:t>
            </a:r>
            <a:r>
              <a:rPr lang="en-US" dirty="0" smtClean="0"/>
              <a:t>60</a:t>
            </a:r>
            <a:r>
              <a:rPr lang="en-US" baseline="30000" dirty="0" smtClean="0"/>
              <a:t>0</a:t>
            </a:r>
            <a:r>
              <a:rPr lang="en-US" dirty="0" smtClean="0"/>
              <a:t>C above continental </a:t>
            </a:r>
            <a:r>
              <a:rPr lang="en-US" dirty="0" smtClean="0"/>
              <a:t>U.S.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596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Earth’s Early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186108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Abundant elements </a:t>
            </a:r>
            <a:r>
              <a:rPr lang="en-US" dirty="0"/>
              <a:t> </a:t>
            </a:r>
            <a:r>
              <a:rPr lang="en-US" dirty="0" smtClean="0"/>
              <a:t>- Hydrogen and Helium</a:t>
            </a:r>
          </a:p>
          <a:p>
            <a:r>
              <a:rPr lang="en-US" dirty="0"/>
              <a:t>L</a:t>
            </a:r>
            <a:r>
              <a:rPr lang="en-US" dirty="0" smtClean="0"/>
              <a:t>ow mass gas elements – escape into space</a:t>
            </a:r>
          </a:p>
          <a:p>
            <a:r>
              <a:rPr lang="en-US" dirty="0" smtClean="0"/>
              <a:t>Early volcanic activity = gases into atmosphere (largely compounds)	</a:t>
            </a:r>
          </a:p>
          <a:p>
            <a:pPr lvl="1"/>
            <a:r>
              <a:rPr lang="en-US" dirty="0"/>
              <a:t>Ammonia (NH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Water vapor (H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 lvl="1"/>
            <a:r>
              <a:rPr lang="en-US" dirty="0"/>
              <a:t>Carbon dioxide (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 time – sunlight began to break down these compounds into elements (N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and 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9330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Extends from the tropopause to about </a:t>
            </a:r>
            <a:r>
              <a:rPr lang="en-US" altLang="en-US" dirty="0" smtClean="0"/>
              <a:t>48</a:t>
            </a:r>
            <a:r>
              <a:rPr lang="en-US" altLang="en-US" dirty="0"/>
              <a:t> </a:t>
            </a:r>
            <a:r>
              <a:rPr lang="en-US" altLang="en-US" dirty="0" smtClean="0"/>
              <a:t>km</a:t>
            </a:r>
          </a:p>
          <a:p>
            <a:r>
              <a:rPr lang="en-US" altLang="en-US" dirty="0" smtClean="0"/>
              <a:t>Very little water vapor and dust particles; means very few clouds seen here</a:t>
            </a:r>
            <a:endParaRPr lang="en-US" altLang="en-US" dirty="0"/>
          </a:p>
          <a:p>
            <a:r>
              <a:rPr lang="en-US" altLang="en-US" dirty="0" smtClean="0"/>
              <a:t>Lower region of nearly steady temperature, and upper region where temperature increases with altitude</a:t>
            </a:r>
          </a:p>
          <a:p>
            <a:pPr lvl="1"/>
            <a:r>
              <a:rPr lang="en-US" altLang="en-US" dirty="0" smtClean="0"/>
              <a:t>(lower region may </a:t>
            </a:r>
            <a:r>
              <a:rPr lang="en-US" altLang="en-US" dirty="0"/>
              <a:t>be </a:t>
            </a:r>
            <a:r>
              <a:rPr lang="en-US" altLang="en-US" dirty="0" smtClean="0"/>
              <a:t>about −55°C; and upper region may increase to about −2°C) </a:t>
            </a:r>
            <a:endParaRPr lang="en-US" altLang="en-US" dirty="0"/>
          </a:p>
          <a:p>
            <a:r>
              <a:rPr lang="en-US" altLang="en-US" dirty="0"/>
              <a:t>Earth’s global “sunscreen” – Ozone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4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495800"/>
            <a:ext cx="784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Space Shuttle </a:t>
            </a:r>
            <a:r>
              <a:rPr lang="en-US" altLang="en-US" i="1" dirty="0"/>
              <a:t>Endeavour</a:t>
            </a:r>
            <a:r>
              <a:rPr lang="en-US" altLang="en-US" dirty="0"/>
              <a:t> appears to straddle the </a:t>
            </a:r>
            <a:r>
              <a:rPr lang="en-US" altLang="en-US" b="1" dirty="0"/>
              <a:t>stratosphere</a:t>
            </a:r>
            <a:r>
              <a:rPr lang="en-US" altLang="en-US" dirty="0"/>
              <a:t> and mesosphere in this photo. </a:t>
            </a:r>
            <a:r>
              <a:rPr lang="en-US" altLang="en-US" dirty="0" smtClean="0"/>
              <a:t>The </a:t>
            </a:r>
            <a:r>
              <a:rPr lang="en-US" altLang="en-US" dirty="0"/>
              <a:t>orange layer is the troposphere, where all of the weather and clouds which we typically watch and experience are generated and contained. This orange layer gives  way to the </a:t>
            </a:r>
            <a:r>
              <a:rPr lang="en-US" altLang="en-US" dirty="0" smtClean="0"/>
              <a:t>whitish stratosphere </a:t>
            </a:r>
            <a:r>
              <a:rPr lang="en-US" altLang="en-US" dirty="0"/>
              <a:t>and then into the mesosphere.</a:t>
            </a:r>
            <a:r>
              <a:rPr lang="en-US" alt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between stratosphere and mesosphere</a:t>
            </a:r>
          </a:p>
          <a:p>
            <a:r>
              <a:rPr lang="en-US" dirty="0" smtClean="0"/>
              <a:t>Characterized by increasing air temperature because of the ozone layer</a:t>
            </a:r>
          </a:p>
          <a:p>
            <a:r>
              <a:rPr lang="en-US" dirty="0" smtClean="0"/>
              <a:t>Ozone heats the air in this part of the atmosphere by absorbing ultraviolet 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5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Extends from stratopause to 80–85 </a:t>
            </a:r>
            <a:r>
              <a:rPr lang="en-US" altLang="en-US" dirty="0" smtClean="0"/>
              <a:t>km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 most meteors burn up upon entering atmosphere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Air temperature </a:t>
            </a:r>
            <a:r>
              <a:rPr lang="en-US" altLang="en-US" dirty="0"/>
              <a:t>decreases with </a:t>
            </a:r>
            <a:r>
              <a:rPr lang="en-US" altLang="en-US" dirty="0" smtClean="0"/>
              <a:t>increasing altitude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Extremely strong winds blow here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Blow from east to west during summer; west to east in winter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Due </a:t>
            </a:r>
            <a:r>
              <a:rPr lang="en-US" altLang="en-US" dirty="0"/>
              <a:t>to the cold temperature of mesosphere, water vapor is frozen, forming ice clouds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5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mesosph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474" y="5879812"/>
            <a:ext cx="674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/>
              <a:t>Mesosphere (blue layer) from space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509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Boundary between mesosphere and thermosphere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Mesopause – lowest temperatures in atmosphere with </a:t>
            </a:r>
            <a:r>
              <a:rPr lang="en-US" altLang="en-US" dirty="0"/>
              <a:t>average temperature around −85 °C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At mesopause, temperatures may drop to −</a:t>
            </a:r>
            <a:r>
              <a:rPr lang="en-US" altLang="en-US" dirty="0" smtClean="0"/>
              <a:t>110 </a:t>
            </a:r>
            <a:r>
              <a:rPr lang="en-US" altLang="en-US" dirty="0"/>
              <a:t>°C </a:t>
            </a:r>
            <a:r>
              <a:rPr lang="en-US" altLang="en-US" dirty="0" smtClean="0"/>
              <a:t>over the North and South Poles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925" y="990600"/>
            <a:ext cx="3521075" cy="5410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</a:t>
            </a:r>
            <a:r>
              <a:rPr lang="en-US" altLang="en-US" dirty="0"/>
              <a:t>type of lightning called sprites sometimes appears in the mesosphere above thunderstorms. Strange, high-altitude clouds called </a:t>
            </a:r>
            <a:r>
              <a:rPr lang="en-US" altLang="en-US" dirty="0" err="1"/>
              <a:t>noctilucent</a:t>
            </a:r>
            <a:r>
              <a:rPr lang="en-US" altLang="en-US" dirty="0"/>
              <a:t> clouds sometimes form in this layer near the North and South Poles. </a:t>
            </a:r>
          </a:p>
          <a:p>
            <a:endParaRPr lang="en-US" dirty="0"/>
          </a:p>
        </p:txBody>
      </p:sp>
      <p:pic>
        <p:nvPicPr>
          <p:cNvPr id="4" name="Picture 5" descr="mesosphere_diagram_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93712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0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err="1"/>
              <a:t>Noctilucent</a:t>
            </a:r>
            <a:r>
              <a:rPr lang="en-US" dirty="0"/>
              <a:t> clouds</a:t>
            </a:r>
          </a:p>
        </p:txBody>
      </p:sp>
      <p:pic>
        <p:nvPicPr>
          <p:cNvPr id="4" name="Picture 5" descr="noctilucent3_sm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948"/>
            <a:ext cx="8229600" cy="45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38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Thermosphere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033708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Uppermost layer of atmosphere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Begins at mesopause gradually fades into outer space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Chemical composition differs from other layers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Lower regions contain individual atoms of oxygen instead of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molecules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Upper regions consist of individual helium and hydrogen atoms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Air </a:t>
            </a:r>
            <a:r>
              <a:rPr lang="en-US" altLang="en-US" dirty="0"/>
              <a:t>t</a:t>
            </a:r>
            <a:r>
              <a:rPr lang="en-US" altLang="en-US" dirty="0" smtClean="0"/>
              <a:t>emperature </a:t>
            </a:r>
            <a:r>
              <a:rPr lang="en-US" altLang="en-US" dirty="0"/>
              <a:t>increases </a:t>
            </a:r>
            <a:r>
              <a:rPr lang="en-US" altLang="en-US" dirty="0" smtClean="0"/>
              <a:t>rapidly with </a:t>
            </a:r>
            <a:r>
              <a:rPr lang="en-US" altLang="en-US" dirty="0"/>
              <a:t>height from the </a:t>
            </a:r>
            <a:r>
              <a:rPr lang="en-US" altLang="en-US" dirty="0" smtClean="0"/>
              <a:t>mesopause, then levels off 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Temperature can rise to 1,500 °C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International Space Station orbits in this layer, between 320 and 380 km </a:t>
            </a:r>
          </a:p>
        </p:txBody>
      </p:sp>
    </p:spTree>
    <p:extLst>
      <p:ext uri="{BB962C8B-B14F-4D97-AF65-F5344CB8AC3E}">
        <p14:creationId xmlns:p14="http://schemas.microsoft.com/office/powerpoint/2010/main" xmlns="" val="566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520" y="1524000"/>
            <a:ext cx="2545080" cy="41910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This is an image of the space shuttle as it is orbiting around the Earth. The space shuttle orbits in the thermosphere of the Earth. </a:t>
            </a:r>
            <a:br>
              <a:rPr lang="en-US" dirty="0"/>
            </a:br>
            <a:r>
              <a:rPr lang="en-US" dirty="0"/>
              <a:t>Image from: Courtesy of NASA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5" descr="therm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" y="304800"/>
            <a:ext cx="6019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4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in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H and He were escaping into space; nitrogen was also accumulating </a:t>
            </a:r>
          </a:p>
          <a:p>
            <a:r>
              <a:rPr lang="en-US" dirty="0" smtClean="0"/>
              <a:t>Nitrogen – a heavier gas</a:t>
            </a:r>
          </a:p>
          <a:p>
            <a:pPr lvl="1"/>
            <a:r>
              <a:rPr lang="en-US" dirty="0" smtClean="0"/>
              <a:t>Accumulation near surface</a:t>
            </a:r>
          </a:p>
          <a:p>
            <a:pPr lvl="1"/>
            <a:r>
              <a:rPr lang="en-US" dirty="0" smtClean="0"/>
              <a:t>Heavier – cannot escape earth’s gravity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egan to accumulate in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Ionosphere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957508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Collisions with high energy solar rays and gas molecules in thermosphere cause gas particles to lose electrons and become positively charged ions</a:t>
            </a:r>
          </a:p>
          <a:p>
            <a:r>
              <a:rPr lang="en-US" dirty="0" smtClean="0"/>
              <a:t>Most ions are produced in the lower part of the thermosphere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Ionosphere </a:t>
            </a:r>
            <a:r>
              <a:rPr lang="en-US" dirty="0" smtClean="0"/>
              <a:t>– the region of the atmosphere containing electrically charged (ionized) gases</a:t>
            </a:r>
          </a:p>
          <a:p>
            <a:r>
              <a:rPr lang="en-US" dirty="0" smtClean="0"/>
              <a:t>Important to long-distance radio communication</a:t>
            </a:r>
          </a:p>
          <a:p>
            <a:pPr lvl="1"/>
            <a:r>
              <a:rPr lang="en-US" dirty="0" smtClean="0"/>
              <a:t>Electrically charged ions reflect radio signals back to Earth; otherwise they would continue to travel into outer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0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tmosphe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305801" cy="6248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61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Auroras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Phenomena produced in the ionosphere during periods of increased sunspot activity</a:t>
            </a:r>
          </a:p>
          <a:p>
            <a:r>
              <a:rPr lang="en-US" dirty="0" smtClean="0"/>
              <a:t>Produced when charged particles emitted by the sun are captured by Earth’s magnetic field</a:t>
            </a:r>
          </a:p>
          <a:p>
            <a:r>
              <a:rPr lang="en-US" dirty="0" smtClean="0"/>
              <a:t>Solar particles smash into the thermosphere in a ring around each of Earth’s magnetic poles, releasing light energy</a:t>
            </a:r>
          </a:p>
          <a:p>
            <a:r>
              <a:rPr lang="en-US" dirty="0" smtClean="0"/>
              <a:t>Appear as shimmering bands, folds, and streamers, of red, green, blue, and violet light</a:t>
            </a:r>
          </a:p>
          <a:p>
            <a:pPr lvl="1"/>
            <a:r>
              <a:rPr lang="en-US" i="1" dirty="0" smtClean="0"/>
              <a:t>Aurora borealis (Northern Lights)</a:t>
            </a:r>
          </a:p>
          <a:p>
            <a:pPr lvl="1"/>
            <a:r>
              <a:rPr lang="en-US" dirty="0" smtClean="0"/>
              <a:t>In Southern hemisphere – </a:t>
            </a:r>
            <a:r>
              <a:rPr lang="en-US" i="1" dirty="0"/>
              <a:t>A</a:t>
            </a:r>
            <a:r>
              <a:rPr lang="en-US" i="1" dirty="0" smtClean="0"/>
              <a:t>urora </a:t>
            </a:r>
            <a:r>
              <a:rPr lang="en-US" i="1" dirty="0" err="1" smtClean="0"/>
              <a:t>australis</a:t>
            </a:r>
            <a:r>
              <a:rPr lang="en-US" i="1" dirty="0" smtClean="0"/>
              <a:t> (Southern Lights)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944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28594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4267200" cy="31962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200400"/>
            <a:ext cx="437443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1447800"/>
            <a:ext cx="249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Aurora borealis</a:t>
            </a:r>
          </a:p>
          <a:p>
            <a:r>
              <a:rPr lang="en-US" sz="2400" i="1" dirty="0" smtClean="0"/>
              <a:t>(Northern Lights)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181600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Aurora </a:t>
            </a:r>
            <a:r>
              <a:rPr lang="en-US" sz="2400" i="1" dirty="0" err="1" smtClean="0"/>
              <a:t>australis</a:t>
            </a:r>
            <a:endParaRPr lang="en-US" sz="2400" i="1" dirty="0" smtClean="0"/>
          </a:p>
          <a:p>
            <a:r>
              <a:rPr lang="en-US" sz="2400" i="1" dirty="0" smtClean="0"/>
              <a:t>(Southern Lights)</a:t>
            </a:r>
            <a:endParaRPr lang="en-US" sz="24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09492" y="6012597"/>
            <a:ext cx="6529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29200" y="2438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3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Upper part of the thermosphere</a:t>
            </a:r>
          </a:p>
          <a:p>
            <a:r>
              <a:rPr lang="en-US" altLang="en-US" dirty="0" smtClean="0"/>
              <a:t>Outermost </a:t>
            </a:r>
            <a:r>
              <a:rPr lang="en-US" altLang="en-US" dirty="0"/>
              <a:t>layer of Earth's atmosphere </a:t>
            </a:r>
          </a:p>
          <a:p>
            <a:r>
              <a:rPr lang="en-US" altLang="en-US" dirty="0" smtClean="0"/>
              <a:t>Begins at an altitude of about 480 km above Earth’s surface and fades into outer space</a:t>
            </a:r>
            <a:endParaRPr lang="en-US" altLang="en-US" dirty="0"/>
          </a:p>
          <a:p>
            <a:r>
              <a:rPr lang="en-US" altLang="en-US" dirty="0" smtClean="0"/>
              <a:t>Small amount of atmospheric gases, mainly </a:t>
            </a:r>
            <a:r>
              <a:rPr lang="en-US" altLang="en-US" dirty="0"/>
              <a:t>composed of H and </a:t>
            </a:r>
            <a:r>
              <a:rPr lang="en-US" altLang="en-US" dirty="0" smtClean="0"/>
              <a:t>He</a:t>
            </a:r>
          </a:p>
          <a:p>
            <a:r>
              <a:rPr lang="en-US" altLang="en-US" dirty="0" smtClean="0"/>
              <a:t>At upper part of exosphere (about 1,000 km) rapidly moving atoms of lightweight hydrogen escape earth’s gravity into outer space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atm_exo-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79"/>
            <a:ext cx="8229600" cy="47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0292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a picture which shows the Earth, its atmosphere (the clouds are likely in the troposphere and stratosphere), the limb of the Earth (the dark blue </a:t>
            </a:r>
            <a:r>
              <a:rPr lang="en-US" dirty="0" smtClean="0"/>
              <a:t>curved edge </a:t>
            </a:r>
            <a:r>
              <a:rPr lang="en-US" dirty="0"/>
              <a:t>which is the mesosphere and thermosphere), and the dark blue to black region of space (where our exosphere extends).</a:t>
            </a:r>
            <a:br>
              <a:rPr lang="en-US" dirty="0"/>
            </a:br>
            <a:r>
              <a:rPr lang="en-US" dirty="0" smtClean="0"/>
              <a:t>                                                                                       Image </a:t>
            </a:r>
            <a:r>
              <a:rPr lang="en-US" dirty="0"/>
              <a:t>courtesy of NASA </a:t>
            </a:r>
          </a:p>
        </p:txBody>
      </p:sp>
    </p:spTree>
    <p:extLst>
      <p:ext uri="{BB962C8B-B14F-4D97-AF65-F5344CB8AC3E}">
        <p14:creationId xmlns:p14="http://schemas.microsoft.com/office/powerpoint/2010/main" xmlns="" val="38368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3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– LOTS of CO</a:t>
            </a:r>
            <a:r>
              <a:rPr lang="en-US" baseline="-25000" dirty="0" smtClean="0"/>
              <a:t>2 </a:t>
            </a:r>
            <a:r>
              <a:rPr lang="en-US" dirty="0" smtClean="0"/>
              <a:t>and little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Evolution of algae and aquatic plants = increased amounts of O</a:t>
            </a:r>
            <a:r>
              <a:rPr lang="en-US" baseline="-25000" dirty="0" smtClean="0"/>
              <a:t>2</a:t>
            </a:r>
            <a:r>
              <a:rPr lang="en-US" dirty="0" smtClean="0"/>
              <a:t> in atmosphere</a:t>
            </a:r>
          </a:p>
          <a:p>
            <a:r>
              <a:rPr lang="en-US" dirty="0" smtClean="0"/>
              <a:t>About 400 mya amount of O</a:t>
            </a:r>
            <a:r>
              <a:rPr lang="en-US" baseline="-25000" dirty="0" smtClean="0"/>
              <a:t>2</a:t>
            </a:r>
            <a:r>
              <a:rPr lang="en-US" dirty="0" smtClean="0"/>
              <a:t> in atmosphere similar to today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Photosynthesis</a:t>
            </a:r>
            <a:r>
              <a:rPr lang="en-US" dirty="0" smtClean="0"/>
              <a:t> – in presence of sunlight; plants take in carbon dioxide from the air and release oxygen as a waste product</a:t>
            </a:r>
          </a:p>
          <a:p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-&gt; 6O</a:t>
            </a:r>
            <a:r>
              <a:rPr lang="en-US" baseline="-25000" dirty="0" smtClean="0"/>
              <a:t>2</a:t>
            </a:r>
            <a:r>
              <a:rPr lang="en-US" dirty="0" smtClean="0"/>
              <a:t> +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2427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28800"/>
            <a:ext cx="5486400" cy="4433011"/>
          </a:xfrm>
        </p:spPr>
      </p:pic>
    </p:spTree>
    <p:extLst>
      <p:ext uri="{BB962C8B-B14F-4D97-AF65-F5344CB8AC3E}">
        <p14:creationId xmlns:p14="http://schemas.microsoft.com/office/powerpoint/2010/main" xmlns="" val="32217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Oxygen in Early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58423"/>
            <a:ext cx="6777317" cy="3508977"/>
          </a:xfrm>
        </p:spPr>
        <p:txBody>
          <a:bodyPr/>
          <a:lstStyle/>
          <a:p>
            <a:r>
              <a:rPr lang="en-US" dirty="0" smtClean="0"/>
              <a:t>Greater abundance of  plants led to changes in the atmosphere….</a:t>
            </a:r>
          </a:p>
          <a:p>
            <a:r>
              <a:rPr lang="en-US" dirty="0" smtClean="0"/>
              <a:t>Greater abundance of Oxygen </a:t>
            </a:r>
            <a:endParaRPr lang="en-US" dirty="0"/>
          </a:p>
          <a:p>
            <a:r>
              <a:rPr lang="en-US" dirty="0" smtClean="0"/>
              <a:t>Less Carbon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9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of Carbon Dioxide from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dissolved into the ocean</a:t>
            </a:r>
          </a:p>
          <a:p>
            <a:r>
              <a:rPr lang="en-US" dirty="0" smtClean="0"/>
              <a:t>Combined with calcium compounds in ocean water to form carbonate compounds </a:t>
            </a:r>
          </a:p>
          <a:p>
            <a:r>
              <a:rPr lang="en-US" dirty="0" smtClean="0"/>
              <a:t>Many marine animals use CaCO</a:t>
            </a:r>
            <a:r>
              <a:rPr lang="en-US" baseline="-25000" dirty="0" smtClean="0"/>
              <a:t>3</a:t>
            </a:r>
            <a:r>
              <a:rPr lang="en-US" dirty="0" smtClean="0"/>
              <a:t> compounds to form shells and other hard parts</a:t>
            </a:r>
          </a:p>
          <a:p>
            <a:r>
              <a:rPr lang="en-US" dirty="0" smtClean="0"/>
              <a:t>Thus… amounts of CO</a:t>
            </a:r>
            <a:r>
              <a:rPr lang="en-US" baseline="-25000" dirty="0" smtClean="0"/>
              <a:t>2</a:t>
            </a:r>
            <a:r>
              <a:rPr lang="en-US" dirty="0" smtClean="0"/>
              <a:t> in atmosphere decreased due to (1) photosynthesis and (2) use by marine organisms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3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857</TotalTime>
  <Words>2003</Words>
  <Application>Microsoft Office PowerPoint</Application>
  <PresentationFormat>On-screen Show (4:3)</PresentationFormat>
  <Paragraphs>270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Austin</vt:lpstr>
      <vt:lpstr>Atmosphere</vt:lpstr>
      <vt:lpstr>Science Terms to know…</vt:lpstr>
      <vt:lpstr>Atmosphere</vt:lpstr>
      <vt:lpstr>Earth’s Early Atmosphere</vt:lpstr>
      <vt:lpstr>Nitrogen in Atmosphere</vt:lpstr>
      <vt:lpstr>Oxygen in the Atmosphere</vt:lpstr>
      <vt:lpstr> Photosynthesis</vt:lpstr>
      <vt:lpstr>Oxygen in Early Atmosphere</vt:lpstr>
      <vt:lpstr>Loss of Carbon Dioxide from Atmosphere</vt:lpstr>
      <vt:lpstr>Present Composition of Atmosphere</vt:lpstr>
      <vt:lpstr>  </vt:lpstr>
      <vt:lpstr>Carbon Dioxide-Oxygen Cycle</vt:lpstr>
      <vt:lpstr>Present Composition</vt:lpstr>
      <vt:lpstr>Composition of Pure, Dry Air</vt:lpstr>
      <vt:lpstr>Slide 15</vt:lpstr>
      <vt:lpstr>Global Warming</vt:lpstr>
      <vt:lpstr>Slide 17</vt:lpstr>
      <vt:lpstr>Water Vapor in Atmosphere</vt:lpstr>
      <vt:lpstr>Water Vapor in the Atmosphere</vt:lpstr>
      <vt:lpstr>Dust in the Atmosphere</vt:lpstr>
      <vt:lpstr>Dust and Sky Color</vt:lpstr>
      <vt:lpstr>Light Scattering</vt:lpstr>
      <vt:lpstr>Dust and Sky Color</vt:lpstr>
      <vt:lpstr>Properties of Gases in the Atmosphere</vt:lpstr>
      <vt:lpstr>Nitrogen</vt:lpstr>
      <vt:lpstr>Oxygen</vt:lpstr>
      <vt:lpstr>Carbon Dioxide</vt:lpstr>
      <vt:lpstr>Argon</vt:lpstr>
      <vt:lpstr>Water Vapor </vt:lpstr>
      <vt:lpstr>Slide 30</vt:lpstr>
      <vt:lpstr>Neon</vt:lpstr>
      <vt:lpstr>Helium</vt:lpstr>
      <vt:lpstr>Hydrogen</vt:lpstr>
      <vt:lpstr>Structure of the Atmosphere</vt:lpstr>
      <vt:lpstr>Regions of the Atmosphere</vt:lpstr>
      <vt:lpstr>Slide 36</vt:lpstr>
      <vt:lpstr>Troposphere</vt:lpstr>
      <vt:lpstr>Slide 38</vt:lpstr>
      <vt:lpstr>Tropopause</vt:lpstr>
      <vt:lpstr>Stratosphere</vt:lpstr>
      <vt:lpstr>Slide 41</vt:lpstr>
      <vt:lpstr>Stratopause</vt:lpstr>
      <vt:lpstr>Mesosphere</vt:lpstr>
      <vt:lpstr>Slide 44</vt:lpstr>
      <vt:lpstr>Mesopause</vt:lpstr>
      <vt:lpstr>Slide 46</vt:lpstr>
      <vt:lpstr>Noctilucent clouds</vt:lpstr>
      <vt:lpstr>Thermosphere</vt:lpstr>
      <vt:lpstr>Slide 49</vt:lpstr>
      <vt:lpstr>Ionosphere</vt:lpstr>
      <vt:lpstr>Slide 51</vt:lpstr>
      <vt:lpstr>Auroras</vt:lpstr>
      <vt:lpstr>Slide 53</vt:lpstr>
      <vt:lpstr>Exosphere</vt:lpstr>
      <vt:lpstr>Slide 55</vt:lpstr>
      <vt:lpstr>Slide 56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</dc:title>
  <dc:creator>Alma Huckaby</dc:creator>
  <cp:lastModifiedBy>EPISD</cp:lastModifiedBy>
  <cp:revision>39</cp:revision>
  <dcterms:created xsi:type="dcterms:W3CDTF">2014-01-03T15:30:42Z</dcterms:created>
  <dcterms:modified xsi:type="dcterms:W3CDTF">2014-01-07T22:54:58Z</dcterms:modified>
</cp:coreProperties>
</file>